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65" r:id="rId3"/>
    <p:sldId id="269" r:id="rId4"/>
    <p:sldId id="257" r:id="rId5"/>
    <p:sldId id="259" r:id="rId6"/>
    <p:sldId id="271" r:id="rId7"/>
    <p:sldId id="270" r:id="rId8"/>
    <p:sldId id="258" r:id="rId9"/>
    <p:sldId id="267" r:id="rId10"/>
    <p:sldId id="260" r:id="rId11"/>
    <p:sldId id="261" r:id="rId12"/>
    <p:sldId id="262" r:id="rId13"/>
    <p:sldId id="263" r:id="rId14"/>
    <p:sldId id="272" r:id="rId15"/>
    <p:sldId id="264" r:id="rId16"/>
    <p:sldId id="273" r:id="rId17"/>
    <p:sldId id="268" r:id="rId18"/>
    <p:sldId id="266" r:id="rId19"/>
  </p:sldIdLst>
  <p:sldSz cx="9144000" cy="6858000" type="screen4x3"/>
  <p:notesSz cx="7102475" cy="9388475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629" autoAdjust="0"/>
    <p:restoredTop sz="94660"/>
  </p:normalViewPr>
  <p:slideViewPr>
    <p:cSldViewPr>
      <p:cViewPr varScale="1">
        <p:scale>
          <a:sx n="76" d="100"/>
          <a:sy n="76" d="100"/>
        </p:scale>
        <p:origin x="-18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B02F33C-589E-4674-AE7E-2E6BF7C62E3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FB053DE-8FE8-4DD7-B129-F810CA7B9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11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F4C533-FF21-4799-9734-CE187C8E3B7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CF8270-A94F-4C39-AE86-1BEA15D6E6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4C533-FF21-4799-9734-CE187C8E3B7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F8270-A94F-4C39-AE86-1BEA15D6E6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4C533-FF21-4799-9734-CE187C8E3B7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F8270-A94F-4C39-AE86-1BEA15D6E6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4C533-FF21-4799-9734-CE187C8E3B7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F8270-A94F-4C39-AE86-1BEA15D6E6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4C533-FF21-4799-9734-CE187C8E3B7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F8270-A94F-4C39-AE86-1BEA15D6E6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4C533-FF21-4799-9734-CE187C8E3B7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F8270-A94F-4C39-AE86-1BEA15D6E6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4C533-FF21-4799-9734-CE187C8E3B7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F8270-A94F-4C39-AE86-1BEA15D6E6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4C533-FF21-4799-9734-CE187C8E3B7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F8270-A94F-4C39-AE86-1BEA15D6E6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4C533-FF21-4799-9734-CE187C8E3B7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F8270-A94F-4C39-AE86-1BEA15D6E6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F4C533-FF21-4799-9734-CE187C8E3B7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F8270-A94F-4C39-AE86-1BEA15D6E6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F4C533-FF21-4799-9734-CE187C8E3B7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CF8270-A94F-4C39-AE86-1BEA15D6E6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F4C533-FF21-4799-9734-CE187C8E3B7F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CF8270-A94F-4C39-AE86-1BEA15D6E6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4876799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/>
              </a:rPr>
              <a:t>Return on Investment (ROI)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for </a:t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Virtual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/>
              </a:rPr>
              <a:t>environments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and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/>
              </a:rPr>
              <a:t>Gaming</a:t>
            </a: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Carole Bagley, Ph.D.</a:t>
            </a:r>
            <a:br>
              <a:rPr lang="en-US" sz="1800" dirty="0" smtClean="0"/>
            </a:br>
            <a:r>
              <a:rPr lang="en-US" sz="1800" dirty="0" smtClean="0"/>
              <a:t>Technology Group, Inc. </a:t>
            </a:r>
            <a:br>
              <a:rPr lang="en-US" sz="1800" dirty="0" smtClean="0"/>
            </a:br>
            <a:r>
              <a:rPr lang="en-US" sz="1800" dirty="0" smtClean="0"/>
              <a:t>and </a:t>
            </a:r>
            <a:br>
              <a:rPr lang="en-US" sz="1800" dirty="0" smtClean="0"/>
            </a:br>
            <a:r>
              <a:rPr lang="en-US" sz="1800" dirty="0" smtClean="0"/>
              <a:t>U of St. Thomas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7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 fontScale="25000" lnSpcReduction="20000"/>
          </a:bodyPr>
          <a:lstStyle/>
          <a:p>
            <a:pPr lvl="0"/>
            <a:endParaRPr lang="en-US" sz="2800" b="1" dirty="0" smtClean="0"/>
          </a:p>
          <a:p>
            <a:pPr marL="109728" lvl="0" indent="0">
              <a:buNone/>
            </a:pPr>
            <a:r>
              <a:rPr lang="en-US" sz="5600" b="1" dirty="0" smtClean="0">
                <a:solidFill>
                  <a:schemeClr val="accent1">
                    <a:lumMod val="75000"/>
                  </a:schemeClr>
                </a:solidFill>
              </a:rPr>
              <a:t>Expectations/Goals</a:t>
            </a:r>
          </a:p>
          <a:p>
            <a:pPr lvl="0"/>
            <a:r>
              <a:rPr lang="en-US" sz="5600" dirty="0" smtClean="0"/>
              <a:t>Increase </a:t>
            </a:r>
            <a:r>
              <a:rPr lang="en-US" sz="5600" dirty="0"/>
              <a:t>basic eligibility/enrollment knowledge and its application</a:t>
            </a:r>
          </a:p>
          <a:p>
            <a:pPr lvl="0"/>
            <a:r>
              <a:rPr lang="en-US" sz="5600" dirty="0"/>
              <a:t>Reduce the error rate and increase the quality of service provided by HBAs, thereby improving customer service</a:t>
            </a:r>
          </a:p>
          <a:p>
            <a:pPr lvl="0"/>
            <a:r>
              <a:rPr lang="en-US" sz="5600" dirty="0"/>
              <a:t>Enable HBAs to complete tasks with speed and efficiency in order to effectively meet the needs of all </a:t>
            </a:r>
            <a:r>
              <a:rPr lang="en-US" sz="5600" dirty="0" smtClean="0"/>
              <a:t>customers</a:t>
            </a:r>
            <a:endParaRPr lang="en-US" sz="5600" dirty="0"/>
          </a:p>
          <a:p>
            <a:endParaRPr lang="en-US" sz="2800" b="1" dirty="0"/>
          </a:p>
          <a:p>
            <a:pPr marL="109728" lvl="0" indent="0">
              <a:buNone/>
            </a:pPr>
            <a:endParaRPr lang="en-US" sz="5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9728" lvl="0" indent="0">
              <a:buNone/>
            </a:pPr>
            <a:r>
              <a:rPr lang="en-US" sz="5600" b="1" dirty="0" smtClean="0">
                <a:solidFill>
                  <a:schemeClr val="accent1">
                    <a:lumMod val="75000"/>
                  </a:schemeClr>
                </a:solidFill>
              </a:rPr>
              <a:t>Level 1. Reaction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en-US" sz="5600" b="1" dirty="0"/>
              <a:t>Did the learner like it?  Is the learner satisfied with the </a:t>
            </a:r>
            <a:r>
              <a:rPr lang="en-US" sz="5600" b="1" dirty="0" smtClean="0"/>
              <a:t>learning?</a:t>
            </a:r>
            <a:endParaRPr lang="en-US" sz="5600" dirty="0"/>
          </a:p>
          <a:p>
            <a:pPr marL="109728" indent="0">
              <a:buNone/>
            </a:pPr>
            <a:r>
              <a:rPr lang="en-US" sz="5600" dirty="0"/>
              <a:t> </a:t>
            </a:r>
            <a:endParaRPr lang="en-US" sz="5600" dirty="0" smtClean="0"/>
          </a:p>
          <a:p>
            <a:pPr marL="109728" lvl="0" indent="0">
              <a:buNone/>
            </a:pPr>
            <a:r>
              <a:rPr lang="en-US" sz="5600" b="1" dirty="0" smtClean="0">
                <a:solidFill>
                  <a:schemeClr val="accent1">
                    <a:lumMod val="75000"/>
                  </a:schemeClr>
                </a:solidFill>
              </a:rPr>
              <a:t>Level 2. Learning:  </a:t>
            </a:r>
            <a:r>
              <a:rPr lang="en-US" sz="5600" b="1" dirty="0" smtClean="0"/>
              <a:t>Pre-post test change.  Did the learner improve their knowledge or skill?</a:t>
            </a:r>
            <a:endParaRPr lang="en-US" sz="5600" dirty="0" smtClean="0"/>
          </a:p>
          <a:p>
            <a:pPr lvl="1"/>
            <a:r>
              <a:rPr lang="en-US" sz="5600" dirty="0" smtClean="0"/>
              <a:t>Cognitive </a:t>
            </a:r>
            <a:r>
              <a:rPr lang="en-US" sz="5600" dirty="0"/>
              <a:t>– pre and post tests, did the learner improve their knowledge and/or skills?</a:t>
            </a:r>
          </a:p>
          <a:p>
            <a:pPr lvl="1"/>
            <a:r>
              <a:rPr lang="en-US" sz="5600" dirty="0"/>
              <a:t>Affective – Survey attitude change/skill or confidence </a:t>
            </a:r>
            <a:r>
              <a:rPr lang="en-US" sz="5600" dirty="0" smtClean="0"/>
              <a:t>building</a:t>
            </a:r>
          </a:p>
          <a:p>
            <a:pPr lvl="0"/>
            <a:endParaRPr lang="en-US" sz="5600" b="1" dirty="0" smtClean="0"/>
          </a:p>
          <a:p>
            <a:pPr marL="109728" lvl="0" indent="0">
              <a:buNone/>
            </a:pPr>
            <a:r>
              <a:rPr lang="en-US" sz="5600" b="1" dirty="0" smtClean="0">
                <a:solidFill>
                  <a:schemeClr val="accent1">
                    <a:lumMod val="75000"/>
                  </a:schemeClr>
                </a:solidFill>
              </a:rPr>
              <a:t>Level 3. Transfer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en-US" sz="5600" b="1" dirty="0"/>
              <a:t>Performance of learner on the job:</a:t>
            </a:r>
            <a:r>
              <a:rPr lang="en-US" sz="5600" dirty="0"/>
              <a:t>  knowledge, best work practices, and effective use of technology as it applies to their job has improved.  Success case stories of how HBAs </a:t>
            </a:r>
            <a:r>
              <a:rPr lang="en-US" sz="5600" dirty="0" smtClean="0"/>
              <a:t>used </a:t>
            </a:r>
            <a:r>
              <a:rPr lang="en-US" sz="5600" dirty="0"/>
              <a:t>their training to improve their work, increase productivity, gain a grade increase, get a new job, impress their </a:t>
            </a:r>
            <a:r>
              <a:rPr lang="en-US" sz="5600" dirty="0" smtClean="0"/>
              <a:t>clients/supervisor, </a:t>
            </a:r>
            <a:r>
              <a:rPr lang="en-US" sz="5600" dirty="0"/>
              <a:t>provide better </a:t>
            </a:r>
            <a:r>
              <a:rPr lang="en-US" sz="5600" dirty="0" smtClean="0"/>
              <a:t>service</a:t>
            </a:r>
          </a:p>
          <a:p>
            <a:pPr lvl="1"/>
            <a:r>
              <a:rPr lang="en-US" sz="5200" dirty="0" smtClean="0"/>
              <a:t>Success case evaluation</a:t>
            </a:r>
          </a:p>
          <a:p>
            <a:pPr lvl="1"/>
            <a:r>
              <a:rPr lang="en-US" sz="5200" dirty="0" smtClean="0"/>
              <a:t>Clarify </a:t>
            </a:r>
            <a:r>
              <a:rPr lang="en-US" sz="5200" dirty="0"/>
              <a:t>business goals, Administer survey, Analyze survey data to gauge scope of impact and identify success and no-success cases, Conduct success case interviews, Analyze impact and performance data, Articulate conclusions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Health Benefits Advisors (HBA)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21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/>
          <a:lstStyle/>
          <a:p>
            <a:pPr marL="109728" indent="0"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Level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Satisfaction </a:t>
            </a:r>
            <a:r>
              <a:rPr lang="en-US" sz="1600" b="1" dirty="0"/>
              <a:t>with the Learning Experience. </a:t>
            </a:r>
            <a:r>
              <a:rPr lang="en-US" sz="1400" dirty="0"/>
              <a:t>This </a:t>
            </a:r>
            <a:r>
              <a:rPr lang="en-US" sz="1400" dirty="0" smtClean="0"/>
              <a:t>is </a:t>
            </a:r>
            <a:r>
              <a:rPr lang="en-US" sz="1400" dirty="0"/>
              <a:t>assessed through the </a:t>
            </a:r>
            <a:r>
              <a:rPr lang="en-US" sz="1400" b="1" dirty="0" smtClean="0"/>
              <a:t>Posttest </a:t>
            </a:r>
            <a:r>
              <a:rPr lang="en-US" sz="1400" b="1" dirty="0"/>
              <a:t>Survey </a:t>
            </a:r>
            <a:r>
              <a:rPr lang="en-US" sz="1400" dirty="0"/>
              <a:t>that becomes available immediately after completing the corresponding module(s) Posttest. </a:t>
            </a:r>
            <a:r>
              <a:rPr lang="en-US" sz="1400" dirty="0" smtClean="0"/>
              <a:t> Scores </a:t>
            </a:r>
            <a:r>
              <a:rPr lang="en-US" sz="1400" dirty="0"/>
              <a:t>in the excellent range (75 and above) for the HBA Certification Core and all the Specialty training modules. </a:t>
            </a:r>
            <a:endParaRPr lang="en-US" sz="1400" dirty="0" smtClean="0"/>
          </a:p>
          <a:p>
            <a:pPr marL="109728" indent="0">
              <a:buNone/>
            </a:pPr>
            <a:endParaRPr lang="en-US" sz="1400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089875"/>
              </p:ext>
            </p:extLst>
          </p:nvPr>
        </p:nvGraphicFramePr>
        <p:xfrm>
          <a:off x="1408430" y="2209799"/>
          <a:ext cx="6327140" cy="3207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0520"/>
                <a:gridCol w="1718310"/>
                <a:gridCol w="1718310"/>
              </a:tblGrid>
              <a:tr h="1272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Overall </a:t>
                      </a:r>
                      <a:r>
                        <a:rPr lang="en-US" sz="1300" dirty="0">
                          <a:effectLst/>
                        </a:rPr>
                        <a:t>Satisfaction Scores after Completing the Web Based Training </a:t>
                      </a:r>
                      <a:r>
                        <a:rPr lang="en-US" sz="1100" dirty="0">
                          <a:effectLst/>
                        </a:rPr>
                        <a:t>Module(s</a:t>
                      </a:r>
                      <a:r>
                        <a:rPr lang="en-US" sz="1100" dirty="0" smtClean="0">
                          <a:effectLst/>
                        </a:rPr>
                        <a:t>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with virtual environments, games, puzzles, simulations)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Description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Score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8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1‐12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HBA Certification Core Training </a:t>
                      </a:r>
                      <a:r>
                        <a:rPr lang="en-US" sz="1100" dirty="0" smtClean="0">
                          <a:effectLst/>
                        </a:rPr>
                        <a:t>(including admission and enrollment)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77.6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Processing Appeals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76.5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Verifying Dental Eligibility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79.6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958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 marL="109728" indent="0"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Level 2 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Learning: </a:t>
            </a:r>
            <a:r>
              <a:rPr lang="en-US" sz="1600" b="1" dirty="0"/>
              <a:t>Pretest versus Posttest Score Gain </a:t>
            </a:r>
            <a:endParaRPr lang="en-US" sz="1600" b="1" dirty="0" smtClean="0"/>
          </a:p>
          <a:p>
            <a:pPr marL="109728" indent="0">
              <a:buNone/>
            </a:pPr>
            <a:endParaRPr lang="en-US" sz="1400" dirty="0"/>
          </a:p>
          <a:p>
            <a:pPr marL="109728" indent="0">
              <a:buNone/>
            </a:pPr>
            <a:r>
              <a:rPr lang="en-US" sz="1400" dirty="0" smtClean="0"/>
              <a:t>       Level </a:t>
            </a:r>
            <a:r>
              <a:rPr lang="en-US" sz="1400" dirty="0"/>
              <a:t>2 measures the knowledge and skills learned by comparing Learner scores on the </a:t>
            </a:r>
            <a:r>
              <a:rPr lang="en-US" sz="1400" dirty="0" smtClean="0"/>
              <a:t> </a:t>
            </a:r>
          </a:p>
          <a:p>
            <a:pPr marL="109728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Posttest </a:t>
            </a:r>
            <a:r>
              <a:rPr lang="en-US" sz="1400" dirty="0"/>
              <a:t>taken immediately after completing the </a:t>
            </a:r>
            <a:r>
              <a:rPr lang="en-US" sz="1400" dirty="0" smtClean="0"/>
              <a:t>learning module(s</a:t>
            </a:r>
            <a:r>
              <a:rPr lang="en-US" sz="1400" dirty="0"/>
              <a:t>) versus the </a:t>
            </a:r>
            <a:endParaRPr lang="en-US" sz="1400" dirty="0" smtClean="0"/>
          </a:p>
          <a:p>
            <a:pPr marL="109728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corresponding </a:t>
            </a:r>
            <a:r>
              <a:rPr lang="en-US" sz="1400" dirty="0"/>
              <a:t>score on the Pretest taken before beginning the </a:t>
            </a:r>
            <a:r>
              <a:rPr lang="en-US" sz="1400" dirty="0" smtClean="0"/>
              <a:t>learning modules. </a:t>
            </a:r>
            <a:endParaRPr lang="en-US" sz="1400" dirty="0"/>
          </a:p>
          <a:p>
            <a:endParaRPr lang="en-US" sz="1400" dirty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608455"/>
              </p:ext>
            </p:extLst>
          </p:nvPr>
        </p:nvGraphicFramePr>
        <p:xfrm>
          <a:off x="1066800" y="2106626"/>
          <a:ext cx="7086600" cy="1962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2202"/>
                <a:gridCol w="956907"/>
                <a:gridCol w="1065661"/>
                <a:gridCol w="1514607"/>
                <a:gridCol w="1029933"/>
                <a:gridCol w="107290"/>
              </a:tblGrid>
              <a:tr h="2317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Test </a:t>
                      </a:r>
                      <a:r>
                        <a:rPr lang="en-US" sz="1400" dirty="0">
                          <a:effectLst/>
                        </a:rPr>
                        <a:t>Score Gains by Experience as an </a:t>
                      </a:r>
                      <a:r>
                        <a:rPr lang="en-US" sz="1400" dirty="0" smtClean="0">
                          <a:effectLst/>
                        </a:rPr>
                        <a:t>HBA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 of Learners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Test Score Average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Pretest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Posttest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Score Gain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2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Less than six months </a:t>
                      </a:r>
                      <a:endParaRPr lang="en-US" sz="115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82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56.5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91.0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34.5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2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Six months or longer </a:t>
                      </a:r>
                      <a:endParaRPr lang="en-US" sz="115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104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59.2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89.8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30.6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23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Overall 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186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58.0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90.4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32.4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68438" y="2986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2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5219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Level 3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Transfer: </a:t>
            </a:r>
            <a:r>
              <a:rPr lang="en-US" sz="1600" b="1" dirty="0"/>
              <a:t>Successful learning transfer to improve job performance </a:t>
            </a:r>
            <a:endParaRPr lang="en-US" sz="1600" b="1" dirty="0" smtClean="0"/>
          </a:p>
          <a:p>
            <a:pPr marL="109728" indent="0">
              <a:buNone/>
            </a:pPr>
            <a:endParaRPr lang="en-US" sz="800" dirty="0"/>
          </a:p>
          <a:p>
            <a:pPr marL="109728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Dynamic learning </a:t>
            </a:r>
            <a:r>
              <a:rPr lang="en-US" sz="1400" dirty="0"/>
              <a:t>is achieved through </a:t>
            </a:r>
            <a:r>
              <a:rPr lang="en-US" sz="1400" dirty="0" smtClean="0"/>
              <a:t>reinforcement</a:t>
            </a:r>
            <a:r>
              <a:rPr lang="en-US" sz="1400" dirty="0"/>
              <a:t>, as </a:t>
            </a:r>
            <a:r>
              <a:rPr lang="en-US" sz="1400" dirty="0" smtClean="0"/>
              <a:t>Learners </a:t>
            </a:r>
            <a:r>
              <a:rPr lang="en-US" sz="1400" dirty="0"/>
              <a:t>practice the </a:t>
            </a:r>
            <a:endParaRPr lang="en-US" sz="1400" dirty="0" smtClean="0"/>
          </a:p>
          <a:p>
            <a:pPr marL="109728" indent="0">
              <a:buNone/>
            </a:pPr>
            <a:r>
              <a:rPr lang="en-US" sz="1400" dirty="0" smtClean="0"/>
              <a:t>     new </a:t>
            </a:r>
            <a:r>
              <a:rPr lang="en-US" sz="1400" dirty="0"/>
              <a:t>knowledge, </a:t>
            </a:r>
            <a:r>
              <a:rPr lang="en-US" sz="1400" dirty="0" smtClean="0"/>
              <a:t>skills they have learned in their </a:t>
            </a:r>
            <a:r>
              <a:rPr lang="en-US" sz="1400" dirty="0"/>
              <a:t>day to day execution of their</a:t>
            </a:r>
            <a:endParaRPr lang="en-US" sz="1400" dirty="0" smtClean="0"/>
          </a:p>
          <a:p>
            <a:pPr marL="109728" indent="0">
              <a:buNone/>
            </a:pPr>
            <a:r>
              <a:rPr lang="en-US" sz="1400" dirty="0" smtClean="0"/>
              <a:t>     jobs.  </a:t>
            </a:r>
            <a:r>
              <a:rPr lang="en-US" sz="1400" dirty="0"/>
              <a:t>Level 3 gauges Learning Transfer both immediately after </a:t>
            </a:r>
            <a:r>
              <a:rPr lang="en-US" sz="1400" dirty="0" smtClean="0"/>
              <a:t>completion of the   </a:t>
            </a:r>
          </a:p>
          <a:p>
            <a:pPr marL="109728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learning and 3-6 months </a:t>
            </a:r>
            <a:r>
              <a:rPr lang="en-US" sz="1400" dirty="0"/>
              <a:t>later. </a:t>
            </a:r>
            <a:endParaRPr lang="en-US" sz="1400" dirty="0" smtClean="0"/>
          </a:p>
          <a:p>
            <a:pPr marL="109728" indent="0">
              <a:spcBef>
                <a:spcPts val="0"/>
              </a:spcBef>
              <a:buNone/>
            </a:pPr>
            <a:endParaRPr lang="en-US" sz="800" dirty="0"/>
          </a:p>
          <a:p>
            <a:pPr marL="109728" indent="0">
              <a:buNone/>
            </a:pPr>
            <a:r>
              <a:rPr lang="en-US" sz="1400" b="1" dirty="0" smtClean="0"/>
              <a:t>    Preparedness</a:t>
            </a:r>
            <a:r>
              <a:rPr lang="en-US" sz="1400" b="1" dirty="0"/>
              <a:t>. </a:t>
            </a:r>
            <a:r>
              <a:rPr lang="en-US" sz="1400" dirty="0"/>
              <a:t>Table 3.1 scores indicate that Learners felt </a:t>
            </a:r>
            <a:r>
              <a:rPr lang="en-US" sz="1400" i="1" dirty="0"/>
              <a:t>Well Prepared </a:t>
            </a:r>
            <a:r>
              <a:rPr lang="en-US" sz="1400" i="1" dirty="0" smtClean="0"/>
              <a:t> </a:t>
            </a:r>
            <a:r>
              <a:rPr lang="en-US" sz="1400" dirty="0" smtClean="0"/>
              <a:t>for </a:t>
            </a:r>
            <a:r>
              <a:rPr lang="en-US" sz="1400" dirty="0"/>
              <a:t>their </a:t>
            </a:r>
            <a:r>
              <a:rPr lang="en-US" sz="1400" dirty="0" smtClean="0"/>
              <a:t>   </a:t>
            </a:r>
          </a:p>
          <a:p>
            <a:pPr marL="109728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job </a:t>
            </a:r>
            <a:r>
              <a:rPr lang="en-US" sz="1400" dirty="0"/>
              <a:t>after completing the </a:t>
            </a:r>
            <a:r>
              <a:rPr lang="en-US" sz="1400" dirty="0" smtClean="0"/>
              <a:t>WBT with games/simulations included</a:t>
            </a:r>
            <a:r>
              <a:rPr lang="en-US" sz="1400" dirty="0"/>
              <a:t>. Follow Up surveys</a:t>
            </a:r>
            <a:endParaRPr lang="en-US" sz="1400" dirty="0" smtClean="0"/>
          </a:p>
          <a:p>
            <a:pPr marL="109728" indent="0">
              <a:buNone/>
            </a:pPr>
            <a:r>
              <a:rPr lang="en-US" sz="1400" dirty="0" smtClean="0"/>
              <a:t>     (120 </a:t>
            </a:r>
            <a:r>
              <a:rPr lang="en-US" sz="1400" dirty="0"/>
              <a:t>days after </a:t>
            </a:r>
            <a:r>
              <a:rPr lang="en-US" sz="1400" dirty="0" smtClean="0"/>
              <a:t>WBT </a:t>
            </a:r>
            <a:r>
              <a:rPr lang="en-US" sz="1400" dirty="0"/>
              <a:t>completion) report </a:t>
            </a:r>
            <a:r>
              <a:rPr lang="en-US" sz="1400" dirty="0" smtClean="0"/>
              <a:t>a higher </a:t>
            </a:r>
            <a:r>
              <a:rPr lang="en-US" sz="1400" dirty="0"/>
              <a:t>level </a:t>
            </a:r>
            <a:r>
              <a:rPr lang="en-US" sz="1400" dirty="0" smtClean="0"/>
              <a:t>of </a:t>
            </a:r>
            <a:r>
              <a:rPr lang="en-US" sz="1400" dirty="0"/>
              <a:t>preparedness through </a:t>
            </a:r>
            <a:endParaRPr lang="en-US" sz="1400" dirty="0" smtClean="0"/>
          </a:p>
          <a:p>
            <a:pPr marL="109728" indent="0">
              <a:buNone/>
            </a:pPr>
            <a:r>
              <a:rPr lang="en-US" sz="1400" dirty="0" smtClean="0"/>
              <a:t>     practice </a:t>
            </a:r>
            <a:r>
              <a:rPr lang="en-US" sz="1400" dirty="0"/>
              <a:t>of </a:t>
            </a:r>
            <a:r>
              <a:rPr lang="en-US" sz="1400" dirty="0" smtClean="0"/>
              <a:t>knowledge &amp; skills during </a:t>
            </a:r>
            <a:r>
              <a:rPr lang="en-US" sz="1400" dirty="0"/>
              <a:t>day to day job </a:t>
            </a:r>
            <a:r>
              <a:rPr lang="en-US" sz="1400" dirty="0" smtClean="0"/>
              <a:t>execution</a:t>
            </a:r>
            <a:r>
              <a:rPr lang="en-US" sz="1400" dirty="0"/>
              <a:t>. 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pPr marL="109728" indent="0">
              <a:buNone/>
            </a:pP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382408"/>
              </p:ext>
            </p:extLst>
          </p:nvPr>
        </p:nvGraphicFramePr>
        <p:xfrm>
          <a:off x="1447800" y="3200400"/>
          <a:ext cx="6858000" cy="1261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0520"/>
                <a:gridCol w="2291080"/>
                <a:gridCol w="1676400"/>
              </a:tblGrid>
              <a:tr h="5498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Table 3.1 Overall Preparedness Score after Completing the Web Based </a:t>
                      </a:r>
                      <a:r>
                        <a:rPr lang="en-US" sz="1300" dirty="0" smtClean="0">
                          <a:effectLst/>
                        </a:rPr>
                        <a:t>Training Module(s)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Description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Score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1‐12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Certification Core Modules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76.7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Processing Appeals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68.4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Verifying Dental Eligibility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75.9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48006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Learner </a:t>
            </a:r>
            <a:r>
              <a:rPr lang="en-US" sz="1400" b="1" dirty="0"/>
              <a:t>use of knowledge, skills, and abilities gained on the job. </a:t>
            </a:r>
            <a:r>
              <a:rPr lang="en-US" sz="1400" dirty="0" smtClean="0"/>
              <a:t> This shows </a:t>
            </a:r>
            <a:r>
              <a:rPr lang="en-US" sz="1400" dirty="0"/>
              <a:t>how the learning is being </a:t>
            </a:r>
            <a:r>
              <a:rPr lang="en-US" sz="1400" dirty="0" smtClean="0"/>
              <a:t>used. Follow </a:t>
            </a:r>
            <a:r>
              <a:rPr lang="en-US" sz="1400" dirty="0"/>
              <a:t>Up Survey </a:t>
            </a:r>
            <a:r>
              <a:rPr lang="en-US" sz="1400" dirty="0" smtClean="0"/>
              <a:t>comments are gathered 120 days after WBT completion, </a:t>
            </a:r>
            <a:r>
              <a:rPr lang="en-US" sz="1400" dirty="0"/>
              <a:t>augmented by interviews with a representative sample of HBA Learners. </a:t>
            </a:r>
            <a:r>
              <a:rPr lang="en-US" sz="1400" dirty="0" smtClean="0"/>
              <a:t>The HBA </a:t>
            </a:r>
            <a:r>
              <a:rPr lang="en-US" sz="1400" dirty="0"/>
              <a:t>Learner feedback </a:t>
            </a:r>
            <a:r>
              <a:rPr lang="en-US" sz="1400" dirty="0" smtClean="0"/>
              <a:t>shows that WBT with games/virtual environment is </a:t>
            </a:r>
            <a:r>
              <a:rPr lang="en-US" sz="1400" dirty="0"/>
              <a:t>an outstanding learning opportunity that was definitely needed to help meet the challenges of the HBA position.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0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3800" y="228600"/>
            <a:ext cx="182880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73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47500" lnSpcReduction="20000"/>
          </a:bodyPr>
          <a:lstStyle/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500" dirty="0" smtClean="0"/>
          </a:p>
          <a:p>
            <a:endParaRPr lang="en-US" sz="1500" dirty="0"/>
          </a:p>
          <a:p>
            <a:endParaRPr lang="en-US" sz="1500" dirty="0" smtClean="0"/>
          </a:p>
          <a:p>
            <a:endParaRPr lang="en-US" sz="1500" dirty="0"/>
          </a:p>
          <a:p>
            <a:endParaRPr lang="en-US" sz="1500" dirty="0" smtClean="0"/>
          </a:p>
          <a:p>
            <a:endParaRPr lang="en-US" sz="1500" dirty="0" smtClean="0"/>
          </a:p>
          <a:p>
            <a:pPr marL="109728" indent="0">
              <a:buNone/>
            </a:pPr>
            <a:endParaRPr lang="en-US" sz="1500" dirty="0" smtClean="0"/>
          </a:p>
          <a:p>
            <a:pPr marL="109728" indent="0">
              <a:buNone/>
            </a:pPr>
            <a:endParaRPr lang="en-US" sz="1500" dirty="0" smtClean="0"/>
          </a:p>
          <a:p>
            <a:pPr marL="109728" indent="0">
              <a:buNone/>
            </a:pPr>
            <a:endParaRPr lang="en-US" sz="1500" dirty="0"/>
          </a:p>
          <a:p>
            <a:pPr marL="109728" indent="0">
              <a:buNone/>
            </a:pPr>
            <a:endParaRPr lang="en-US" sz="1500" b="1" dirty="0" smtClean="0"/>
          </a:p>
          <a:p>
            <a:pPr marL="109728" indent="0">
              <a:buNone/>
            </a:pPr>
            <a:endParaRPr lang="en-US" sz="1500" b="1" dirty="0"/>
          </a:p>
          <a:p>
            <a:pPr marL="109728" indent="0">
              <a:buNone/>
            </a:pPr>
            <a:endParaRPr lang="en-US" sz="1500" b="1" dirty="0" smtClean="0"/>
          </a:p>
          <a:p>
            <a:pPr marL="109728" indent="0">
              <a:buNone/>
            </a:pPr>
            <a:endParaRPr lang="en-US" sz="1500" b="1" dirty="0" smtClean="0"/>
          </a:p>
          <a:p>
            <a:pPr marL="109728" indent="0">
              <a:buNone/>
            </a:pPr>
            <a:endParaRPr lang="en-US" sz="1500" b="1" dirty="0" smtClean="0"/>
          </a:p>
          <a:p>
            <a:pPr marL="109728" indent="0">
              <a:buNone/>
            </a:pPr>
            <a:endParaRPr lang="en-US" sz="1500" b="1" dirty="0"/>
          </a:p>
          <a:p>
            <a:pPr marL="109728" indent="0">
              <a:buNone/>
            </a:pPr>
            <a:endParaRPr lang="en-US" sz="1500" b="1" dirty="0" smtClean="0"/>
          </a:p>
          <a:p>
            <a:pPr marL="109728" indent="0">
              <a:buNone/>
            </a:pPr>
            <a:endParaRPr lang="en-US" sz="1500" b="1" dirty="0"/>
          </a:p>
          <a:p>
            <a:pPr marL="109728" indent="0">
              <a:buNone/>
            </a:pPr>
            <a:endParaRPr lang="en-US" sz="1500" b="1" dirty="0" smtClean="0"/>
          </a:p>
          <a:p>
            <a:pPr marL="109728" indent="0">
              <a:buNone/>
            </a:pPr>
            <a:endParaRPr lang="en-US" sz="1500" b="1" dirty="0"/>
          </a:p>
          <a:p>
            <a:pPr marL="109728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200" b="1" dirty="0" smtClean="0"/>
              <a:t>   </a:t>
            </a:r>
          </a:p>
          <a:p>
            <a:pPr marL="109728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900" b="1" dirty="0"/>
              <a:t> </a:t>
            </a:r>
            <a:r>
              <a:rPr lang="en-US" sz="2900" b="1" dirty="0" smtClean="0"/>
              <a:t>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 smtClean="0"/>
              <a:t> Overall</a:t>
            </a:r>
            <a:r>
              <a:rPr lang="en-US" sz="2900" b="1" dirty="0"/>
              <a:t>, the increase from pre-to-post testing is positive and does indicate the benefit of </a:t>
            </a:r>
            <a:r>
              <a:rPr lang="en-US" sz="2900" b="1" dirty="0" smtClean="0"/>
              <a:t>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/>
              <a:t> </a:t>
            </a:r>
            <a:r>
              <a:rPr lang="en-US" sz="2900" b="1" dirty="0" smtClean="0"/>
              <a:t>the </a:t>
            </a:r>
            <a:r>
              <a:rPr lang="en-US" sz="2900" b="1" dirty="0"/>
              <a:t>game in </a:t>
            </a:r>
            <a:r>
              <a:rPr lang="en-US" sz="2900" b="1" dirty="0" smtClean="0"/>
              <a:t>reinforcing </a:t>
            </a:r>
            <a:r>
              <a:rPr lang="en-US" sz="2900" b="1" dirty="0"/>
              <a:t>the adverse effect of tobacco and smoking</a:t>
            </a:r>
            <a:r>
              <a:rPr lang="en-US" sz="2900" b="1" dirty="0" smtClean="0"/>
              <a:t>.</a:t>
            </a:r>
          </a:p>
          <a:p>
            <a:pPr marL="109728" indent="0">
              <a:buNone/>
            </a:pPr>
            <a:endParaRPr lang="en-US" sz="1300" b="1" dirty="0" smtClean="0"/>
          </a:p>
          <a:p>
            <a:pPr marL="109728" indent="0"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</a:rPr>
              <a:t> Level </a:t>
            </a:r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3:  </a:t>
            </a:r>
            <a:r>
              <a:rPr lang="en-US" sz="2900" b="1" dirty="0" smtClean="0"/>
              <a:t>Affective results showed 99%  state they will NEVER SMOKE or VAPE.  1% not sure.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Dusty the Dragon -  Tobacco Prevention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(4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th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– 8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th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grade students)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 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431858"/>
              </p:ext>
            </p:extLst>
          </p:nvPr>
        </p:nvGraphicFramePr>
        <p:xfrm>
          <a:off x="876300" y="2552361"/>
          <a:ext cx="7315200" cy="2564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2819400"/>
                <a:gridCol w="2743200"/>
              </a:tblGrid>
              <a:tr h="539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School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increase of mean from pre to posttest /no use of games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% </a:t>
                      </a:r>
                      <a:r>
                        <a:rPr lang="en-US" sz="1400" dirty="0">
                          <a:effectLst/>
                        </a:rPr>
                        <a:t>increase of mean from pre to post </a:t>
                      </a:r>
                      <a:r>
                        <a:rPr lang="en-US" sz="1400" dirty="0" smtClean="0">
                          <a:effectLst/>
                        </a:rPr>
                        <a:t>test/use </a:t>
                      </a:r>
                      <a:r>
                        <a:rPr lang="en-US" sz="1400" baseline="0" dirty="0" smtClean="0">
                          <a:effectLst/>
                        </a:rPr>
                        <a:t> the </a:t>
                      </a:r>
                      <a:r>
                        <a:rPr lang="en-US" sz="1400" dirty="0" smtClean="0">
                          <a:effectLst/>
                        </a:rPr>
                        <a:t>games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Amery</a:t>
                      </a:r>
                      <a:r>
                        <a:rPr lang="en-US" sz="1400" smtClean="0">
                          <a:effectLst/>
                        </a:rPr>
                        <a:t>, </a:t>
                      </a:r>
                      <a:r>
                        <a:rPr lang="en-US" sz="1400" smtClean="0">
                          <a:effectLst/>
                        </a:rPr>
                        <a:t>WI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5.4% increase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15% </a:t>
                      </a:r>
                      <a:r>
                        <a:rPr lang="en-US" sz="1400" dirty="0">
                          <a:effectLst/>
                        </a:rPr>
                        <a:t>increase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2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Laura Jeffrey ,MN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8.5% increase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17% </a:t>
                      </a:r>
                      <a:r>
                        <a:rPr lang="en-US" sz="1400" dirty="0">
                          <a:effectLst/>
                        </a:rPr>
                        <a:t>increase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CVA, St. Paul, MN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 increase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17% </a:t>
                      </a:r>
                      <a:r>
                        <a:rPr lang="en-US" sz="1400" dirty="0">
                          <a:effectLst/>
                        </a:rPr>
                        <a:t>increase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St. Joseph, CO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.33% increase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15% </a:t>
                      </a:r>
                      <a:r>
                        <a:rPr lang="en-US" sz="1400" dirty="0" smtClean="0">
                          <a:effectLst/>
                        </a:rPr>
                        <a:t>increase</a:t>
                      </a:r>
                    </a:p>
                  </a:txBody>
                  <a:tcPr marL="68580" marR="68580" marT="0" marB="0" anchor="ctr"/>
                </a:tc>
              </a:tr>
              <a:tr h="2704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Discovery,</a:t>
                      </a:r>
                      <a:r>
                        <a:rPr kumimoji="0" lang="en-US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3.1% increase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11.3%</a:t>
                      </a:r>
                    </a:p>
                  </a:txBody>
                  <a:tcPr marL="68580" marR="68580" marT="0" marB="0" anchor="ctr"/>
                </a:tc>
              </a:tr>
              <a:tr h="2704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 Bridge, CO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4.75% increase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11% </a:t>
                      </a:r>
                    </a:p>
                  </a:txBody>
                  <a:tcPr marL="68580" marR="68580" marT="0" marB="0" anchor="ctr"/>
                </a:tc>
              </a:tr>
              <a:tr h="324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St. Louis Park, MN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.73% increase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16%</a:t>
                      </a:r>
                      <a:r>
                        <a:rPr lang="en-US" sz="1400" baseline="0" dirty="0" smtClean="0">
                          <a:effectLst/>
                        </a:rPr>
                        <a:t> increase</a:t>
                      </a:r>
                      <a:endParaRPr lang="en-US" sz="14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1938" y="2762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914400"/>
            <a:ext cx="7848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Level 1:  </a:t>
            </a:r>
            <a:r>
              <a:rPr lang="en-US" sz="1400" dirty="0" smtClean="0"/>
              <a:t>Separate/individual Conversations were held with 3 teachers and 2-4 students from each school separate from the large group and Attitudes/Reaction were positive and suggestions were expressed by each of these individuals.</a:t>
            </a:r>
          </a:p>
          <a:p>
            <a:endParaRPr lang="en-US" sz="1400" dirty="0" smtClean="0"/>
          </a:p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Level 2:  </a:t>
            </a:r>
            <a:r>
              <a:rPr lang="en-US" sz="1400" dirty="0" smtClean="0"/>
              <a:t>Compared overall Pre-test and Post-test for all schools/classes who did not use the game in Fall, 2018 to the same schools/classes who used the game in Spring, 2019.  There is a statistical significant difference. 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6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533400"/>
            <a:ext cx="15231317" cy="742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6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Dentistry: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be a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Millionaire</a:t>
            </a:r>
          </a:p>
          <a:p>
            <a:pPr marL="109728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Benefits Advisor (HBA):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Simintake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Patient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Intake/Enrollment</a:t>
            </a:r>
          </a:p>
          <a:p>
            <a:pPr marL="109728" indent="0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Tobacco Prevention: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Dusty the Dragon </a:t>
            </a:r>
          </a:p>
          <a:p>
            <a:pPr marL="109728" indent="0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Demonstrations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1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Describe the educational purpose of your game, simulation or virtual environment.</a:t>
            </a:r>
          </a:p>
          <a:p>
            <a:pPr marL="109728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Briefly describe your evaluation &amp; the effectiveness of the results at ROI levels 1,2,3,4 or 5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Participant Experience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058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Importance of Effective Learning and Effectiveness of Virtual Environments, Games &amp; Simulations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What is Return on Investment (ROI)?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Results of the evaluations conducted where games and virtual environments have been used that have shown effectiveness at 1 or more ROI Levels 1-5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Demonstrations of products </a:t>
            </a:r>
          </a:p>
          <a:p>
            <a:r>
              <a:rPr lang="en-US" sz="2400" dirty="0" smtClean="0"/>
              <a:t>Participant discussions of ROI evaluations you have conducted when utilizing games and virtual environments for learning </a:t>
            </a:r>
            <a:r>
              <a:rPr lang="en-US" sz="2400" dirty="0"/>
              <a:t>and the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Topics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4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10229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How many of you have created virtual environments and/or games for learning?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Do you believe that you have shown effectiveness for the learner &amp; had an impact by improving a skill or knowledge and/or had an impact on their job/life?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Who believes virtual environments/games show greater learning effectiveness &amp; impact on the job or life than instructor-led training or typical e-learning?</a:t>
            </a:r>
          </a:p>
          <a:p>
            <a:r>
              <a:rPr lang="en-US" sz="2000" dirty="0" smtClean="0"/>
              <a:t>Who has conducted evaluations of virtual worlds and/or games to prove effectiveness</a:t>
            </a:r>
            <a:r>
              <a:rPr lang="en-US" sz="2000" dirty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>
                <a:solidFill>
                  <a:schemeClr val="accent1">
                    <a:lumMod val="75000"/>
                  </a:schemeClr>
                </a:solidFill>
                <a:effectLst/>
              </a:rPr>
              <a:t>Importance of Effective Learning 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&amp;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effectLst/>
              </a:rPr>
              <a:t>Effectiveness of Virtual Environments, Games &amp; Simulations</a:t>
            </a:r>
            <a:r>
              <a:rPr lang="en-US" sz="3100" dirty="0">
                <a:latin typeface="+mn-lt"/>
              </a:rPr>
              <a:t/>
            </a:r>
            <a:br>
              <a:rPr lang="en-US" sz="3100" dirty="0">
                <a:latin typeface="+mn-lt"/>
              </a:rPr>
            </a:br>
            <a:endParaRPr lang="en-US" sz="31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9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5668962"/>
          </a:xfrm>
        </p:spPr>
        <p:txBody>
          <a:bodyPr anchor="t">
            <a:normAutofit fontScale="9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 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ROI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/>
              </a:rPr>
              <a:t>Evaluation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Planning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(Kirkpatrick/Phillips)</a:t>
            </a:r>
            <a:r>
              <a:rPr lang="en-US" sz="3100" dirty="0" smtClean="0">
                <a:effectLst/>
              </a:rPr>
              <a:t/>
            </a:r>
            <a:br>
              <a:rPr lang="en-US" sz="3100" dirty="0" smtClean="0">
                <a:effectLst/>
              </a:rPr>
            </a:br>
            <a:r>
              <a:rPr lang="en-US" sz="1300" dirty="0">
                <a:effectLst/>
              </a:rPr>
              <a:t/>
            </a:r>
            <a:br>
              <a:rPr lang="en-US" sz="1300" dirty="0">
                <a:effectLst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Level 1 - Reaction: </a:t>
            </a:r>
            <a:r>
              <a:rPr lang="en-US" sz="1800" dirty="0" smtClean="0">
                <a:effectLst/>
              </a:rPr>
              <a:t>Did </a:t>
            </a:r>
            <a:r>
              <a:rPr lang="en-US" sz="1800" dirty="0">
                <a:effectLst/>
              </a:rPr>
              <a:t>the learner like it?  Is </a:t>
            </a:r>
            <a:r>
              <a:rPr lang="en-US" sz="1800" dirty="0" smtClean="0">
                <a:effectLst/>
              </a:rPr>
              <a:t>learner </a:t>
            </a:r>
            <a:r>
              <a:rPr lang="en-US" sz="1800" dirty="0">
                <a:effectLst/>
              </a:rPr>
              <a:t>satisfied with the </a:t>
            </a:r>
            <a:r>
              <a:rPr lang="en-US" sz="1800" dirty="0" smtClean="0">
                <a:effectLst/>
              </a:rPr>
              <a:t>training</a:t>
            </a:r>
            <a:r>
              <a:rPr lang="en-US" sz="1800" dirty="0">
                <a:effectLst/>
              </a:rPr>
              <a:t>?</a:t>
            </a:r>
            <a:br>
              <a:rPr lang="en-US" sz="1800" dirty="0">
                <a:effectLst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Level 2 - Learning: </a:t>
            </a:r>
            <a:r>
              <a:rPr lang="en-US" sz="1800" dirty="0" smtClean="0">
                <a:effectLst/>
              </a:rPr>
              <a:t>Pre-post </a:t>
            </a:r>
            <a:r>
              <a:rPr lang="en-US" sz="1800" dirty="0">
                <a:effectLst/>
              </a:rPr>
              <a:t>test change.  Did </a:t>
            </a:r>
            <a:r>
              <a:rPr lang="en-US" sz="1800" dirty="0" smtClean="0">
                <a:effectLst/>
              </a:rPr>
              <a:t>learner improve knowledge </a:t>
            </a:r>
            <a:r>
              <a:rPr lang="en-US" sz="1800" dirty="0">
                <a:effectLst/>
              </a:rPr>
              <a:t>or skill?</a:t>
            </a:r>
            <a:br>
              <a:rPr lang="en-US" sz="1800" dirty="0">
                <a:effectLst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Level 3 - Transfer: </a:t>
            </a:r>
            <a:r>
              <a:rPr lang="en-US" sz="1800" dirty="0" smtClean="0">
                <a:effectLst/>
              </a:rPr>
              <a:t>Performance </a:t>
            </a:r>
            <a:r>
              <a:rPr lang="en-US" sz="1800" dirty="0">
                <a:effectLst/>
              </a:rPr>
              <a:t>of learner on the job:  knowledge, best work </a:t>
            </a: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                            practices</a:t>
            </a:r>
            <a:r>
              <a:rPr lang="en-US" sz="1800" dirty="0">
                <a:effectLst/>
              </a:rPr>
              <a:t>, </a:t>
            </a:r>
            <a:r>
              <a:rPr lang="en-US" sz="1800" dirty="0" smtClean="0">
                <a:effectLst/>
              </a:rPr>
              <a:t>&amp; </a:t>
            </a:r>
            <a:r>
              <a:rPr lang="en-US" sz="1800" dirty="0">
                <a:effectLst/>
              </a:rPr>
              <a:t>effective use of technology as it applies to my </a:t>
            </a:r>
            <a:r>
              <a:rPr lang="en-US" sz="1800" dirty="0" smtClean="0">
                <a:effectLst/>
              </a:rPr>
              <a:t>job/        </a:t>
            </a:r>
            <a:br>
              <a:rPr lang="en-US" sz="1800" dirty="0" smtClean="0">
                <a:effectLst/>
              </a:rPr>
            </a:b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                            life has </a:t>
            </a:r>
            <a:r>
              <a:rPr lang="en-US" sz="1800" dirty="0">
                <a:effectLst/>
              </a:rPr>
              <a:t>improved.  Success case stories of how </a:t>
            </a:r>
            <a:r>
              <a:rPr lang="en-US" sz="1800" dirty="0" smtClean="0">
                <a:effectLst/>
              </a:rPr>
              <a:t>the learner used                                         </a:t>
            </a:r>
            <a:br>
              <a:rPr lang="en-US" sz="1800" dirty="0" smtClean="0">
                <a:effectLst/>
              </a:rPr>
            </a:b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                            the learning product to </a:t>
            </a:r>
            <a:r>
              <a:rPr lang="en-US" sz="1800" dirty="0">
                <a:effectLst/>
              </a:rPr>
              <a:t>improve their work, increase </a:t>
            </a:r>
            <a:r>
              <a:rPr lang="en-US" sz="1800" dirty="0" smtClean="0">
                <a:effectLst/>
              </a:rPr>
              <a:t>                                    </a:t>
            </a:r>
            <a:br>
              <a:rPr lang="en-US" sz="1800" dirty="0" smtClean="0">
                <a:effectLst/>
              </a:rPr>
            </a:b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                            productivity</a:t>
            </a:r>
            <a:r>
              <a:rPr lang="en-US" sz="1800" dirty="0">
                <a:effectLst/>
              </a:rPr>
              <a:t>, </a:t>
            </a:r>
            <a:r>
              <a:rPr lang="en-US" sz="1800" dirty="0" smtClean="0">
                <a:effectLst/>
              </a:rPr>
              <a:t>gain a </a:t>
            </a:r>
            <a:r>
              <a:rPr lang="en-US" sz="1800" dirty="0">
                <a:effectLst/>
              </a:rPr>
              <a:t>grade increase, get a new job, impress </a:t>
            </a: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                            others</a:t>
            </a:r>
            <a:r>
              <a:rPr lang="en-US" sz="1800" dirty="0">
                <a:effectLst/>
              </a:rPr>
              <a:t>, provide </a:t>
            </a:r>
            <a:r>
              <a:rPr lang="en-US" sz="1800" dirty="0" smtClean="0">
                <a:effectLst/>
              </a:rPr>
              <a:t>better service</a:t>
            </a:r>
            <a:r>
              <a:rPr lang="en-US" sz="1800" dirty="0">
                <a:effectLst/>
              </a:rPr>
              <a:t/>
            </a:r>
            <a:br>
              <a:rPr lang="en-US" sz="1800" dirty="0">
                <a:effectLst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Level 4 - Business results:  </a:t>
            </a:r>
            <a:r>
              <a:rPr lang="en-US" sz="1800" dirty="0">
                <a:effectLst/>
              </a:rPr>
              <a:t>Impact on the Organization.  Business results or </a:t>
            </a: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                           performance </a:t>
            </a:r>
            <a:r>
              <a:rPr lang="en-US" sz="1800" dirty="0">
                <a:effectLst/>
              </a:rPr>
              <a:t>measures improved as a result of improved job </a:t>
            </a:r>
            <a:r>
              <a:rPr lang="en-US" sz="1800" dirty="0" smtClean="0">
                <a:effectLst/>
              </a:rPr>
              <a:t>     </a:t>
            </a:r>
            <a:br>
              <a:rPr lang="en-US" sz="1800" dirty="0" smtClean="0">
                <a:effectLst/>
              </a:rPr>
            </a:b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                           performance</a:t>
            </a:r>
            <a:r>
              <a:rPr lang="en-US" sz="1800" dirty="0">
                <a:effectLst/>
              </a:rPr>
              <a:t>.  Effect on productivity of the organization and </a:t>
            </a: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                           organizational </a:t>
            </a:r>
            <a:r>
              <a:rPr lang="en-US" sz="1800" dirty="0">
                <a:effectLst/>
              </a:rPr>
              <a:t>effectiveness.  Due to this learning and the </a:t>
            </a: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                           support </a:t>
            </a:r>
            <a:r>
              <a:rPr lang="en-US" sz="1800" dirty="0">
                <a:effectLst/>
              </a:rPr>
              <a:t>I received, I will assist the organization in increasing its </a:t>
            </a: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                           overall </a:t>
            </a:r>
            <a:r>
              <a:rPr lang="en-US" sz="1800" dirty="0">
                <a:effectLst/>
              </a:rPr>
              <a:t>effectiveness by working better with co-workers,  improve </a:t>
            </a: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                           workflow</a:t>
            </a:r>
            <a:r>
              <a:rPr lang="en-US" sz="1800" dirty="0">
                <a:effectLst/>
              </a:rPr>
              <a:t>, get more work done, improve quality of my work, have </a:t>
            </a: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                           a </a:t>
            </a:r>
            <a:r>
              <a:rPr lang="en-US" sz="1800" dirty="0">
                <a:effectLst/>
              </a:rPr>
              <a:t>positive effect on clients.  Talk aloud verbal protocols would </a:t>
            </a: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                           permit </a:t>
            </a:r>
            <a:r>
              <a:rPr lang="en-US" sz="1800" dirty="0">
                <a:effectLst/>
              </a:rPr>
              <a:t>in-depth examination of the experience as each audience </a:t>
            </a: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                           type </a:t>
            </a:r>
            <a:r>
              <a:rPr lang="en-US" sz="1800" dirty="0">
                <a:effectLst/>
              </a:rPr>
              <a:t>works through the learning.</a:t>
            </a:r>
            <a:br>
              <a:rPr lang="en-US" sz="1800" dirty="0">
                <a:effectLst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Level 5 - ROI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(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Return on Investment) </a:t>
            </a:r>
            <a:r>
              <a:rPr lang="en-US" sz="1800" dirty="0">
                <a:effectLst/>
              </a:rPr>
              <a:t>– impact and cost measures.  Cost benefit to </a:t>
            </a: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en-US" sz="1800" dirty="0">
                <a:effectLst/>
              </a:rPr>
              <a:t> </a:t>
            </a:r>
            <a:r>
              <a:rPr lang="en-US" sz="1800" dirty="0" smtClean="0">
                <a:effectLst/>
              </a:rPr>
              <a:t>                           the organization. </a:t>
            </a:r>
            <a:r>
              <a:rPr lang="en-US" sz="1800" dirty="0">
                <a:effectLst/>
              </a:rPr>
              <a:t/>
            </a:r>
            <a:br>
              <a:rPr lang="en-US" sz="1800" dirty="0">
                <a:effectLst/>
              </a:rPr>
            </a:b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0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 anchor="t">
            <a:normAutofit/>
          </a:bodyPr>
          <a:lstStyle/>
          <a:p>
            <a:r>
              <a:rPr lang="en-US" sz="1600" dirty="0">
                <a:effectLst/>
              </a:rPr>
              <a:t/>
            </a:r>
            <a:br>
              <a:rPr lang="en-US" sz="1600" dirty="0">
                <a:effectLst/>
              </a:rPr>
            </a:br>
            <a:r>
              <a:rPr lang="en-US" sz="1400" dirty="0">
                <a:effectLst/>
              </a:rPr>
              <a:t/>
            </a:r>
            <a:br>
              <a:rPr lang="en-US" sz="1400" dirty="0">
                <a:effectLst/>
              </a:rPr>
            </a:br>
            <a:endParaRPr lang="en-US" sz="1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101566"/>
              </p:ext>
            </p:extLst>
          </p:nvPr>
        </p:nvGraphicFramePr>
        <p:xfrm>
          <a:off x="304800" y="304800"/>
          <a:ext cx="83820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525780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Dentistry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Level 2 results</a:t>
                      </a:r>
                    </a:p>
                    <a:p>
                      <a:pPr algn="l"/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The game/test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motivated the learner to focus on the best practice dental tasks described and simulated in the learning.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2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en-US" sz="2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en-US" sz="2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en-US" sz="2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en-US" sz="2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en-US" sz="2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en-US" sz="2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en-US" sz="2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en-US" sz="18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endParaRPr lang="en-US" sz="18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526987"/>
              </p:ext>
            </p:extLst>
          </p:nvPr>
        </p:nvGraphicFramePr>
        <p:xfrm>
          <a:off x="533400" y="2286000"/>
          <a:ext cx="800100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720273"/>
                <a:gridCol w="1616364"/>
                <a:gridCol w="161636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score gain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Less than 3 months working as</a:t>
                      </a:r>
                      <a:r>
                        <a:rPr lang="en-US" baseline="0" dirty="0" smtClean="0"/>
                        <a:t> a Dentist,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Dental assistant, or Hygienist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58.2%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93.9%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35.7%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 than 3 months working in the field of Dentistry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93.5%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33.1%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067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0" y="-228600"/>
            <a:ext cx="14106525" cy="935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02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0" y="-304800"/>
            <a:ext cx="1758315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9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6019800"/>
          </a:xfrm>
        </p:spPr>
        <p:txBody>
          <a:bodyPr anchor="t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 Pharmacy Technician blended program – DOD</a:t>
            </a:r>
            <a:b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r>
              <a:rPr lang="en-US" sz="1800" dirty="0" smtClean="0">
                <a:effectLst/>
              </a:rPr>
              <a:t>(</a:t>
            </a:r>
            <a:r>
              <a:rPr lang="en-US" sz="1800" dirty="0">
                <a:effectLst/>
              </a:rPr>
              <a:t>ranking at level 1  2  3  4  5    with 5 being highest)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100" dirty="0" smtClean="0">
                <a:effectLst/>
              </a:rPr>
              <a:t/>
            </a:r>
            <a:br>
              <a:rPr lang="en-US" sz="1100" dirty="0" smtClean="0">
                <a:effectLst/>
              </a:rPr>
            </a:b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Level 1</a:t>
            </a:r>
            <a:r>
              <a:rPr lang="en-US" sz="1800" dirty="0">
                <a:effectLst/>
              </a:rPr>
              <a:t/>
            </a:r>
            <a:br>
              <a:rPr lang="en-US" sz="1800" dirty="0">
                <a:effectLst/>
              </a:rPr>
            </a:br>
            <a:r>
              <a:rPr lang="en-US" sz="1600" dirty="0" smtClean="0">
                <a:effectLst/>
              </a:rPr>
              <a:t>- Learners </a:t>
            </a:r>
            <a:r>
              <a:rPr lang="en-US" sz="1600" dirty="0">
                <a:effectLst/>
              </a:rPr>
              <a:t>enjoy and receive a good experience with the learning. </a:t>
            </a:r>
            <a:r>
              <a:rPr lang="en-US" sz="1600" dirty="0" smtClean="0">
                <a:effectLst/>
              </a:rPr>
              <a:t> (5)</a:t>
            </a:r>
            <a:r>
              <a:rPr lang="en-US" sz="1600" dirty="0">
                <a:effectLst/>
              </a:rPr>
              <a:t/>
            </a:r>
            <a:br>
              <a:rPr lang="en-US" sz="1600" dirty="0">
                <a:effectLst/>
              </a:rPr>
            </a:br>
            <a:r>
              <a:rPr lang="en-US" sz="1600" dirty="0" smtClean="0">
                <a:effectLst/>
              </a:rPr>
              <a:t>- The </a:t>
            </a:r>
            <a:r>
              <a:rPr lang="en-US" sz="1600" dirty="0">
                <a:effectLst/>
              </a:rPr>
              <a:t>quality of the WBT is viewed as high by learners, SME’s and supervisors</a:t>
            </a:r>
            <a:r>
              <a:rPr lang="en-US" sz="1600" dirty="0" smtClean="0">
                <a:effectLst/>
              </a:rPr>
              <a:t>.  (5)</a:t>
            </a:r>
            <a:br>
              <a:rPr lang="en-US" sz="1600" dirty="0" smtClean="0">
                <a:effectLst/>
              </a:rPr>
            </a:br>
            <a:r>
              <a:rPr lang="en-US" sz="900" dirty="0">
                <a:effectLst/>
              </a:rPr>
              <a:t/>
            </a:r>
            <a:br>
              <a:rPr lang="en-US" sz="900" dirty="0">
                <a:effectLst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Level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2</a:t>
            </a:r>
            <a:r>
              <a:rPr lang="en-US" sz="1800" dirty="0">
                <a:effectLst/>
              </a:rPr>
              <a:t/>
            </a:r>
            <a:br>
              <a:rPr lang="en-US" sz="1800" dirty="0">
                <a:effectLst/>
              </a:rPr>
            </a:br>
            <a:r>
              <a:rPr lang="en-US" sz="1800" dirty="0" smtClean="0">
                <a:effectLst/>
              </a:rPr>
              <a:t>- </a:t>
            </a:r>
            <a:r>
              <a:rPr lang="en-US" sz="1600" dirty="0" smtClean="0">
                <a:effectLst/>
              </a:rPr>
              <a:t>Learners </a:t>
            </a:r>
            <a:r>
              <a:rPr lang="en-US" sz="1600" dirty="0">
                <a:effectLst/>
              </a:rPr>
              <a:t>learn the content and their learning performance increases upon </a:t>
            </a:r>
            <a:r>
              <a:rPr lang="en-US" sz="1600" dirty="0" smtClean="0">
                <a:effectLst/>
              </a:rPr>
              <a:t>completion.  (4)</a:t>
            </a:r>
            <a:br>
              <a:rPr lang="en-US" sz="1600" dirty="0" smtClean="0">
                <a:effectLst/>
              </a:rPr>
            </a:br>
            <a:r>
              <a:rPr lang="en-US" sz="900" dirty="0">
                <a:effectLst/>
              </a:rPr>
              <a:t/>
            </a:r>
            <a:br>
              <a:rPr lang="en-US" sz="900" dirty="0">
                <a:effectLst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Level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3</a:t>
            </a:r>
            <a:r>
              <a:rPr lang="en-US" sz="1800" dirty="0">
                <a:effectLst/>
              </a:rPr>
              <a:t/>
            </a:r>
            <a:br>
              <a:rPr lang="en-US" sz="1800" dirty="0">
                <a:effectLst/>
              </a:rPr>
            </a:br>
            <a:r>
              <a:rPr lang="en-US" sz="1800" dirty="0" smtClean="0">
                <a:effectLst/>
              </a:rPr>
              <a:t>- </a:t>
            </a:r>
            <a:r>
              <a:rPr lang="en-US" sz="1600" dirty="0" smtClean="0">
                <a:effectLst/>
              </a:rPr>
              <a:t>Pharmacy </a:t>
            </a:r>
            <a:r>
              <a:rPr lang="en-US" sz="1600" dirty="0">
                <a:effectLst/>
              </a:rPr>
              <a:t>technicians are more productive and doing more work in less time on the job</a:t>
            </a:r>
            <a:r>
              <a:rPr lang="en-US" sz="1600" dirty="0" smtClean="0">
                <a:effectLst/>
              </a:rPr>
              <a:t>. (4)</a:t>
            </a:r>
            <a:r>
              <a:rPr lang="en-US" sz="1600" dirty="0">
                <a:effectLst/>
              </a:rPr>
              <a:t/>
            </a:r>
            <a:br>
              <a:rPr lang="en-US" sz="1600" dirty="0">
                <a:effectLst/>
              </a:rPr>
            </a:br>
            <a:r>
              <a:rPr lang="en-US" sz="1600" dirty="0" smtClean="0">
                <a:effectLst/>
              </a:rPr>
              <a:t>- The </a:t>
            </a:r>
            <a:r>
              <a:rPr lang="en-US" sz="1600" dirty="0">
                <a:effectLst/>
              </a:rPr>
              <a:t>quality </a:t>
            </a:r>
            <a:r>
              <a:rPr lang="en-US" sz="1600" dirty="0" smtClean="0">
                <a:effectLst/>
              </a:rPr>
              <a:t>of learning </a:t>
            </a:r>
            <a:r>
              <a:rPr lang="en-US" sz="1600" dirty="0">
                <a:effectLst/>
              </a:rPr>
              <a:t>matches </a:t>
            </a:r>
            <a:r>
              <a:rPr lang="en-US" sz="1600" dirty="0" smtClean="0">
                <a:effectLst/>
              </a:rPr>
              <a:t>job </a:t>
            </a:r>
            <a:r>
              <a:rPr lang="en-US" sz="1600" dirty="0">
                <a:effectLst/>
              </a:rPr>
              <a:t>performance expectations of a pharmacy technician. (4)</a:t>
            </a:r>
            <a:br>
              <a:rPr lang="en-US" sz="1600" dirty="0">
                <a:effectLst/>
              </a:rPr>
            </a:br>
            <a:r>
              <a:rPr lang="en-US" sz="900" dirty="0">
                <a:effectLst/>
              </a:rPr>
              <a:t/>
            </a:r>
            <a:br>
              <a:rPr lang="en-US" sz="900" dirty="0">
                <a:effectLst/>
              </a:rPr>
            </a:b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Level 4</a:t>
            </a:r>
            <a:r>
              <a:rPr lang="en-US" sz="1800" dirty="0">
                <a:effectLst/>
              </a:rPr>
              <a:t/>
            </a:r>
            <a:br>
              <a:rPr lang="en-US" sz="1800" dirty="0">
                <a:effectLst/>
              </a:rPr>
            </a:br>
            <a:r>
              <a:rPr lang="en-US" sz="1800" dirty="0" smtClean="0">
                <a:effectLst/>
              </a:rPr>
              <a:t>- </a:t>
            </a:r>
            <a:r>
              <a:rPr lang="en-US" sz="1600" dirty="0" smtClean="0">
                <a:effectLst/>
              </a:rPr>
              <a:t>Training </a:t>
            </a:r>
            <a:r>
              <a:rPr lang="en-US" sz="1600" dirty="0">
                <a:effectLst/>
              </a:rPr>
              <a:t>time has been reduced. </a:t>
            </a:r>
            <a:r>
              <a:rPr lang="en-US" sz="1600" dirty="0" smtClean="0">
                <a:effectLst/>
              </a:rPr>
              <a:t> (4</a:t>
            </a:r>
            <a:r>
              <a:rPr lang="en-US" sz="1600" dirty="0">
                <a:effectLst/>
              </a:rPr>
              <a:t>)</a:t>
            </a:r>
            <a:br>
              <a:rPr lang="en-US" sz="1600" dirty="0">
                <a:effectLst/>
              </a:rPr>
            </a:br>
            <a:r>
              <a:rPr lang="en-US" sz="1600" dirty="0" smtClean="0">
                <a:effectLst/>
              </a:rPr>
              <a:t>- </a:t>
            </a:r>
            <a:r>
              <a:rPr lang="en-US" sz="1600" dirty="0">
                <a:effectLst/>
              </a:rPr>
              <a:t>The training provides learner and program flexibility </a:t>
            </a:r>
            <a:r>
              <a:rPr lang="en-US" sz="1600" dirty="0" smtClean="0">
                <a:effectLst/>
              </a:rPr>
              <a:t>as it </a:t>
            </a:r>
            <a:r>
              <a:rPr lang="en-US" sz="1600" dirty="0">
                <a:effectLst/>
              </a:rPr>
              <a:t>can be used </a:t>
            </a:r>
            <a:r>
              <a:rPr lang="en-US" sz="1600" dirty="0" smtClean="0">
                <a:effectLst/>
              </a:rPr>
              <a:t>by new</a:t>
            </a:r>
            <a:r>
              <a:rPr lang="en-US" sz="1600" dirty="0">
                <a:effectLst/>
              </a:rPr>
              <a:t>, </a:t>
            </a:r>
            <a:r>
              <a:rPr lang="en-US" sz="1600" dirty="0" smtClean="0">
                <a:effectLst/>
              </a:rPr>
              <a:t>in- </a:t>
            </a:r>
            <a:br>
              <a:rPr lang="en-US" sz="1600" dirty="0" smtClean="0">
                <a:effectLst/>
              </a:rPr>
            </a:br>
            <a:r>
              <a:rPr lang="en-US" sz="1600" dirty="0">
                <a:effectLst/>
              </a:rPr>
              <a:t> </a:t>
            </a:r>
            <a:r>
              <a:rPr lang="en-US" sz="1600" dirty="0" smtClean="0">
                <a:effectLst/>
              </a:rPr>
              <a:t>    experienced </a:t>
            </a:r>
            <a:r>
              <a:rPr lang="en-US" sz="1600" dirty="0">
                <a:effectLst/>
              </a:rPr>
              <a:t>pharm-techs) or as </a:t>
            </a:r>
            <a:r>
              <a:rPr lang="en-US" sz="1600" dirty="0" smtClean="0">
                <a:effectLst/>
              </a:rPr>
              <a:t>refresher for experienced </a:t>
            </a:r>
            <a:r>
              <a:rPr lang="en-US" sz="1600" dirty="0">
                <a:effectLst/>
              </a:rPr>
              <a:t>pharm-techs </a:t>
            </a:r>
            <a:r>
              <a:rPr lang="en-US" sz="1600" dirty="0" smtClean="0">
                <a:effectLst/>
              </a:rPr>
              <a:t>&amp; pharmacists.  (4)</a:t>
            </a:r>
            <a:r>
              <a:rPr lang="en-US" sz="1600" dirty="0">
                <a:effectLst/>
              </a:rPr>
              <a:t/>
            </a:r>
            <a:br>
              <a:rPr lang="en-US" sz="1600" dirty="0">
                <a:effectLst/>
              </a:rPr>
            </a:br>
            <a:r>
              <a:rPr lang="en-US" sz="1600" dirty="0" smtClean="0">
                <a:effectLst/>
              </a:rPr>
              <a:t>- The </a:t>
            </a:r>
            <a:r>
              <a:rPr lang="en-US" sz="1600" dirty="0">
                <a:effectLst/>
              </a:rPr>
              <a:t>program assists in decreasing attrition rates on the job. </a:t>
            </a:r>
            <a:r>
              <a:rPr lang="en-US" sz="1600" dirty="0" smtClean="0">
                <a:effectLst/>
              </a:rPr>
              <a:t> (4</a:t>
            </a:r>
            <a:r>
              <a:rPr lang="en-US" sz="1600" dirty="0">
                <a:effectLst/>
              </a:rPr>
              <a:t>)</a:t>
            </a:r>
            <a:br>
              <a:rPr lang="en-US" sz="1600" dirty="0">
                <a:effectLst/>
              </a:rPr>
            </a:br>
            <a:r>
              <a:rPr lang="en-US" sz="1600" dirty="0" smtClean="0">
                <a:effectLst/>
              </a:rPr>
              <a:t>- Pharmacy </a:t>
            </a:r>
            <a:r>
              <a:rPr lang="en-US" sz="1600" dirty="0">
                <a:effectLst/>
              </a:rPr>
              <a:t>technicians have a positive effect on the clients by providing better service</a:t>
            </a:r>
            <a:r>
              <a:rPr lang="en-US" sz="1600" dirty="0" smtClean="0">
                <a:effectLst/>
              </a:rPr>
              <a:t>.   (</a:t>
            </a:r>
            <a:r>
              <a:rPr lang="en-US" sz="1600" dirty="0">
                <a:effectLst/>
              </a:rPr>
              <a:t>4</a:t>
            </a:r>
            <a:r>
              <a:rPr lang="en-US" sz="1600" dirty="0" smtClean="0">
                <a:effectLst/>
              </a:rPr>
              <a:t>)</a:t>
            </a:r>
            <a:br>
              <a:rPr lang="en-US" sz="1600" dirty="0" smtClean="0">
                <a:effectLst/>
              </a:rPr>
            </a:br>
            <a:r>
              <a:rPr lang="en-US" sz="900" dirty="0">
                <a:effectLst/>
              </a:rPr>
              <a:t/>
            </a:r>
            <a:br>
              <a:rPr lang="en-US" sz="900" dirty="0">
                <a:effectLst/>
              </a:rPr>
            </a:b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Level 5</a:t>
            </a:r>
            <a:r>
              <a:rPr lang="en-US" sz="1600" dirty="0">
                <a:effectLst/>
              </a:rPr>
              <a:t/>
            </a:r>
            <a:br>
              <a:rPr lang="en-US" sz="1600" dirty="0">
                <a:effectLst/>
              </a:rPr>
            </a:br>
            <a:r>
              <a:rPr lang="en-US" sz="1600" dirty="0" smtClean="0">
                <a:effectLst/>
              </a:rPr>
              <a:t>- The </a:t>
            </a:r>
            <a:r>
              <a:rPr lang="en-US" sz="1600" dirty="0">
                <a:effectLst/>
              </a:rPr>
              <a:t>learning programs are shared with multiple agencies thus seeing lower costs in </a:t>
            </a:r>
            <a:r>
              <a:rPr lang="en-US" sz="1600" dirty="0" smtClean="0">
                <a:effectLst/>
              </a:rPr>
              <a:t>  </a:t>
            </a:r>
            <a:br>
              <a:rPr lang="en-US" sz="1600" dirty="0" smtClean="0">
                <a:effectLst/>
              </a:rPr>
            </a:br>
            <a:r>
              <a:rPr lang="en-US" sz="1600" dirty="0">
                <a:effectLst/>
              </a:rPr>
              <a:t> </a:t>
            </a:r>
            <a:r>
              <a:rPr lang="en-US" sz="1600" dirty="0" smtClean="0">
                <a:effectLst/>
              </a:rPr>
              <a:t>   delivering </a:t>
            </a:r>
            <a:r>
              <a:rPr lang="en-US" sz="1600" dirty="0">
                <a:effectLst/>
              </a:rPr>
              <a:t>the training</a:t>
            </a:r>
            <a:r>
              <a:rPr lang="en-US" sz="1600" dirty="0" smtClean="0">
                <a:effectLst/>
              </a:rPr>
              <a:t>.  </a:t>
            </a:r>
            <a:br>
              <a:rPr lang="en-US" sz="1600" dirty="0" smtClean="0">
                <a:effectLst/>
              </a:rPr>
            </a:br>
            <a:r>
              <a:rPr lang="en-US" sz="1600" b="0" dirty="0">
                <a:effectLst/>
              </a:rPr>
              <a:t> </a:t>
            </a:r>
            <a:r>
              <a:rPr lang="en-US" sz="1600" b="0" dirty="0" smtClean="0">
                <a:effectLst/>
              </a:rPr>
              <a:t>                                               </a:t>
            </a:r>
            <a:endParaRPr lang="en-US" sz="1600" b="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3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984829"/>
              </p:ext>
            </p:extLst>
          </p:nvPr>
        </p:nvGraphicFramePr>
        <p:xfrm>
          <a:off x="381000" y="2057400"/>
          <a:ext cx="82296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score gain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6 months as a Pharmacy tech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 than 6 months as a Pharmacy tech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Pharmacy Tech results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181646"/>
              </p:ext>
            </p:extLst>
          </p:nvPr>
        </p:nvGraphicFramePr>
        <p:xfrm>
          <a:off x="381000" y="1397000"/>
          <a:ext cx="7239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 2 Comparison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241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624</TotalTime>
  <Words>1023</Words>
  <Application>Microsoft Office PowerPoint</Application>
  <PresentationFormat>On-screen Show (4:3)</PresentationFormat>
  <Paragraphs>213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Return on Investment (ROI)  for  Virtual environments  and Gaming   Carole Bagley, Ph.D. Technology Group, Inc.  and  U of St. Thomas</vt:lpstr>
      <vt:lpstr>Topics</vt:lpstr>
      <vt:lpstr>  Importance of Effective Learning &amp; Effectiveness of Virtual Environments, Games &amp; Simulations </vt:lpstr>
      <vt:lpstr>   ROI Evaluation Planning (Kirkpatrick/Phillips)  Level 1 - Reaction: Did the learner like it?  Is learner satisfied with the training? Level 2 - Learning: Pre-post test change.  Did learner improve knowledge or skill? Level 3 - Transfer: Performance of learner on the job:  knowledge, best work                               practices, &amp; effective use of technology as it applies to my job/                                      life has improved.  Success case stories of how the learner used                                                                       the learning product to improve their work, increase                                                                   productivity, gain a grade increase, get a new job, impress                               others, provide better service Level 4 - Business results:  Impact on the Organization.  Business results or                              performance measures improved as a result of improved job                                   performance.  Effect on productivity of the organization and                              organizational effectiveness.  Due to this learning and the                              support I received, I will assist the organization in increasing its                              overall effectiveness by working better with co-workers,  improve                              workflow, get more work done, improve quality of my work, have                              a positive effect on clients.  Talk aloud verbal protocols would                              permit in-depth examination of the experience as each audience                              type works through the learning. Level 5 - ROI (Return on Investment) – impact and cost measures.  Cost benefit to                              the organization.  </vt:lpstr>
      <vt:lpstr>  </vt:lpstr>
      <vt:lpstr>PowerPoint Presentation</vt:lpstr>
      <vt:lpstr>PowerPoint Presentation</vt:lpstr>
      <vt:lpstr> Pharmacy Technician blended program – DOD                    (ranking at level 1  2  3  4  5    with 5 being highest)  Level 1 - Learners enjoy and receive a good experience with the learning.  (5) - The quality of the WBT is viewed as high by learners, SME’s and supervisors.  (5)  Level 2 - Learners learn the content and their learning performance increases upon completion.  (4)  Level 3 - Pharmacy technicians are more productive and doing more work in less time on the job. (4) - The quality of learning matches job performance expectations of a pharmacy technician. (4)  Level 4 - Training time has been reduced.  (4) - The training provides learner and program flexibility as it can be used by new, in-       experienced pharm-techs) or as refresher for experienced pharm-techs &amp; pharmacists.  (4) - The program assists in decreasing attrition rates on the job.  (4) - Pharmacy technicians have a positive effect on the clients by providing better service.   (4)  Level 5 - The learning programs are shared with multiple agencies thus seeing lower costs in        delivering the training.                                                   </vt:lpstr>
      <vt:lpstr>Pharmacy Tech results</vt:lpstr>
      <vt:lpstr>Health Benefits Advisors (HBA)</vt:lpstr>
      <vt:lpstr>PowerPoint Presentation</vt:lpstr>
      <vt:lpstr>PowerPoint Presentation</vt:lpstr>
      <vt:lpstr>PowerPoint Presentation</vt:lpstr>
      <vt:lpstr>PowerPoint Presentation</vt:lpstr>
      <vt:lpstr>Dusty the Dragon -  Tobacco Prevention (4th – 8th grade students) </vt:lpstr>
      <vt:lpstr>PowerPoint Presentation</vt:lpstr>
      <vt:lpstr>Demonstrations</vt:lpstr>
      <vt:lpstr>Participant Experience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ROI for Digital Learning  Carole Bagley, Ph.D. Technology Group, Inc.  and  U of St. Thomas</dc:title>
  <dc:creator>Carole Bagley</dc:creator>
  <cp:lastModifiedBy>User</cp:lastModifiedBy>
  <cp:revision>87</cp:revision>
  <cp:lastPrinted>2019-07-22T20:09:41Z</cp:lastPrinted>
  <dcterms:created xsi:type="dcterms:W3CDTF">2018-09-06T15:30:27Z</dcterms:created>
  <dcterms:modified xsi:type="dcterms:W3CDTF">2019-10-15T03:02:09Z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F7D14564-5A26-47A6-A0A0-1447183A7454</vt:lpwstr>
  </property>
  <property fmtid="{D5CDD505-2E9C-101B-9397-08002B2CF9AE}" pid="3" name="ArticulatePath">
    <vt:lpwstr>DLF- presentation - October 2018</vt:lpwstr>
  </property>
</Properties>
</file>