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3"/>
  </p:notesMasterIdLst>
  <p:handoutMasterIdLst>
    <p:handoutMasterId r:id="rId24"/>
  </p:handoutMasterIdLst>
  <p:sldIdLst>
    <p:sldId id="597" r:id="rId2"/>
    <p:sldId id="598" r:id="rId3"/>
    <p:sldId id="603" r:id="rId4"/>
    <p:sldId id="599" r:id="rId5"/>
    <p:sldId id="604" r:id="rId6"/>
    <p:sldId id="600" r:id="rId7"/>
    <p:sldId id="605" r:id="rId8"/>
    <p:sldId id="601" r:id="rId9"/>
    <p:sldId id="606" r:id="rId10"/>
    <p:sldId id="602" r:id="rId11"/>
    <p:sldId id="611" r:id="rId12"/>
    <p:sldId id="607" r:id="rId13"/>
    <p:sldId id="612" r:id="rId14"/>
    <p:sldId id="608" r:id="rId15"/>
    <p:sldId id="613" r:id="rId16"/>
    <p:sldId id="609" r:id="rId17"/>
    <p:sldId id="614" r:id="rId18"/>
    <p:sldId id="610" r:id="rId19"/>
    <p:sldId id="615" r:id="rId20"/>
    <p:sldId id="616" r:id="rId21"/>
    <p:sldId id="617" r:id="rId22"/>
  </p:sldIdLst>
  <p:sldSz cx="9144000" cy="6858000" type="screen4x3"/>
  <p:notesSz cx="7023100" cy="9309100"/>
  <p:custDataLst>
    <p:tags r:id="rId2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990033"/>
    <a:srgbClr val="CC0066"/>
    <a:srgbClr val="990000"/>
    <a:srgbClr val="000099"/>
    <a:srgbClr val="222C80"/>
    <a:srgbClr val="FF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7500" autoAdjust="0"/>
  </p:normalViewPr>
  <p:slideViewPr>
    <p:cSldViewPr>
      <p:cViewPr varScale="1">
        <p:scale>
          <a:sx n="66" d="100"/>
          <a:sy n="66" d="100"/>
        </p:scale>
        <p:origin x="1212" y="40"/>
      </p:cViewPr>
      <p:guideLst>
        <p:guide orient="horz" pos="2160"/>
        <p:guide pos="2880"/>
      </p:guideLst>
    </p:cSldViewPr>
  </p:slideViewPr>
  <p:outlineViewPr>
    <p:cViewPr>
      <p:scale>
        <a:sx n="33" d="100"/>
        <a:sy n="33" d="100"/>
      </p:scale>
      <p:origin x="48" y="6546"/>
    </p:cViewPr>
  </p:outlineViewPr>
  <p:notesTextViewPr>
    <p:cViewPr>
      <p:scale>
        <a:sx n="100" d="100"/>
        <a:sy n="100" d="100"/>
      </p:scale>
      <p:origin x="0" y="0"/>
    </p:cViewPr>
  </p:notesTextViewPr>
  <p:sorterViewPr>
    <p:cViewPr>
      <p:scale>
        <a:sx n="100" d="100"/>
        <a:sy n="100" d="100"/>
      </p:scale>
      <p:origin x="0" y="1662"/>
    </p:cViewPr>
  </p:sorterViewPr>
  <p:notesViewPr>
    <p:cSldViewPr>
      <p:cViewPr varScale="1">
        <p:scale>
          <a:sx n="52" d="100"/>
          <a:sy n="52" d="100"/>
        </p:scale>
        <p:origin x="-2604" y="-102"/>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3043238" cy="465138"/>
          </a:xfrm>
          <a:prstGeom prst="rect">
            <a:avLst/>
          </a:prstGeom>
          <a:noFill/>
          <a:ln w="9525">
            <a:noFill/>
            <a:miter lim="800000"/>
            <a:headEnd/>
            <a:tailEnd/>
          </a:ln>
        </p:spPr>
        <p:txBody>
          <a:bodyPr vert="horz" wrap="square" lIns="91569" tIns="45784" rIns="91569" bIns="45784" numCol="1" anchor="t" anchorCtr="0" compatLnSpc="1">
            <a:prstTxWarp prst="textNoShape">
              <a:avLst/>
            </a:prstTxWarp>
          </a:bodyPr>
          <a:lstStyle>
            <a:lvl1pPr defTabSz="915949">
              <a:defRPr sz="1200"/>
            </a:lvl1pPr>
          </a:lstStyle>
          <a:p>
            <a:endParaRPr lang="en-US"/>
          </a:p>
        </p:txBody>
      </p:sp>
      <p:sp>
        <p:nvSpPr>
          <p:cNvPr id="48131" name="Rectangle 3"/>
          <p:cNvSpPr>
            <a:spLocks noGrp="1" noChangeArrowheads="1"/>
          </p:cNvSpPr>
          <p:nvPr>
            <p:ph type="dt" sz="quarter" idx="1"/>
          </p:nvPr>
        </p:nvSpPr>
        <p:spPr bwMode="auto">
          <a:xfrm>
            <a:off x="3978275" y="1"/>
            <a:ext cx="3043238" cy="465138"/>
          </a:xfrm>
          <a:prstGeom prst="rect">
            <a:avLst/>
          </a:prstGeom>
          <a:noFill/>
          <a:ln w="9525">
            <a:noFill/>
            <a:miter lim="800000"/>
            <a:headEnd/>
            <a:tailEnd/>
          </a:ln>
        </p:spPr>
        <p:txBody>
          <a:bodyPr vert="horz" wrap="square" lIns="91569" tIns="45784" rIns="91569" bIns="45784" numCol="1" anchor="t" anchorCtr="0" compatLnSpc="1">
            <a:prstTxWarp prst="textNoShape">
              <a:avLst/>
            </a:prstTxWarp>
          </a:bodyPr>
          <a:lstStyle>
            <a:lvl1pPr algn="r" defTabSz="915949">
              <a:defRPr sz="1200"/>
            </a:lvl1pPr>
          </a:lstStyle>
          <a:p>
            <a:endParaRPr lang="en-US"/>
          </a:p>
        </p:txBody>
      </p:sp>
      <p:sp>
        <p:nvSpPr>
          <p:cNvPr id="48132" name="Rectangle 4"/>
          <p:cNvSpPr>
            <a:spLocks noGrp="1" noChangeArrowheads="1"/>
          </p:cNvSpPr>
          <p:nvPr>
            <p:ph type="ftr" sz="quarter" idx="2"/>
          </p:nvPr>
        </p:nvSpPr>
        <p:spPr bwMode="auto">
          <a:xfrm>
            <a:off x="0" y="8842376"/>
            <a:ext cx="3043238" cy="465138"/>
          </a:xfrm>
          <a:prstGeom prst="rect">
            <a:avLst/>
          </a:prstGeom>
          <a:noFill/>
          <a:ln w="9525">
            <a:noFill/>
            <a:miter lim="800000"/>
            <a:headEnd/>
            <a:tailEnd/>
          </a:ln>
        </p:spPr>
        <p:txBody>
          <a:bodyPr vert="horz" wrap="square" lIns="91569" tIns="45784" rIns="91569" bIns="45784" numCol="1" anchor="b" anchorCtr="0" compatLnSpc="1">
            <a:prstTxWarp prst="textNoShape">
              <a:avLst/>
            </a:prstTxWarp>
          </a:bodyPr>
          <a:lstStyle>
            <a:lvl1pPr defTabSz="915949">
              <a:defRPr sz="1200"/>
            </a:lvl1pPr>
          </a:lstStyle>
          <a:p>
            <a:endParaRPr lang="en-US"/>
          </a:p>
        </p:txBody>
      </p:sp>
      <p:sp>
        <p:nvSpPr>
          <p:cNvPr id="48133" name="Rectangle 5"/>
          <p:cNvSpPr>
            <a:spLocks noGrp="1" noChangeArrowheads="1"/>
          </p:cNvSpPr>
          <p:nvPr>
            <p:ph type="sldNum" sz="quarter" idx="3"/>
          </p:nvPr>
        </p:nvSpPr>
        <p:spPr bwMode="auto">
          <a:xfrm>
            <a:off x="3978275" y="8842376"/>
            <a:ext cx="3043238" cy="465138"/>
          </a:xfrm>
          <a:prstGeom prst="rect">
            <a:avLst/>
          </a:prstGeom>
          <a:noFill/>
          <a:ln w="9525">
            <a:noFill/>
            <a:miter lim="800000"/>
            <a:headEnd/>
            <a:tailEnd/>
          </a:ln>
        </p:spPr>
        <p:txBody>
          <a:bodyPr vert="horz" wrap="square" lIns="91569" tIns="45784" rIns="91569" bIns="45784" numCol="1" anchor="b" anchorCtr="0" compatLnSpc="1">
            <a:prstTxWarp prst="textNoShape">
              <a:avLst/>
            </a:prstTxWarp>
          </a:bodyPr>
          <a:lstStyle>
            <a:lvl1pPr algn="r" defTabSz="915949">
              <a:defRPr sz="1200"/>
            </a:lvl1pPr>
          </a:lstStyle>
          <a:p>
            <a:fld id="{E84E3DC5-F2FB-498C-B950-07FA5B0CA9A8}" type="slidenum">
              <a:rPr lang="en-US"/>
              <a:pPr/>
              <a:t>‹#›</a:t>
            </a:fld>
            <a:endParaRPr lang="en-US"/>
          </a:p>
        </p:txBody>
      </p:sp>
    </p:spTree>
    <p:extLst>
      <p:ext uri="{BB962C8B-B14F-4D97-AF65-F5344CB8AC3E}">
        <p14:creationId xmlns:p14="http://schemas.microsoft.com/office/powerpoint/2010/main" val="403476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43238" cy="465138"/>
          </a:xfrm>
          <a:prstGeom prst="rect">
            <a:avLst/>
          </a:prstGeom>
          <a:noFill/>
          <a:ln w="9525">
            <a:noFill/>
            <a:miter lim="800000"/>
            <a:headEnd/>
            <a:tailEnd/>
          </a:ln>
        </p:spPr>
        <p:txBody>
          <a:bodyPr vert="horz" wrap="square" lIns="93307" tIns="46655" rIns="93307" bIns="46655" numCol="1" anchor="t" anchorCtr="0" compatLnSpc="1">
            <a:prstTxWarp prst="textNoShape">
              <a:avLst/>
            </a:prstTxWarp>
          </a:bodyPr>
          <a:lstStyle>
            <a:lvl1pPr defTabSz="933410">
              <a:defRPr sz="1200"/>
            </a:lvl1pPr>
          </a:lstStyle>
          <a:p>
            <a:endParaRPr lang="en-US"/>
          </a:p>
        </p:txBody>
      </p:sp>
      <p:sp>
        <p:nvSpPr>
          <p:cNvPr id="3075" name="Rectangle 3"/>
          <p:cNvSpPr>
            <a:spLocks noGrp="1" noChangeArrowheads="1"/>
          </p:cNvSpPr>
          <p:nvPr>
            <p:ph type="dt" idx="1"/>
          </p:nvPr>
        </p:nvSpPr>
        <p:spPr bwMode="auto">
          <a:xfrm>
            <a:off x="3978275" y="1"/>
            <a:ext cx="3043238" cy="465138"/>
          </a:xfrm>
          <a:prstGeom prst="rect">
            <a:avLst/>
          </a:prstGeom>
          <a:noFill/>
          <a:ln w="9525">
            <a:noFill/>
            <a:miter lim="800000"/>
            <a:headEnd/>
            <a:tailEnd/>
          </a:ln>
        </p:spPr>
        <p:txBody>
          <a:bodyPr vert="horz" wrap="square" lIns="93307" tIns="46655" rIns="93307" bIns="46655" numCol="1" anchor="t" anchorCtr="0" compatLnSpc="1">
            <a:prstTxWarp prst="textNoShape">
              <a:avLst/>
            </a:prstTxWarp>
          </a:bodyPr>
          <a:lstStyle>
            <a:lvl1pPr algn="r" defTabSz="933410">
              <a:defRPr sz="1200"/>
            </a:lvl1pPr>
          </a:lstStyle>
          <a:p>
            <a:endParaRPr lang="en-US"/>
          </a:p>
        </p:txBody>
      </p:sp>
      <p:sp>
        <p:nvSpPr>
          <p:cNvPr id="16388" name="Rectangle 4"/>
          <p:cNvSpPr>
            <a:spLocks noGrp="1" noRot="1" noChangeAspect="1" noChangeArrowheads="1" noTextEdit="1"/>
          </p:cNvSpPr>
          <p:nvPr>
            <p:ph type="sldImg" idx="2"/>
          </p:nvPr>
        </p:nvSpPr>
        <p:spPr bwMode="auto">
          <a:xfrm>
            <a:off x="1187450" y="698500"/>
            <a:ext cx="4649788" cy="34893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p:spPr>
        <p:txBody>
          <a:bodyPr vert="horz" wrap="square" lIns="93307" tIns="46655" rIns="93307" bIns="466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42376"/>
            <a:ext cx="3043238" cy="465138"/>
          </a:xfrm>
          <a:prstGeom prst="rect">
            <a:avLst/>
          </a:prstGeom>
          <a:noFill/>
          <a:ln w="9525">
            <a:noFill/>
            <a:miter lim="800000"/>
            <a:headEnd/>
            <a:tailEnd/>
          </a:ln>
        </p:spPr>
        <p:txBody>
          <a:bodyPr vert="horz" wrap="square" lIns="93307" tIns="46655" rIns="93307" bIns="46655" numCol="1" anchor="b" anchorCtr="0" compatLnSpc="1">
            <a:prstTxWarp prst="textNoShape">
              <a:avLst/>
            </a:prstTxWarp>
          </a:bodyPr>
          <a:lstStyle>
            <a:lvl1pPr defTabSz="933410">
              <a:defRPr sz="1200"/>
            </a:lvl1pPr>
          </a:lstStyle>
          <a:p>
            <a:endParaRPr lang="en-US"/>
          </a:p>
        </p:txBody>
      </p:sp>
      <p:sp>
        <p:nvSpPr>
          <p:cNvPr id="3079" name="Rectangle 7"/>
          <p:cNvSpPr>
            <a:spLocks noGrp="1" noChangeArrowheads="1"/>
          </p:cNvSpPr>
          <p:nvPr>
            <p:ph type="sldNum" sz="quarter" idx="5"/>
          </p:nvPr>
        </p:nvSpPr>
        <p:spPr bwMode="auto">
          <a:xfrm>
            <a:off x="3978275" y="8842376"/>
            <a:ext cx="3043238" cy="465138"/>
          </a:xfrm>
          <a:prstGeom prst="rect">
            <a:avLst/>
          </a:prstGeom>
          <a:noFill/>
          <a:ln w="9525">
            <a:noFill/>
            <a:miter lim="800000"/>
            <a:headEnd/>
            <a:tailEnd/>
          </a:ln>
        </p:spPr>
        <p:txBody>
          <a:bodyPr vert="horz" wrap="square" lIns="93307" tIns="46655" rIns="93307" bIns="46655" numCol="1" anchor="b" anchorCtr="0" compatLnSpc="1">
            <a:prstTxWarp prst="textNoShape">
              <a:avLst/>
            </a:prstTxWarp>
          </a:bodyPr>
          <a:lstStyle>
            <a:lvl1pPr algn="r" defTabSz="933410">
              <a:defRPr sz="1200"/>
            </a:lvl1pPr>
          </a:lstStyle>
          <a:p>
            <a:fld id="{3DA33679-95CF-41C5-AE30-426044A8BB7B}" type="slidenum">
              <a:rPr lang="en-US"/>
              <a:pPr/>
              <a:t>‹#›</a:t>
            </a:fld>
            <a:endParaRPr lang="en-US"/>
          </a:p>
        </p:txBody>
      </p:sp>
    </p:spTree>
    <p:extLst>
      <p:ext uri="{BB962C8B-B14F-4D97-AF65-F5344CB8AC3E}">
        <p14:creationId xmlns:p14="http://schemas.microsoft.com/office/powerpoint/2010/main" val="4280887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10</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17</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18</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19</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20</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r>
              <a:rPr lang="en-US" dirty="0">
                <a:latin typeface="Arial" pitchFamily="34" charset="0"/>
              </a:rPr>
              <a:t>Source:  Allen </a:t>
            </a:r>
            <a:r>
              <a:rPr lang="en-US">
                <a:latin typeface="Arial" pitchFamily="34" charset="0"/>
              </a:rPr>
              <a:t>Interactions webinar 10-10</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Cathy Moore</a:t>
            </a:r>
          </a:p>
        </p:txBody>
      </p:sp>
      <p:sp>
        <p:nvSpPr>
          <p:cNvPr id="4" name="Slide Number Placeholder 3"/>
          <p:cNvSpPr>
            <a:spLocks noGrp="1"/>
          </p:cNvSpPr>
          <p:nvPr>
            <p:ph type="sldNum" sz="quarter" idx="5"/>
          </p:nvPr>
        </p:nvSpPr>
        <p:spPr/>
        <p:txBody>
          <a:bodyPr/>
          <a:lstStyle/>
          <a:p>
            <a:fld id="{3DA33679-95CF-41C5-AE30-426044A8BB7B}" type="slidenum">
              <a:rPr lang="en-US" smtClean="0"/>
              <a:pPr/>
              <a:t>21</a:t>
            </a:fld>
            <a:endParaRPr lang="en-US"/>
          </a:p>
        </p:txBody>
      </p:sp>
    </p:spTree>
    <p:extLst>
      <p:ext uri="{BB962C8B-B14F-4D97-AF65-F5344CB8AC3E}">
        <p14:creationId xmlns:p14="http://schemas.microsoft.com/office/powerpoint/2010/main" val="167322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7</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8</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723034-17F3-4E02-B2D6-DD6DCCD5AC15}" type="slidenum">
              <a:rPr lang="en-US"/>
              <a:pPr/>
              <a:t>9</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6625" y="4421188"/>
            <a:ext cx="5149850" cy="4189412"/>
          </a:xfrm>
        </p:spPr>
        <p:txBody>
          <a:bodyPr/>
          <a:lstStyle/>
          <a:p>
            <a:pPr eaLnBrk="1" hangingPunct="1"/>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noFill/>
          <a:ln w="76200">
            <a:solidFill>
              <a:srgbClr val="000080"/>
            </a:solidFill>
            <a:miter lim="800000"/>
            <a:headEnd/>
            <a:tailEnd/>
          </a:ln>
          <a:effectLst/>
        </p:spPr>
        <p:txBody>
          <a:bodyPr wrap="none" anchor="ctr"/>
          <a:lstStyle/>
          <a:p>
            <a:pPr>
              <a:defRPr/>
            </a:pPr>
            <a:endParaRPr lang="en-US" dirty="0">
              <a:latin typeface="Arial" charset="0"/>
            </a:endParaRPr>
          </a:p>
        </p:txBody>
      </p:sp>
      <p:sp>
        <p:nvSpPr>
          <p:cNvPr id="5" name="Rectangle 9"/>
          <p:cNvSpPr>
            <a:spLocks noChangeArrowheads="1"/>
          </p:cNvSpPr>
          <p:nvPr userDrawn="1"/>
        </p:nvSpPr>
        <p:spPr bwMode="auto">
          <a:xfrm>
            <a:off x="2057400" y="2209800"/>
            <a:ext cx="5486400" cy="36513"/>
          </a:xfrm>
          <a:prstGeom prst="rect">
            <a:avLst/>
          </a:prstGeom>
          <a:noFill/>
          <a:ln w="9525">
            <a:noFill/>
            <a:miter lim="800000"/>
            <a:headEnd/>
            <a:tailEnd/>
          </a:ln>
          <a:effectLst/>
        </p:spPr>
        <p:txBody>
          <a:bodyPr wrap="none" anchor="ctr"/>
          <a:lstStyle/>
          <a:p>
            <a:pPr>
              <a:defRPr/>
            </a:pPr>
            <a:endParaRPr lang="en-US" dirty="0">
              <a:latin typeface="Arial" charset="0"/>
            </a:endParaRPr>
          </a:p>
        </p:txBody>
      </p:sp>
      <p:pic>
        <p:nvPicPr>
          <p:cNvPr id="6" name="Picture 10" descr="ISPI Box 251px"/>
          <p:cNvPicPr>
            <a:picLocks noChangeAspect="1" noChangeArrowheads="1"/>
          </p:cNvPicPr>
          <p:nvPr userDrawn="1"/>
        </p:nvPicPr>
        <p:blipFill>
          <a:blip r:embed="rId2" cstate="print"/>
          <a:srcRect/>
          <a:stretch>
            <a:fillRect/>
          </a:stretch>
        </p:blipFill>
        <p:spPr bwMode="auto">
          <a:xfrm>
            <a:off x="1524000" y="304800"/>
            <a:ext cx="6019800" cy="4267200"/>
          </a:xfrm>
          <a:prstGeom prst="rect">
            <a:avLst/>
          </a:prstGeom>
          <a:noFill/>
          <a:ln w="9525">
            <a:noFill/>
            <a:miter lim="800000"/>
            <a:headEnd/>
            <a:tailEnd/>
          </a:ln>
        </p:spPr>
      </p:pic>
      <p:sp>
        <p:nvSpPr>
          <p:cNvPr id="15363" name="Rectangle 3"/>
          <p:cNvSpPr>
            <a:spLocks noGrp="1" noChangeArrowheads="1"/>
          </p:cNvSpPr>
          <p:nvPr>
            <p:ph type="subTitle" idx="1"/>
          </p:nvPr>
        </p:nvSpPr>
        <p:spPr>
          <a:xfrm>
            <a:off x="762000" y="4419600"/>
            <a:ext cx="7772400" cy="762000"/>
          </a:xfrm>
        </p:spPr>
        <p:txBody>
          <a:bodyPr/>
          <a:lstStyle>
            <a:lvl1pPr marL="0" indent="0" algn="ctr">
              <a:buFontTx/>
              <a:buNone/>
              <a:defRPr sz="2000" b="1"/>
            </a:lvl1pPr>
          </a:lstStyle>
          <a:p>
            <a:r>
              <a:rPr lang="en-US"/>
              <a:t>Click to edit Master subtitle style</a:t>
            </a:r>
          </a:p>
        </p:txBody>
      </p:sp>
      <p:sp>
        <p:nvSpPr>
          <p:cNvPr id="15374" name="Rectangle 14"/>
          <p:cNvSpPr>
            <a:spLocks noGrp="1" noChangeArrowheads="1"/>
          </p:cNvSpPr>
          <p:nvPr>
            <p:ph type="ctrTitle" sz="quarter"/>
          </p:nvPr>
        </p:nvSpPr>
        <p:spPr>
          <a:xfrm>
            <a:off x="838200" y="4419600"/>
            <a:ext cx="7772400" cy="1828800"/>
          </a:xfrm>
        </p:spPr>
        <p:txBody>
          <a:bodyPr anchor="t" anchorCtr="1"/>
          <a:lstStyle>
            <a:lvl1pPr>
              <a:defRPr sz="3600"/>
            </a:lvl1pPr>
          </a:lstStyle>
          <a:p>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September 14, 2007</a:t>
            </a:r>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BE5F437F-3DF6-432E-BCB0-6247B06DDF7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3E0184-30A8-4F0D-AC47-E35971710B9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53946-40A4-4727-965A-E1BDC03B939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487362"/>
          </a:xfrm>
        </p:spPr>
        <p:txBody>
          <a:bodyPr/>
          <a:lstStyle/>
          <a:p>
            <a:r>
              <a:rPr lang="en-US"/>
              <a:t>Click to edit Master title style</a:t>
            </a:r>
          </a:p>
        </p:txBody>
      </p:sp>
      <p:sp>
        <p:nvSpPr>
          <p:cNvPr id="3" name="Text Placeholder 2"/>
          <p:cNvSpPr>
            <a:spLocks noGrp="1"/>
          </p:cNvSpPr>
          <p:nvPr>
            <p:ph type="body" sz="half" idx="1"/>
          </p:nvPr>
        </p:nvSpPr>
        <p:spPr>
          <a:xfrm>
            <a:off x="457200" y="914400"/>
            <a:ext cx="4038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4038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56E168-D47A-4225-9310-8275B9B404E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487362"/>
          </a:xfrm>
        </p:spPr>
        <p:txBody>
          <a:bodyPr/>
          <a:lstStyle/>
          <a:p>
            <a:r>
              <a:rPr lang="en-US"/>
              <a:t>Click to edit Master title style</a:t>
            </a:r>
          </a:p>
        </p:txBody>
      </p:sp>
      <p:sp>
        <p:nvSpPr>
          <p:cNvPr id="3" name="Table Placeholder 2"/>
          <p:cNvSpPr>
            <a:spLocks noGrp="1"/>
          </p:cNvSpPr>
          <p:nvPr>
            <p:ph type="tbl" idx="1"/>
          </p:nvPr>
        </p:nvSpPr>
        <p:spPr>
          <a:xfrm>
            <a:off x="457200" y="914400"/>
            <a:ext cx="8229600" cy="52117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C29A3E-1E43-4444-A904-8E602F89BA2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DADEF4-90BD-40D5-B766-0D304203EAF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C893A7-85E1-476D-B4D1-36430FA76EF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27868C-43AC-46C2-B5F0-F68F5D6478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7D2B8DB-258E-4AC2-85B3-651EC2A4702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040981F-8375-4E3D-B44F-61CF1F9B12C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36775A-BBF4-4FED-881D-CCE47A85BA4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66744E-1848-43D7-9B20-44C70EE7F0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14, 2007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B100C5-40E2-40DD-ACDD-7497C7E03B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914400"/>
            <a:ext cx="8229600" cy="521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r>
              <a:rPr lang="en-US"/>
              <a:t>September 14, 2007</a:t>
            </a:r>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F16381F-2E5B-4812-88EA-1D38D0CFE1B3}" type="slidenum">
              <a:rPr lang="en-US"/>
              <a:pPr>
                <a:defRPr/>
              </a:pPr>
              <a:t>‹#›</a:t>
            </a:fld>
            <a:endParaRPr lang="en-US" dirty="0"/>
          </a:p>
        </p:txBody>
      </p:sp>
      <p:sp>
        <p:nvSpPr>
          <p:cNvPr id="8202" name="Rectangle 10"/>
          <p:cNvSpPr>
            <a:spLocks noChangeArrowheads="1"/>
          </p:cNvSpPr>
          <p:nvPr/>
        </p:nvSpPr>
        <p:spPr bwMode="auto">
          <a:xfrm>
            <a:off x="457200" y="838200"/>
            <a:ext cx="8229600" cy="36513"/>
          </a:xfrm>
          <a:prstGeom prst="rect">
            <a:avLst/>
          </a:prstGeom>
          <a:gradFill rotWithShape="1">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latin typeface="Arial" charset="0"/>
            </a:endParaRPr>
          </a:p>
        </p:txBody>
      </p:sp>
      <p:sp>
        <p:nvSpPr>
          <p:cNvPr id="8203" name="Rectangle 11"/>
          <p:cNvSpPr>
            <a:spLocks noChangeArrowheads="1"/>
          </p:cNvSpPr>
          <p:nvPr/>
        </p:nvSpPr>
        <p:spPr bwMode="auto">
          <a:xfrm>
            <a:off x="0" y="0"/>
            <a:ext cx="9144000" cy="6858000"/>
          </a:xfrm>
          <a:prstGeom prst="rect">
            <a:avLst/>
          </a:prstGeom>
          <a:noFill/>
          <a:ln w="88900">
            <a:solidFill>
              <a:srgbClr val="000080"/>
            </a:solidFill>
            <a:miter lim="800000"/>
            <a:headEnd/>
            <a:tailEnd/>
          </a:ln>
          <a:effectLst/>
        </p:spPr>
        <p:txBody>
          <a:bodyPr wrap="none" anchor="ctr"/>
          <a:lstStyle/>
          <a:p>
            <a:pPr>
              <a:defRPr/>
            </a:pPr>
            <a:endParaRPr lang="en-US" dirty="0">
              <a:latin typeface="Arial" charset="0"/>
            </a:endParaRPr>
          </a:p>
        </p:txBody>
      </p:sp>
      <p:sp>
        <p:nvSpPr>
          <p:cNvPr id="1032" name="Rectangle 2"/>
          <p:cNvSpPr>
            <a:spLocks noGrp="1" noChangeArrowheads="1"/>
          </p:cNvSpPr>
          <p:nvPr>
            <p:ph type="title"/>
          </p:nvPr>
        </p:nvSpPr>
        <p:spPr bwMode="auto">
          <a:xfrm>
            <a:off x="457200" y="274638"/>
            <a:ext cx="6096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4070"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Lst>
  <p:hf hdr="0" ft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8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blog.cathy-moore.com/2013/05/is-training-really-the-answer-ask-the-flowchart/?doing_wp_cron=1541799514.046614885330200195312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
        <p:nvSpPr>
          <p:cNvPr id="5" name="Rectangle 4">
            <a:extLst>
              <a:ext uri="{FF2B5EF4-FFF2-40B4-BE49-F238E27FC236}">
                <a16:creationId xmlns:a16="http://schemas.microsoft.com/office/drawing/2014/main" id="{178C4238-37F4-47C2-B26C-3611C0632C64}"/>
              </a:ext>
            </a:extLst>
          </p:cNvPr>
          <p:cNvSpPr txBox="1">
            <a:spLocks noChangeArrowheads="1"/>
          </p:cNvSpPr>
          <p:nvPr/>
        </p:nvSpPr>
        <p:spPr>
          <a:xfrm>
            <a:off x="533400" y="2514600"/>
            <a:ext cx="8382000" cy="914400"/>
          </a:xfrm>
          <a:prstGeom prst="rect">
            <a:avLst/>
          </a:prstGeom>
        </p:spPr>
        <p:txBody>
          <a:bodyPr/>
          <a:lst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ctr" eaLnBrk="1" hangingPunct="1"/>
            <a:r>
              <a:rPr lang="en-US" sz="3200" i="1" kern="0" dirty="0"/>
              <a:t>Digital Learning Forum Meeting</a:t>
            </a:r>
            <a:br>
              <a:rPr lang="en-US" sz="3200" i="1" kern="0" dirty="0"/>
            </a:br>
            <a:r>
              <a:rPr lang="en-US" sz="3200" i="1" kern="0" dirty="0"/>
              <a:t>November 12, 2018</a:t>
            </a:r>
            <a:br>
              <a:rPr lang="en-US" sz="3200" i="1" kern="0" dirty="0"/>
            </a:br>
            <a:br>
              <a:rPr lang="en-US" sz="3200" kern="0" dirty="0"/>
            </a:br>
            <a:endParaRPr lang="en-US" sz="32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#5</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A large medical device manufacturer updated several processes which impact hundreds of engineers.  For simplicity, the senior director recommended that the updated procedures be distributed to everyone as a “read and acknowledge” package through the LMS. However, if the new processes are not followed, it could potentially lead to an audit finding. </a:t>
            </a:r>
          </a:p>
          <a:p>
            <a:endParaRPr lang="en-US" sz="2400" dirty="0"/>
          </a:p>
          <a:p>
            <a:r>
              <a:rPr lang="en-US" sz="2400" dirty="0"/>
              <a:t>Is instructional design needed?</a:t>
            </a:r>
          </a:p>
          <a:p>
            <a:endParaRPr lang="en-US" sz="2400" dirty="0"/>
          </a:p>
        </p:txBody>
      </p:sp>
    </p:spTree>
    <p:extLst>
      <p:ext uri="{BB962C8B-B14F-4D97-AF65-F5344CB8AC3E}">
        <p14:creationId xmlns:p14="http://schemas.microsoft.com/office/powerpoint/2010/main" val="14276279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5.</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17233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#6</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The director of a small manufacturing facility recommends quality control training for the staff. He feels they can become more competitive by moving toward ISO-9001. Since this team is working in a manufacturing area, they don’t have desks, but they do have phones. The director wants this to be a mobile solution and suggests just pulling together existing material from the Internet.</a:t>
            </a:r>
          </a:p>
        </p:txBody>
      </p:sp>
    </p:spTree>
    <p:extLst>
      <p:ext uri="{BB962C8B-B14F-4D97-AF65-F5344CB8AC3E}">
        <p14:creationId xmlns:p14="http://schemas.microsoft.com/office/powerpoint/2010/main" val="41451980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6.</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322108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#7</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The call center of a U.S. based retail operation is relocating from India to South America. The call center in India had older technology, and low customer satisfaction ratings based on the customer surveys. This South American call center has newer technology and more staff, so the company executives believe this will help improve customer satisfaction. They also want a call center with a time zone more closely aligned with their corporate office. They plan to convert their existing training materials to Spanish and use them as is.</a:t>
            </a:r>
          </a:p>
        </p:txBody>
      </p:sp>
    </p:spTree>
    <p:extLst>
      <p:ext uri="{BB962C8B-B14F-4D97-AF65-F5344CB8AC3E}">
        <p14:creationId xmlns:p14="http://schemas.microsoft.com/office/powerpoint/2010/main" val="7233216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7.</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89928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#8</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pPr marL="342900" lvl="0" indent="-342900">
              <a:buFont typeface="Arial" panose="020B0604020202020204" pitchFamily="34" charset="0"/>
              <a:buChar char="•"/>
            </a:pPr>
            <a:r>
              <a:rPr lang="en-US" sz="2400" dirty="0"/>
              <a:t>Some scientists in Minnesota just developed a new chemical cleaning product that will be manufactured at factories in Brazil and France. Engineers and operators must be trained on: </a:t>
            </a:r>
          </a:p>
          <a:p>
            <a:pPr marL="800100" lvl="1" indent="-342900">
              <a:buFont typeface="Courier New" panose="02070309020205020404" pitchFamily="49" charset="0"/>
              <a:buChar char="o"/>
            </a:pPr>
            <a:r>
              <a:rPr lang="en-US" sz="2400" dirty="0"/>
              <a:t>Reasons for the new product to be produced</a:t>
            </a:r>
          </a:p>
          <a:p>
            <a:pPr marL="800100" lvl="1" indent="-342900">
              <a:buFont typeface="Courier New" panose="02070309020205020404" pitchFamily="49" charset="0"/>
              <a:buChar char="o"/>
            </a:pPr>
            <a:r>
              <a:rPr lang="en-US" sz="2400" dirty="0"/>
              <a:t>Storage and handling of hazardous chemicals </a:t>
            </a:r>
          </a:p>
          <a:p>
            <a:pPr marL="800100" lvl="1" indent="-342900">
              <a:buFont typeface="Courier New" panose="02070309020205020404" pitchFamily="49" charset="0"/>
              <a:buChar char="o"/>
            </a:pPr>
            <a:r>
              <a:rPr lang="en-US" sz="2400" dirty="0"/>
              <a:t>Operations of brand new equipment for their factory</a:t>
            </a:r>
          </a:p>
          <a:p>
            <a:pPr marL="800100" lvl="1" indent="-342900">
              <a:buFont typeface="Courier New" panose="02070309020205020404" pitchFamily="49" charset="0"/>
              <a:buChar char="o"/>
            </a:pPr>
            <a:r>
              <a:rPr lang="en-US" sz="2400" dirty="0"/>
              <a:t>Timeline for new product to start production</a:t>
            </a:r>
          </a:p>
          <a:p>
            <a:pPr marL="342900" lvl="0" indent="-342900">
              <a:buFont typeface="Arial" panose="020B0604020202020204" pitchFamily="34" charset="0"/>
              <a:buChar char="•"/>
            </a:pPr>
            <a:endParaRPr lang="en-US" sz="2400" dirty="0"/>
          </a:p>
          <a:p>
            <a:pPr marL="342900" lvl="0" indent="-342900">
              <a:buFont typeface="Arial" panose="020B0604020202020204" pitchFamily="34" charset="0"/>
              <a:buChar char="•"/>
            </a:pPr>
            <a:r>
              <a:rPr lang="en-US" sz="2400" dirty="0"/>
              <a:t>Both job roles must receive the training.</a:t>
            </a:r>
          </a:p>
          <a:p>
            <a:pPr marL="342900" lvl="0" indent="-342900">
              <a:buFont typeface="Arial" panose="020B0604020202020204" pitchFamily="34" charset="0"/>
              <a:buChar char="•"/>
            </a:pPr>
            <a:endParaRPr lang="en-US" sz="2400" dirty="0"/>
          </a:p>
          <a:p>
            <a:pPr marL="342900" lvl="0" indent="-342900">
              <a:buFont typeface="Arial" panose="020B0604020202020204" pitchFamily="34" charset="0"/>
              <a:buChar char="•"/>
            </a:pPr>
            <a:r>
              <a:rPr lang="en-US" sz="2400" dirty="0"/>
              <a:t>The scientists want to develop and conduct the training on their own.</a:t>
            </a:r>
          </a:p>
        </p:txBody>
      </p:sp>
    </p:spTree>
    <p:extLst>
      <p:ext uri="{BB962C8B-B14F-4D97-AF65-F5344CB8AC3E}">
        <p14:creationId xmlns:p14="http://schemas.microsoft.com/office/powerpoint/2010/main" val="15925629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8.</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1359097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#9</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pPr marL="342900" lvl="0" indent="-342900">
              <a:buFont typeface="Arial" panose="020B0604020202020204" pitchFamily="34" charset="0"/>
              <a:buChar char="•"/>
            </a:pPr>
            <a:r>
              <a:rPr lang="en-US" sz="2200" dirty="0"/>
              <a:t>A group of IT developers are ready to deploy their sales tracking software to a team of sales reps. They have been working on it for two years. The sales reps will be using this new software to track and monitor their sales targets</a:t>
            </a:r>
          </a:p>
          <a:p>
            <a:pPr marL="342900" lvl="0" indent="-342900">
              <a:buFont typeface="Arial" panose="020B0604020202020204" pitchFamily="34" charset="0"/>
              <a:buChar char="•"/>
            </a:pPr>
            <a:endParaRPr lang="en-US" sz="2200" dirty="0"/>
          </a:p>
          <a:p>
            <a:pPr marL="342900" lvl="0" indent="-342900">
              <a:buFont typeface="Arial" panose="020B0604020202020204" pitchFamily="34" charset="0"/>
              <a:buChar char="•"/>
            </a:pPr>
            <a:r>
              <a:rPr lang="en-US" sz="2200" dirty="0"/>
              <a:t>Customers must also use the software to re-order their products online, rather than calling the sales rep.  They need training as well </a:t>
            </a:r>
          </a:p>
          <a:p>
            <a:pPr marL="342900" lvl="0" indent="-342900">
              <a:buFont typeface="Arial" panose="020B0604020202020204" pitchFamily="34" charset="0"/>
              <a:buChar char="•"/>
            </a:pPr>
            <a:endParaRPr lang="en-US" sz="2200" dirty="0"/>
          </a:p>
          <a:p>
            <a:pPr marL="342900" lvl="0" indent="-342900">
              <a:buFont typeface="Arial" panose="020B0604020202020204" pitchFamily="34" charset="0"/>
              <a:buChar char="•"/>
            </a:pPr>
            <a:r>
              <a:rPr lang="en-US" sz="2200" dirty="0"/>
              <a:t>The IT developers and sales team have had very little contact with each other throughout the development process, but the project manager used to be on the sales team before moving to the IT team </a:t>
            </a:r>
          </a:p>
          <a:p>
            <a:pPr marL="342900" lvl="0" indent="-342900">
              <a:buFont typeface="Arial" panose="020B0604020202020204" pitchFamily="34" charset="0"/>
              <a:buChar char="•"/>
            </a:pPr>
            <a:endParaRPr lang="en-US" sz="2200" dirty="0"/>
          </a:p>
          <a:p>
            <a:pPr marL="342900" lvl="0" indent="-342900">
              <a:buFont typeface="Arial" panose="020B0604020202020204" pitchFamily="34" charset="0"/>
              <a:buChar char="•"/>
            </a:pPr>
            <a:r>
              <a:rPr lang="en-US" sz="2200" dirty="0"/>
              <a:t>Since the PM used to work in sales, he wants to develop and conduct the training on his own </a:t>
            </a:r>
          </a:p>
        </p:txBody>
      </p:sp>
    </p:spTree>
    <p:extLst>
      <p:ext uri="{BB962C8B-B14F-4D97-AF65-F5344CB8AC3E}">
        <p14:creationId xmlns:p14="http://schemas.microsoft.com/office/powerpoint/2010/main" val="57322108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9.</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31033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#1</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Your internal client, Marketing, are almost ready to launch their new CRM Software Tool, Relationships.  Currently, end users use the CRM Software Tool, Force. They want training in place to train:</a:t>
            </a:r>
          </a:p>
          <a:p>
            <a:pPr marL="285750" lvl="0" indent="-285750">
              <a:buFont typeface="Arial" panose="020B0604020202020204" pitchFamily="34" charset="0"/>
              <a:buChar char="•"/>
            </a:pPr>
            <a:r>
              <a:rPr lang="en-US" sz="2400" dirty="0"/>
              <a:t>VPs of Sales</a:t>
            </a:r>
          </a:p>
          <a:p>
            <a:pPr marL="285750" lvl="0" indent="-285750">
              <a:buFont typeface="Arial" panose="020B0604020202020204" pitchFamily="34" charset="0"/>
              <a:buChar char="•"/>
            </a:pPr>
            <a:r>
              <a:rPr lang="en-US" sz="2400" dirty="0"/>
              <a:t>District Managers</a:t>
            </a:r>
          </a:p>
          <a:p>
            <a:pPr marL="285750" lvl="0" indent="-285750">
              <a:buFont typeface="Arial" panose="020B0604020202020204" pitchFamily="34" charset="0"/>
              <a:buChar char="•"/>
            </a:pPr>
            <a:r>
              <a:rPr lang="en-US" sz="2400" dirty="0"/>
              <a:t>Sales Associates</a:t>
            </a:r>
          </a:p>
          <a:p>
            <a:endParaRPr lang="en-US" sz="2400" dirty="0"/>
          </a:p>
          <a:p>
            <a:r>
              <a:rPr lang="en-US" sz="2400" dirty="0"/>
              <a:t>They are looking for instructor-led training that allows their audience to practice. They want the training to be led by one of the Marketing Team Members but have no idea where to start. </a:t>
            </a:r>
          </a:p>
          <a:p>
            <a:r>
              <a:rPr lang="en-US" sz="2400" dirty="0"/>
              <a:t> </a:t>
            </a:r>
          </a:p>
          <a:p>
            <a:r>
              <a:rPr lang="en-US" sz="2400" dirty="0"/>
              <a:t>How do you solve this without instructional design?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Is it even a Training Need?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631" y="774700"/>
            <a:ext cx="8254169" cy="5959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77765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D082C0-5713-4ADC-9C1C-0F75B7872DD3}"/>
              </a:ext>
            </a:extLst>
          </p:cNvPr>
          <p:cNvSpPr>
            <a:spLocks noGrp="1"/>
          </p:cNvSpPr>
          <p:nvPr>
            <p:ph type="sldNum" sz="quarter" idx="12"/>
          </p:nvPr>
        </p:nvSpPr>
        <p:spPr/>
        <p:txBody>
          <a:bodyPr/>
          <a:lstStyle/>
          <a:p>
            <a:pPr>
              <a:defRPr/>
            </a:pPr>
            <a:fld id="{8536775A-BBF4-4FED-881D-CCE47A85BA4C}" type="slidenum">
              <a:rPr lang="en-US" smtClean="0"/>
              <a:pPr>
                <a:defRPr/>
              </a:pPr>
              <a:t>21</a:t>
            </a:fld>
            <a:endParaRPr lang="en-US" dirty="0"/>
          </a:p>
        </p:txBody>
      </p:sp>
      <p:sp>
        <p:nvSpPr>
          <p:cNvPr id="3" name="Rectangle 2">
            <a:extLst>
              <a:ext uri="{FF2B5EF4-FFF2-40B4-BE49-F238E27FC236}">
                <a16:creationId xmlns:a16="http://schemas.microsoft.com/office/drawing/2014/main" id="{0753C663-48E3-4281-9C97-003D4968DBB4}"/>
              </a:ext>
            </a:extLst>
          </p:cNvPr>
          <p:cNvSpPr txBox="1">
            <a:spLocks noChangeArrowheads="1"/>
          </p:cNvSpPr>
          <p:nvPr/>
        </p:nvSpPr>
        <p:spPr bwMode="auto">
          <a:xfrm>
            <a:off x="457200" y="304800"/>
            <a:ext cx="7239000" cy="487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r>
              <a:rPr lang="en-US" kern="0" dirty="0"/>
              <a:t>Will Training Help?</a:t>
            </a:r>
          </a:p>
        </p:txBody>
      </p:sp>
      <p:pic>
        <p:nvPicPr>
          <p:cNvPr id="4" name="Picture 3">
            <a:extLst>
              <a:ext uri="{FF2B5EF4-FFF2-40B4-BE49-F238E27FC236}">
                <a16:creationId xmlns:a16="http://schemas.microsoft.com/office/drawing/2014/main" id="{F9A9439C-F7A6-43CC-B0A7-8E32FE2384AB}"/>
              </a:ext>
            </a:extLst>
          </p:cNvPr>
          <p:cNvPicPr>
            <a:picLocks noChangeAspect="1"/>
          </p:cNvPicPr>
          <p:nvPr/>
        </p:nvPicPr>
        <p:blipFill>
          <a:blip r:embed="rId3"/>
          <a:stretch>
            <a:fillRect/>
          </a:stretch>
        </p:blipFill>
        <p:spPr>
          <a:xfrm>
            <a:off x="1905000" y="908013"/>
            <a:ext cx="5142104" cy="5540846"/>
          </a:xfrm>
          <a:prstGeom prst="rect">
            <a:avLst/>
          </a:prstGeom>
        </p:spPr>
      </p:pic>
      <p:sp>
        <p:nvSpPr>
          <p:cNvPr id="5" name="Rectangle 4">
            <a:extLst>
              <a:ext uri="{FF2B5EF4-FFF2-40B4-BE49-F238E27FC236}">
                <a16:creationId xmlns:a16="http://schemas.microsoft.com/office/drawing/2014/main" id="{13B75747-6608-4CB6-AE8B-D34D3CD4CAB3}"/>
              </a:ext>
            </a:extLst>
          </p:cNvPr>
          <p:cNvSpPr/>
          <p:nvPr/>
        </p:nvSpPr>
        <p:spPr>
          <a:xfrm>
            <a:off x="533400" y="6433619"/>
            <a:ext cx="7543800" cy="230832"/>
          </a:xfrm>
          <a:prstGeom prst="rect">
            <a:avLst/>
          </a:prstGeom>
        </p:spPr>
        <p:txBody>
          <a:bodyPr wrap="square">
            <a:spAutoFit/>
          </a:bodyPr>
          <a:lstStyle/>
          <a:p>
            <a:r>
              <a:rPr lang="en-US" sz="900" dirty="0">
                <a:hlinkClick r:id="rId4"/>
              </a:rPr>
              <a:t>http://blog.cathy-moore.com/2013/05/is-training-really-the-answer-ask-the-flowchart/?doing_wp_cron=1541799514.0466148853302001953125</a:t>
            </a:r>
            <a:r>
              <a:rPr lang="en-US" sz="900" dirty="0"/>
              <a:t> </a:t>
            </a:r>
          </a:p>
        </p:txBody>
      </p:sp>
    </p:spTree>
    <p:extLst>
      <p:ext uri="{BB962C8B-B14F-4D97-AF65-F5344CB8AC3E}">
        <p14:creationId xmlns:p14="http://schemas.microsoft.com/office/powerpoint/2010/main" val="252544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1.</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26636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#2</a:t>
            </a:r>
          </a:p>
        </p:txBody>
      </p:sp>
      <p:sp>
        <p:nvSpPr>
          <p:cNvPr id="9220" name="Rectangle 3"/>
          <p:cNvSpPr>
            <a:spLocks noChangeArrowheads="1"/>
          </p:cNvSpPr>
          <p:nvPr/>
        </p:nvSpPr>
        <p:spPr bwMode="auto">
          <a:xfrm>
            <a:off x="381000" y="1066800"/>
            <a:ext cx="8763000" cy="5410200"/>
          </a:xfrm>
          <a:prstGeom prst="rect">
            <a:avLst/>
          </a:prstGeom>
          <a:noFill/>
          <a:ln w="12700">
            <a:noFill/>
            <a:miter lim="800000"/>
            <a:headEnd/>
            <a:tailEnd/>
          </a:ln>
        </p:spPr>
        <p:txBody>
          <a:bodyPr lIns="90488" tIns="44450" rIns="90488" bIns="44450"/>
          <a:lstStyle/>
          <a:p>
            <a:r>
              <a:rPr lang="en-US" sz="2100" dirty="0"/>
              <a:t>A self-paced eLearning course on Information Barriers (an investment course) needs re-design.</a:t>
            </a:r>
          </a:p>
          <a:p>
            <a:r>
              <a:rPr lang="en-US" sz="2100" dirty="0"/>
              <a:t> </a:t>
            </a:r>
          </a:p>
          <a:p>
            <a:r>
              <a:rPr lang="en-US" sz="2100" dirty="0"/>
              <a:t>There are two versions:  an introductory online course that introduces new team members to policies and procedures for following proper investment processes and procedures when dealing with customer and personal investment information.</a:t>
            </a:r>
          </a:p>
          <a:p>
            <a:r>
              <a:rPr lang="en-US" sz="2100" dirty="0"/>
              <a:t> </a:t>
            </a:r>
          </a:p>
          <a:p>
            <a:r>
              <a:rPr lang="en-US" sz="2100" dirty="0"/>
              <a:t>After team members have violated these guidelines and committed 3 or more “errors”, they receive re-fresher training on this same content-with added information and ‘warnings’.</a:t>
            </a:r>
          </a:p>
          <a:p>
            <a:r>
              <a:rPr lang="en-US" sz="2100" dirty="0"/>
              <a:t> </a:t>
            </a:r>
          </a:p>
          <a:p>
            <a:r>
              <a:rPr lang="en-US" sz="2100" dirty="0"/>
              <a:t>The current Presenter course file is unavailable—but the SME has provided screen grabs of each screen of the course in the LMS.  The current course is text based.</a:t>
            </a:r>
          </a:p>
          <a:p>
            <a:r>
              <a:rPr lang="en-US" sz="2100" dirty="0"/>
              <a:t> </a:t>
            </a:r>
          </a:p>
          <a:p>
            <a:r>
              <a:rPr lang="en-US" sz="2100" dirty="0"/>
              <a:t>Is instructional design needed?</a:t>
            </a:r>
          </a:p>
          <a:p>
            <a:endParaRPr lang="en-US" sz="2100" dirty="0"/>
          </a:p>
        </p:txBody>
      </p:sp>
    </p:spTree>
    <p:extLst>
      <p:ext uri="{BB962C8B-B14F-4D97-AF65-F5344CB8AC3E}">
        <p14:creationId xmlns:p14="http://schemas.microsoft.com/office/powerpoint/2010/main" val="32407777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Scenario 2.</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98594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#3</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A quarterly newsletter is sent out to employees to update them on company and line of business policy changes.</a:t>
            </a:r>
          </a:p>
          <a:p>
            <a:r>
              <a:rPr lang="en-US" sz="2400" dirty="0"/>
              <a:t> </a:t>
            </a:r>
          </a:p>
          <a:p>
            <a:r>
              <a:rPr lang="en-US" sz="2400" dirty="0"/>
              <a:t>Team members must demonstrate they have read the newsletter updates by taking and passing a 10 question assessment posted in the learning center. </a:t>
            </a:r>
          </a:p>
          <a:p>
            <a:r>
              <a:rPr lang="en-US" sz="2400" dirty="0"/>
              <a:t> </a:t>
            </a:r>
          </a:p>
          <a:p>
            <a:r>
              <a:rPr lang="en-US" sz="2400" dirty="0"/>
              <a:t>Is instructional design needed?</a:t>
            </a:r>
          </a:p>
          <a:p>
            <a:endParaRPr lang="en-US" sz="2400" dirty="0"/>
          </a:p>
        </p:txBody>
      </p:sp>
    </p:spTree>
    <p:extLst>
      <p:ext uri="{BB962C8B-B14F-4D97-AF65-F5344CB8AC3E}">
        <p14:creationId xmlns:p14="http://schemas.microsoft.com/office/powerpoint/2010/main" val="26854379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3.</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344251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Scenario #4</a:t>
            </a:r>
          </a:p>
        </p:txBody>
      </p:sp>
      <p:sp>
        <p:nvSpPr>
          <p:cNvPr id="9220" name="Rectangle 3"/>
          <p:cNvSpPr>
            <a:spLocks noChangeArrowheads="1"/>
          </p:cNvSpPr>
          <p:nvPr/>
        </p:nvSpPr>
        <p:spPr bwMode="auto">
          <a:xfrm>
            <a:off x="381000" y="1066800"/>
            <a:ext cx="8382000" cy="5410200"/>
          </a:xfrm>
          <a:prstGeom prst="rect">
            <a:avLst/>
          </a:prstGeom>
          <a:noFill/>
          <a:ln w="12700">
            <a:noFill/>
            <a:miter lim="800000"/>
            <a:headEnd/>
            <a:tailEnd/>
          </a:ln>
        </p:spPr>
        <p:txBody>
          <a:bodyPr lIns="90488" tIns="44450" rIns="90488" bIns="44450"/>
          <a:lstStyle/>
          <a:p>
            <a:r>
              <a:rPr lang="en-US" sz="2400" dirty="0"/>
              <a:t>A local company has decided to abandon several smaller systems and migrate to a common ERP system (PeopleSoft). As a result, data needs to be shared by approximately 150 users. </a:t>
            </a:r>
          </a:p>
          <a:p>
            <a:endParaRPr lang="en-US" sz="2400" dirty="0"/>
          </a:p>
          <a:p>
            <a:r>
              <a:rPr lang="en-US" sz="2400" dirty="0"/>
              <a:t>Is instructional design needed?</a:t>
            </a:r>
          </a:p>
          <a:p>
            <a:endParaRPr lang="en-US" sz="2400" dirty="0"/>
          </a:p>
        </p:txBody>
      </p:sp>
    </p:spTree>
    <p:extLst>
      <p:ext uri="{BB962C8B-B14F-4D97-AF65-F5344CB8AC3E}">
        <p14:creationId xmlns:p14="http://schemas.microsoft.com/office/powerpoint/2010/main" val="11487937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457200" y="304800"/>
            <a:ext cx="7239000" cy="487363"/>
          </a:xfrm>
        </p:spPr>
        <p:txBody>
          <a:bodyPr/>
          <a:lstStyle/>
          <a:p>
            <a:pPr eaLnBrk="1" hangingPunct="1"/>
            <a:r>
              <a:rPr lang="en-US" dirty="0"/>
              <a:t>Digital Learning Forum</a:t>
            </a:r>
          </a:p>
        </p:txBody>
      </p:sp>
      <p:sp>
        <p:nvSpPr>
          <p:cNvPr id="9220" name="Rectangle 3"/>
          <p:cNvSpPr>
            <a:spLocks noChangeArrowheads="1"/>
          </p:cNvSpPr>
          <p:nvPr/>
        </p:nvSpPr>
        <p:spPr bwMode="auto">
          <a:xfrm>
            <a:off x="381000" y="914400"/>
            <a:ext cx="7162800" cy="5410200"/>
          </a:xfrm>
          <a:prstGeom prst="rect">
            <a:avLst/>
          </a:prstGeom>
          <a:noFill/>
          <a:ln w="12700">
            <a:noFill/>
            <a:miter lim="800000"/>
            <a:headEnd/>
            <a:tailEnd/>
          </a:ln>
        </p:spPr>
        <p:txBody>
          <a:bodyPr lIns="90488" tIns="44450" rIns="90488" bIns="44450"/>
          <a:lstStyle/>
          <a:p>
            <a:pPr marL="285750" lvl="1" indent="-285750">
              <a:spcBef>
                <a:spcPct val="20000"/>
              </a:spcBef>
              <a:buFont typeface="Monotype Sorts"/>
              <a:buChar char="•"/>
            </a:pPr>
            <a:r>
              <a:rPr lang="en-US" sz="2800" dirty="0">
                <a:solidFill>
                  <a:srgbClr val="FF0000"/>
                </a:solidFill>
                <a:effectLst>
                  <a:outerShdw blurRad="38100" dist="38100" dir="2700000" algn="tl">
                    <a:srgbClr val="000000">
                      <a:alpha val="43137"/>
                    </a:srgbClr>
                  </a:outerShdw>
                </a:effectLst>
              </a:rPr>
              <a:t>Instructions:</a:t>
            </a:r>
            <a:r>
              <a:rPr lang="en-US" sz="2800" dirty="0"/>
              <a:t>  </a:t>
            </a:r>
          </a:p>
          <a:p>
            <a:pPr marL="971550" lvl="2" indent="-514350">
              <a:spcBef>
                <a:spcPct val="20000"/>
              </a:spcBef>
              <a:buFont typeface="+mj-lt"/>
              <a:buAutoNum type="arabicPeriod"/>
            </a:pPr>
            <a:r>
              <a:rPr lang="en-US" sz="2800" dirty="0"/>
              <a:t>Listen to Scenario 4</a:t>
            </a:r>
          </a:p>
          <a:p>
            <a:pPr marL="971550" lvl="2" indent="-514350">
              <a:spcBef>
                <a:spcPct val="20000"/>
              </a:spcBef>
              <a:buFont typeface="+mj-lt"/>
              <a:buAutoNum type="arabicPeriod"/>
            </a:pPr>
            <a:r>
              <a:rPr lang="en-US" sz="2800" dirty="0"/>
              <a:t>In small groups, discuss any potential problems. </a:t>
            </a:r>
          </a:p>
          <a:p>
            <a:pPr marL="971550" lvl="2" indent="-514350">
              <a:spcBef>
                <a:spcPct val="20000"/>
              </a:spcBef>
              <a:buFont typeface="+mj-lt"/>
              <a:buAutoNum type="arabicPeriod"/>
            </a:pPr>
            <a:r>
              <a:rPr lang="en-US" sz="2800" dirty="0"/>
              <a:t>Discuss what you would DO if you encountered this situation.</a:t>
            </a:r>
          </a:p>
          <a:p>
            <a:pPr marL="971550" lvl="2" indent="-514350">
              <a:spcBef>
                <a:spcPct val="20000"/>
              </a:spcBef>
              <a:buFont typeface="+mj-lt"/>
              <a:buAutoNum type="arabicPeriod"/>
            </a:pPr>
            <a:r>
              <a:rPr lang="en-US" sz="2800" dirty="0"/>
              <a:t>Discuss whether Instructional Design is an important part of your solution. </a:t>
            </a:r>
          </a:p>
          <a:p>
            <a:pPr marL="971550" lvl="2" indent="-514350">
              <a:spcBef>
                <a:spcPct val="20000"/>
              </a:spcBef>
              <a:buFont typeface="+mj-lt"/>
              <a:buAutoNum type="arabicPeriod"/>
            </a:pPr>
            <a:r>
              <a:rPr lang="en-US" sz="2800" dirty="0"/>
              <a:t>Share your thoughts. </a:t>
            </a:r>
          </a:p>
          <a:p>
            <a:pPr marL="285750" lvl="1" indent="-285750">
              <a:spcBef>
                <a:spcPct val="20000"/>
              </a:spcBef>
            </a:pPr>
            <a:endParaRPr lang="en-US" sz="2800" dirty="0"/>
          </a:p>
          <a:p>
            <a:pPr marL="285750" lvl="1" indent="-285750">
              <a:spcBef>
                <a:spcPct val="20000"/>
              </a:spcBef>
              <a:buFont typeface="Monotype Sorts"/>
              <a:buChar char="•"/>
            </a:pPr>
            <a:endParaRPr lang="en-US" sz="2800" dirty="0"/>
          </a:p>
          <a:p>
            <a:pPr marL="742950" lvl="1" indent="-285750">
              <a:spcBef>
                <a:spcPct val="20000"/>
              </a:spcBef>
              <a:buFont typeface="Monotype Sorts"/>
              <a:buChar char="•"/>
            </a:pPr>
            <a:endParaRPr lang="en-US" sz="2800" dirty="0"/>
          </a:p>
        </p:txBody>
      </p:sp>
      <p:pic>
        <p:nvPicPr>
          <p:cNvPr id="7" name="Picture 11" descr="ISPI Box 251px"/>
          <p:cNvPicPr>
            <a:picLocks noChangeAspect="1" noChangeArrowheads="1"/>
          </p:cNvPicPr>
          <p:nvPr/>
        </p:nvPicPr>
        <p:blipFill>
          <a:blip r:embed="rId3" cstate="print"/>
          <a:srcRect/>
          <a:stretch>
            <a:fillRect/>
          </a:stretch>
        </p:blipFill>
        <p:spPr bwMode="auto">
          <a:xfrm>
            <a:off x="6705600" y="228600"/>
            <a:ext cx="1992313" cy="1336675"/>
          </a:xfrm>
          <a:prstGeom prst="rect">
            <a:avLst/>
          </a:prstGeom>
          <a:noFill/>
          <a:ln w="9525">
            <a:noFill/>
            <a:miter lim="800000"/>
            <a:headEnd/>
            <a:tailEnd/>
          </a:ln>
        </p:spPr>
      </p:pic>
    </p:spTree>
    <p:extLst>
      <p:ext uri="{BB962C8B-B14F-4D97-AF65-F5344CB8AC3E}">
        <p14:creationId xmlns:p14="http://schemas.microsoft.com/office/powerpoint/2010/main" val="602757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15122</TotalTime>
  <Words>1035</Words>
  <Application>Microsoft Office PowerPoint</Application>
  <PresentationFormat>On-screen Show (4:3)</PresentationFormat>
  <Paragraphs>155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Courier New</vt:lpstr>
      <vt:lpstr>Monotype Sorts</vt:lpstr>
      <vt:lpstr>Custom Design</vt:lpstr>
      <vt:lpstr>PowerPoint Presentation</vt:lpstr>
      <vt:lpstr>Scenario #1</vt:lpstr>
      <vt:lpstr>Digital Learning Forum</vt:lpstr>
      <vt:lpstr>Scenario #2</vt:lpstr>
      <vt:lpstr>Digital Learning Forum</vt:lpstr>
      <vt:lpstr>Scenario #3</vt:lpstr>
      <vt:lpstr>Digital Learning Forum</vt:lpstr>
      <vt:lpstr>Scenario #4</vt:lpstr>
      <vt:lpstr>Digital Learning Forum</vt:lpstr>
      <vt:lpstr>Scenario #5</vt:lpstr>
      <vt:lpstr>Digital Learning Forum</vt:lpstr>
      <vt:lpstr>Scenario #6</vt:lpstr>
      <vt:lpstr>Digital Learning Forum</vt:lpstr>
      <vt:lpstr>Scenario #7</vt:lpstr>
      <vt:lpstr>Digital Learning Forum</vt:lpstr>
      <vt:lpstr>Scenario #8</vt:lpstr>
      <vt:lpstr>Digital Learning Forum</vt:lpstr>
      <vt:lpstr>Scenario #9</vt:lpstr>
      <vt:lpstr>Digital Learning Forum</vt:lpstr>
      <vt:lpstr>Is it even a Training Need?</vt:lpstr>
      <vt:lpstr>PowerPoint Presentation</vt:lpstr>
    </vt:vector>
  </TitlesOfParts>
  <Company>Best Buy Co.,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Lykken</dc:creator>
  <cp:keywords>Medtronic Controlled</cp:keywords>
  <cp:lastModifiedBy>Mehrkens, Susan</cp:lastModifiedBy>
  <cp:revision>525</cp:revision>
  <cp:lastPrinted>2018-11-12T15:27:08Z</cp:lastPrinted>
  <dcterms:created xsi:type="dcterms:W3CDTF">2007-08-21T19:22:21Z</dcterms:created>
  <dcterms:modified xsi:type="dcterms:W3CDTF">2018-11-15T15:24:40Z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f505f677-dd65-48dc-81a9-6e036277b3b8</vt:lpwstr>
  </property>
  <property fmtid="{D5CDD505-2E9C-101B-9397-08002B2CF9AE}" pid="3" name="Classification">
    <vt:lpwstr>MedtronicControlled</vt:lpwstr>
  </property>
</Properties>
</file>