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3" r:id="rId3"/>
    <p:sldId id="269" r:id="rId4"/>
    <p:sldId id="264" r:id="rId5"/>
    <p:sldId id="265" r:id="rId6"/>
    <p:sldId id="257" r:id="rId7"/>
    <p:sldId id="258" r:id="rId8"/>
    <p:sldId id="259" r:id="rId9"/>
    <p:sldId id="266" r:id="rId10"/>
    <p:sldId id="267" r:id="rId11"/>
    <p:sldId id="260" r:id="rId12"/>
    <p:sldId id="261" r:id="rId13"/>
    <p:sldId id="262" r:id="rId14"/>
    <p:sldId id="268"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281" autoAdjust="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2013</c:v>
                </c:pt>
              </c:strCache>
            </c:strRef>
          </c:tx>
          <c:spPr>
            <a:solidFill>
              <a:schemeClr val="accent1"/>
            </a:solidFill>
            <a:ln>
              <a:noFill/>
            </a:ln>
            <a:effectLst/>
            <a:sp3d/>
          </c:spPr>
          <c:invertIfNegative val="0"/>
          <c:cat>
            <c:strRef>
              <c:f>Sheet1!$A$2:$A$4</c:f>
              <c:strCache>
                <c:ptCount val="3"/>
                <c:pt idx="0">
                  <c:v>Total Orders</c:v>
                </c:pt>
                <c:pt idx="1">
                  <c:v>Non-Critical Orders</c:v>
                </c:pt>
                <c:pt idx="2">
                  <c:v>Critical Orders</c:v>
                </c:pt>
              </c:strCache>
            </c:strRef>
          </c:cat>
          <c:val>
            <c:numRef>
              <c:f>Sheet1!$B$2:$B$4</c:f>
              <c:numCache>
                <c:formatCode>General</c:formatCode>
                <c:ptCount val="3"/>
                <c:pt idx="0">
                  <c:v>4321</c:v>
                </c:pt>
                <c:pt idx="1">
                  <c:v>2989</c:v>
                </c:pt>
                <c:pt idx="2">
                  <c:v>1332</c:v>
                </c:pt>
              </c:numCache>
            </c:numRef>
          </c:val>
          <c:extLst>
            <c:ext xmlns:c16="http://schemas.microsoft.com/office/drawing/2014/chart" uri="{C3380CC4-5D6E-409C-BE32-E72D297353CC}">
              <c16:uniqueId val="{00000000-E514-4112-9E0B-87D078A2BC68}"/>
            </c:ext>
          </c:extLst>
        </c:ser>
        <c:dLbls>
          <c:showLegendKey val="0"/>
          <c:showVal val="0"/>
          <c:showCatName val="0"/>
          <c:showSerName val="0"/>
          <c:showPercent val="0"/>
          <c:showBubbleSize val="0"/>
        </c:dLbls>
        <c:gapWidth val="150"/>
        <c:shape val="box"/>
        <c:axId val="529224592"/>
        <c:axId val="529225248"/>
        <c:axId val="0"/>
      </c:bar3DChart>
      <c:catAx>
        <c:axId val="529224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225248"/>
        <c:crosses val="autoZero"/>
        <c:auto val="1"/>
        <c:lblAlgn val="ctr"/>
        <c:lblOffset val="100"/>
        <c:noMultiLvlLbl val="0"/>
      </c:catAx>
      <c:valAx>
        <c:axId val="52922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224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2013</c:v>
                </c:pt>
              </c:strCache>
            </c:strRef>
          </c:tx>
          <c:spPr>
            <a:solidFill>
              <a:schemeClr val="accent1"/>
            </a:solidFill>
            <a:ln>
              <a:noFill/>
            </a:ln>
            <a:effectLst/>
            <a:sp3d/>
          </c:spPr>
          <c:invertIfNegative val="0"/>
          <c:cat>
            <c:strRef>
              <c:f>Sheet1!$A$2:$A$4</c:f>
              <c:strCache>
                <c:ptCount val="3"/>
                <c:pt idx="0">
                  <c:v>Total Orders</c:v>
                </c:pt>
                <c:pt idx="1">
                  <c:v>Non-Critical Orders</c:v>
                </c:pt>
                <c:pt idx="2">
                  <c:v>Critical Orders</c:v>
                </c:pt>
              </c:strCache>
            </c:strRef>
          </c:cat>
          <c:val>
            <c:numRef>
              <c:f>Sheet1!$B$2:$B$4</c:f>
              <c:numCache>
                <c:formatCode>General</c:formatCode>
                <c:ptCount val="3"/>
                <c:pt idx="0">
                  <c:v>4321</c:v>
                </c:pt>
                <c:pt idx="1">
                  <c:v>2989</c:v>
                </c:pt>
                <c:pt idx="2">
                  <c:v>1332</c:v>
                </c:pt>
              </c:numCache>
            </c:numRef>
          </c:val>
          <c:extLst>
            <c:ext xmlns:c16="http://schemas.microsoft.com/office/drawing/2014/chart" uri="{C3380CC4-5D6E-409C-BE32-E72D297353CC}">
              <c16:uniqueId val="{00000000-E514-4112-9E0B-87D078A2BC68}"/>
            </c:ext>
          </c:extLst>
        </c:ser>
        <c:ser>
          <c:idx val="1"/>
          <c:order val="1"/>
          <c:tx>
            <c:strRef>
              <c:f>Sheet1!$C$1</c:f>
              <c:strCache>
                <c:ptCount val="1"/>
                <c:pt idx="0">
                  <c:v>2014</c:v>
                </c:pt>
              </c:strCache>
            </c:strRef>
          </c:tx>
          <c:spPr>
            <a:solidFill>
              <a:schemeClr val="accent3"/>
            </a:solidFill>
            <a:ln>
              <a:noFill/>
            </a:ln>
            <a:effectLst/>
            <a:sp3d/>
          </c:spPr>
          <c:invertIfNegative val="0"/>
          <c:cat>
            <c:strRef>
              <c:f>Sheet1!$A$2:$A$4</c:f>
              <c:strCache>
                <c:ptCount val="3"/>
                <c:pt idx="0">
                  <c:v>Total Orders</c:v>
                </c:pt>
                <c:pt idx="1">
                  <c:v>Non-Critical Orders</c:v>
                </c:pt>
                <c:pt idx="2">
                  <c:v>Critical Orders</c:v>
                </c:pt>
              </c:strCache>
            </c:strRef>
          </c:cat>
          <c:val>
            <c:numRef>
              <c:f>Sheet1!$C$2:$C$4</c:f>
              <c:numCache>
                <c:formatCode>General</c:formatCode>
                <c:ptCount val="3"/>
                <c:pt idx="0">
                  <c:v>2370</c:v>
                </c:pt>
                <c:pt idx="1">
                  <c:v>1588</c:v>
                </c:pt>
                <c:pt idx="2">
                  <c:v>782</c:v>
                </c:pt>
              </c:numCache>
            </c:numRef>
          </c:val>
          <c:extLst>
            <c:ext xmlns:c16="http://schemas.microsoft.com/office/drawing/2014/chart" uri="{C3380CC4-5D6E-409C-BE32-E72D297353CC}">
              <c16:uniqueId val="{00000000-DD65-4701-B67A-E756C8DBCB8C}"/>
            </c:ext>
          </c:extLst>
        </c:ser>
        <c:dLbls>
          <c:showLegendKey val="0"/>
          <c:showVal val="0"/>
          <c:showCatName val="0"/>
          <c:showSerName val="0"/>
          <c:showPercent val="0"/>
          <c:showBubbleSize val="0"/>
        </c:dLbls>
        <c:gapWidth val="150"/>
        <c:shape val="box"/>
        <c:axId val="529224592"/>
        <c:axId val="529225248"/>
        <c:axId val="0"/>
      </c:bar3DChart>
      <c:catAx>
        <c:axId val="529224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225248"/>
        <c:crosses val="autoZero"/>
        <c:auto val="1"/>
        <c:lblAlgn val="ctr"/>
        <c:lblOffset val="100"/>
        <c:noMultiLvlLbl val="0"/>
      </c:catAx>
      <c:valAx>
        <c:axId val="52922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224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2013</c:v>
                </c:pt>
              </c:strCache>
            </c:strRef>
          </c:tx>
          <c:spPr>
            <a:solidFill>
              <a:schemeClr val="accent1"/>
            </a:solidFill>
            <a:ln>
              <a:noFill/>
            </a:ln>
            <a:effectLst/>
            <a:sp3d/>
          </c:spPr>
          <c:invertIfNegative val="0"/>
          <c:cat>
            <c:strRef>
              <c:f>Sheet1!$A$2:$A$4</c:f>
              <c:strCache>
                <c:ptCount val="3"/>
                <c:pt idx="0">
                  <c:v>Total Orders</c:v>
                </c:pt>
                <c:pt idx="1">
                  <c:v>Non-Critical Orders</c:v>
                </c:pt>
                <c:pt idx="2">
                  <c:v>Critical Orders</c:v>
                </c:pt>
              </c:strCache>
            </c:strRef>
          </c:cat>
          <c:val>
            <c:numRef>
              <c:f>Sheet1!$B$2:$B$4</c:f>
              <c:numCache>
                <c:formatCode>General</c:formatCode>
                <c:ptCount val="3"/>
                <c:pt idx="0">
                  <c:v>4321</c:v>
                </c:pt>
                <c:pt idx="1">
                  <c:v>2989</c:v>
                </c:pt>
                <c:pt idx="2">
                  <c:v>1332</c:v>
                </c:pt>
              </c:numCache>
            </c:numRef>
          </c:val>
          <c:extLst>
            <c:ext xmlns:c16="http://schemas.microsoft.com/office/drawing/2014/chart" uri="{C3380CC4-5D6E-409C-BE32-E72D297353CC}">
              <c16:uniqueId val="{00000000-E514-4112-9E0B-87D078A2BC68}"/>
            </c:ext>
          </c:extLst>
        </c:ser>
        <c:ser>
          <c:idx val="1"/>
          <c:order val="1"/>
          <c:tx>
            <c:strRef>
              <c:f>Sheet1!$C$1</c:f>
              <c:strCache>
                <c:ptCount val="1"/>
                <c:pt idx="0">
                  <c:v>2014</c:v>
                </c:pt>
              </c:strCache>
            </c:strRef>
          </c:tx>
          <c:spPr>
            <a:solidFill>
              <a:schemeClr val="accent3"/>
            </a:solidFill>
            <a:ln>
              <a:noFill/>
            </a:ln>
            <a:effectLst/>
            <a:sp3d/>
          </c:spPr>
          <c:invertIfNegative val="0"/>
          <c:cat>
            <c:strRef>
              <c:f>Sheet1!$A$2:$A$4</c:f>
              <c:strCache>
                <c:ptCount val="3"/>
                <c:pt idx="0">
                  <c:v>Total Orders</c:v>
                </c:pt>
                <c:pt idx="1">
                  <c:v>Non-Critical Orders</c:v>
                </c:pt>
                <c:pt idx="2">
                  <c:v>Critical Orders</c:v>
                </c:pt>
              </c:strCache>
            </c:strRef>
          </c:cat>
          <c:val>
            <c:numRef>
              <c:f>Sheet1!$C$2:$C$4</c:f>
              <c:numCache>
                <c:formatCode>General</c:formatCode>
                <c:ptCount val="3"/>
                <c:pt idx="0">
                  <c:v>2370</c:v>
                </c:pt>
                <c:pt idx="1">
                  <c:v>1588</c:v>
                </c:pt>
                <c:pt idx="2">
                  <c:v>782</c:v>
                </c:pt>
              </c:numCache>
            </c:numRef>
          </c:val>
          <c:extLst>
            <c:ext xmlns:c16="http://schemas.microsoft.com/office/drawing/2014/chart" uri="{C3380CC4-5D6E-409C-BE32-E72D297353CC}">
              <c16:uniqueId val="{00000000-DD65-4701-B67A-E756C8DBCB8C}"/>
            </c:ext>
          </c:extLst>
        </c:ser>
        <c:ser>
          <c:idx val="2"/>
          <c:order val="2"/>
          <c:tx>
            <c:strRef>
              <c:f>Sheet1!$D$1</c:f>
              <c:strCache>
                <c:ptCount val="1"/>
                <c:pt idx="0">
                  <c:v>2015</c:v>
                </c:pt>
              </c:strCache>
            </c:strRef>
          </c:tx>
          <c:spPr>
            <a:solidFill>
              <a:schemeClr val="accent5"/>
            </a:solidFill>
            <a:ln>
              <a:noFill/>
            </a:ln>
            <a:effectLst/>
            <a:sp3d/>
          </c:spPr>
          <c:invertIfNegative val="0"/>
          <c:cat>
            <c:strRef>
              <c:f>Sheet1!$A$2:$A$4</c:f>
              <c:strCache>
                <c:ptCount val="3"/>
                <c:pt idx="0">
                  <c:v>Total Orders</c:v>
                </c:pt>
                <c:pt idx="1">
                  <c:v>Non-Critical Orders</c:v>
                </c:pt>
                <c:pt idx="2">
                  <c:v>Critical Orders</c:v>
                </c:pt>
              </c:strCache>
            </c:strRef>
          </c:cat>
          <c:val>
            <c:numRef>
              <c:f>Sheet1!$D$2:$D$4</c:f>
              <c:numCache>
                <c:formatCode>General</c:formatCode>
                <c:ptCount val="3"/>
                <c:pt idx="0">
                  <c:v>1319</c:v>
                </c:pt>
                <c:pt idx="1">
                  <c:v>814</c:v>
                </c:pt>
                <c:pt idx="2">
                  <c:v>505</c:v>
                </c:pt>
              </c:numCache>
            </c:numRef>
          </c:val>
          <c:extLst>
            <c:ext xmlns:c16="http://schemas.microsoft.com/office/drawing/2014/chart" uri="{C3380CC4-5D6E-409C-BE32-E72D297353CC}">
              <c16:uniqueId val="{00000000-9521-42EC-929E-6C9E652DBA55}"/>
            </c:ext>
          </c:extLst>
        </c:ser>
        <c:dLbls>
          <c:showLegendKey val="0"/>
          <c:showVal val="0"/>
          <c:showCatName val="0"/>
          <c:showSerName val="0"/>
          <c:showPercent val="0"/>
          <c:showBubbleSize val="0"/>
        </c:dLbls>
        <c:gapWidth val="150"/>
        <c:shape val="box"/>
        <c:axId val="529224592"/>
        <c:axId val="529225248"/>
        <c:axId val="0"/>
      </c:bar3DChart>
      <c:catAx>
        <c:axId val="529224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225248"/>
        <c:crosses val="autoZero"/>
        <c:auto val="1"/>
        <c:lblAlgn val="ctr"/>
        <c:lblOffset val="100"/>
        <c:noMultiLvlLbl val="0"/>
      </c:catAx>
      <c:valAx>
        <c:axId val="52922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224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2013</c:v>
                </c:pt>
              </c:strCache>
            </c:strRef>
          </c:tx>
          <c:spPr>
            <a:solidFill>
              <a:schemeClr val="accent1"/>
            </a:solidFill>
            <a:ln>
              <a:noFill/>
            </a:ln>
            <a:effectLst/>
            <a:sp3d/>
          </c:spPr>
          <c:invertIfNegative val="0"/>
          <c:cat>
            <c:strRef>
              <c:f>Sheet1!$A$2:$A$4</c:f>
              <c:strCache>
                <c:ptCount val="3"/>
                <c:pt idx="0">
                  <c:v>Total Top 10 Orders</c:v>
                </c:pt>
                <c:pt idx="1">
                  <c:v>Top 10 Non-Critical Orders</c:v>
                </c:pt>
                <c:pt idx="2">
                  <c:v>Top 10 Critical Orders</c:v>
                </c:pt>
              </c:strCache>
            </c:strRef>
          </c:cat>
          <c:val>
            <c:numRef>
              <c:f>Sheet1!$B$2:$B$4</c:f>
              <c:numCache>
                <c:formatCode>General</c:formatCode>
                <c:ptCount val="3"/>
                <c:pt idx="0">
                  <c:v>4238</c:v>
                </c:pt>
                <c:pt idx="1">
                  <c:v>2915</c:v>
                </c:pt>
                <c:pt idx="2">
                  <c:v>1323</c:v>
                </c:pt>
              </c:numCache>
            </c:numRef>
          </c:val>
          <c:extLst>
            <c:ext xmlns:c16="http://schemas.microsoft.com/office/drawing/2014/chart" uri="{C3380CC4-5D6E-409C-BE32-E72D297353CC}">
              <c16:uniqueId val="{00000000-E514-4112-9E0B-87D078A2BC68}"/>
            </c:ext>
          </c:extLst>
        </c:ser>
        <c:dLbls>
          <c:showLegendKey val="0"/>
          <c:showVal val="0"/>
          <c:showCatName val="0"/>
          <c:showSerName val="0"/>
          <c:showPercent val="0"/>
          <c:showBubbleSize val="0"/>
        </c:dLbls>
        <c:gapWidth val="150"/>
        <c:shape val="box"/>
        <c:axId val="529224592"/>
        <c:axId val="529225248"/>
        <c:axId val="0"/>
      </c:bar3DChart>
      <c:catAx>
        <c:axId val="529224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225248"/>
        <c:crosses val="autoZero"/>
        <c:auto val="1"/>
        <c:lblAlgn val="ctr"/>
        <c:lblOffset val="100"/>
        <c:noMultiLvlLbl val="0"/>
      </c:catAx>
      <c:valAx>
        <c:axId val="52922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224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2013</c:v>
                </c:pt>
              </c:strCache>
            </c:strRef>
          </c:tx>
          <c:spPr>
            <a:solidFill>
              <a:schemeClr val="accent1"/>
            </a:solidFill>
            <a:ln>
              <a:noFill/>
            </a:ln>
            <a:effectLst/>
            <a:sp3d/>
          </c:spPr>
          <c:invertIfNegative val="0"/>
          <c:cat>
            <c:strRef>
              <c:f>Sheet1!$A$2:$A$4</c:f>
              <c:strCache>
                <c:ptCount val="3"/>
                <c:pt idx="0">
                  <c:v>Total Top 10 Orders</c:v>
                </c:pt>
                <c:pt idx="1">
                  <c:v>Top 10 Non-Critical Orders</c:v>
                </c:pt>
                <c:pt idx="2">
                  <c:v>Top 10 Critical Orders</c:v>
                </c:pt>
              </c:strCache>
            </c:strRef>
          </c:cat>
          <c:val>
            <c:numRef>
              <c:f>Sheet1!$B$2:$B$4</c:f>
              <c:numCache>
                <c:formatCode>General</c:formatCode>
                <c:ptCount val="3"/>
                <c:pt idx="0">
                  <c:v>4238</c:v>
                </c:pt>
                <c:pt idx="1">
                  <c:v>2915</c:v>
                </c:pt>
                <c:pt idx="2">
                  <c:v>1323</c:v>
                </c:pt>
              </c:numCache>
            </c:numRef>
          </c:val>
          <c:extLst>
            <c:ext xmlns:c16="http://schemas.microsoft.com/office/drawing/2014/chart" uri="{C3380CC4-5D6E-409C-BE32-E72D297353CC}">
              <c16:uniqueId val="{00000000-E514-4112-9E0B-87D078A2BC68}"/>
            </c:ext>
          </c:extLst>
        </c:ser>
        <c:ser>
          <c:idx val="1"/>
          <c:order val="1"/>
          <c:tx>
            <c:strRef>
              <c:f>Sheet1!$C$1</c:f>
              <c:strCache>
                <c:ptCount val="1"/>
                <c:pt idx="0">
                  <c:v>2014</c:v>
                </c:pt>
              </c:strCache>
            </c:strRef>
          </c:tx>
          <c:spPr>
            <a:solidFill>
              <a:schemeClr val="accent3"/>
            </a:solidFill>
            <a:ln>
              <a:noFill/>
            </a:ln>
            <a:effectLst/>
            <a:sp3d/>
          </c:spPr>
          <c:invertIfNegative val="0"/>
          <c:cat>
            <c:strRef>
              <c:f>Sheet1!$A$2:$A$4</c:f>
              <c:strCache>
                <c:ptCount val="3"/>
                <c:pt idx="0">
                  <c:v>Total Top 10 Orders</c:v>
                </c:pt>
                <c:pt idx="1">
                  <c:v>Top 10 Non-Critical Orders</c:v>
                </c:pt>
                <c:pt idx="2">
                  <c:v>Top 10 Critical Orders</c:v>
                </c:pt>
              </c:strCache>
            </c:strRef>
          </c:cat>
          <c:val>
            <c:numRef>
              <c:f>Sheet1!$C$2:$C$4</c:f>
              <c:numCache>
                <c:formatCode>General</c:formatCode>
                <c:ptCount val="3"/>
                <c:pt idx="0">
                  <c:v>2061</c:v>
                </c:pt>
                <c:pt idx="1">
                  <c:v>1333</c:v>
                </c:pt>
                <c:pt idx="2">
                  <c:v>748</c:v>
                </c:pt>
              </c:numCache>
            </c:numRef>
          </c:val>
          <c:extLst>
            <c:ext xmlns:c16="http://schemas.microsoft.com/office/drawing/2014/chart" uri="{C3380CC4-5D6E-409C-BE32-E72D297353CC}">
              <c16:uniqueId val="{00000000-DD65-4701-B67A-E756C8DBCB8C}"/>
            </c:ext>
          </c:extLst>
        </c:ser>
        <c:dLbls>
          <c:showLegendKey val="0"/>
          <c:showVal val="0"/>
          <c:showCatName val="0"/>
          <c:showSerName val="0"/>
          <c:showPercent val="0"/>
          <c:showBubbleSize val="0"/>
        </c:dLbls>
        <c:gapWidth val="150"/>
        <c:shape val="box"/>
        <c:axId val="529224592"/>
        <c:axId val="529225248"/>
        <c:axId val="0"/>
      </c:bar3DChart>
      <c:catAx>
        <c:axId val="529224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225248"/>
        <c:crosses val="autoZero"/>
        <c:auto val="1"/>
        <c:lblAlgn val="ctr"/>
        <c:lblOffset val="100"/>
        <c:noMultiLvlLbl val="0"/>
      </c:catAx>
      <c:valAx>
        <c:axId val="52922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224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2013</c:v>
                </c:pt>
              </c:strCache>
            </c:strRef>
          </c:tx>
          <c:spPr>
            <a:solidFill>
              <a:schemeClr val="accent1"/>
            </a:solidFill>
            <a:ln>
              <a:noFill/>
            </a:ln>
            <a:effectLst/>
            <a:sp3d/>
          </c:spPr>
          <c:invertIfNegative val="0"/>
          <c:cat>
            <c:strRef>
              <c:f>Sheet1!$A$2:$A$4</c:f>
              <c:strCache>
                <c:ptCount val="3"/>
                <c:pt idx="0">
                  <c:v>Total Top 10 Orders</c:v>
                </c:pt>
                <c:pt idx="1">
                  <c:v>Top 10 Non-Critical Orders</c:v>
                </c:pt>
                <c:pt idx="2">
                  <c:v>Top 10 Critical Orders</c:v>
                </c:pt>
              </c:strCache>
            </c:strRef>
          </c:cat>
          <c:val>
            <c:numRef>
              <c:f>Sheet1!$B$2:$B$4</c:f>
              <c:numCache>
                <c:formatCode>General</c:formatCode>
                <c:ptCount val="3"/>
                <c:pt idx="0">
                  <c:v>4238</c:v>
                </c:pt>
                <c:pt idx="1">
                  <c:v>2915</c:v>
                </c:pt>
                <c:pt idx="2">
                  <c:v>1323</c:v>
                </c:pt>
              </c:numCache>
            </c:numRef>
          </c:val>
          <c:extLst>
            <c:ext xmlns:c16="http://schemas.microsoft.com/office/drawing/2014/chart" uri="{C3380CC4-5D6E-409C-BE32-E72D297353CC}">
              <c16:uniqueId val="{00000000-E514-4112-9E0B-87D078A2BC68}"/>
            </c:ext>
          </c:extLst>
        </c:ser>
        <c:ser>
          <c:idx val="1"/>
          <c:order val="1"/>
          <c:tx>
            <c:strRef>
              <c:f>Sheet1!$C$1</c:f>
              <c:strCache>
                <c:ptCount val="1"/>
                <c:pt idx="0">
                  <c:v>2014</c:v>
                </c:pt>
              </c:strCache>
            </c:strRef>
          </c:tx>
          <c:spPr>
            <a:solidFill>
              <a:schemeClr val="accent3"/>
            </a:solidFill>
            <a:ln>
              <a:noFill/>
            </a:ln>
            <a:effectLst/>
            <a:sp3d/>
          </c:spPr>
          <c:invertIfNegative val="0"/>
          <c:cat>
            <c:strRef>
              <c:f>Sheet1!$A$2:$A$4</c:f>
              <c:strCache>
                <c:ptCount val="3"/>
                <c:pt idx="0">
                  <c:v>Total Top 10 Orders</c:v>
                </c:pt>
                <c:pt idx="1">
                  <c:v>Top 10 Non-Critical Orders</c:v>
                </c:pt>
                <c:pt idx="2">
                  <c:v>Top 10 Critical Orders</c:v>
                </c:pt>
              </c:strCache>
            </c:strRef>
          </c:cat>
          <c:val>
            <c:numRef>
              <c:f>Sheet1!$C$2:$C$4</c:f>
              <c:numCache>
                <c:formatCode>General</c:formatCode>
                <c:ptCount val="3"/>
                <c:pt idx="0">
                  <c:v>2061</c:v>
                </c:pt>
                <c:pt idx="1">
                  <c:v>1333</c:v>
                </c:pt>
                <c:pt idx="2">
                  <c:v>748</c:v>
                </c:pt>
              </c:numCache>
            </c:numRef>
          </c:val>
          <c:extLst>
            <c:ext xmlns:c16="http://schemas.microsoft.com/office/drawing/2014/chart" uri="{C3380CC4-5D6E-409C-BE32-E72D297353CC}">
              <c16:uniqueId val="{00000000-DD65-4701-B67A-E756C8DBCB8C}"/>
            </c:ext>
          </c:extLst>
        </c:ser>
        <c:ser>
          <c:idx val="2"/>
          <c:order val="2"/>
          <c:tx>
            <c:strRef>
              <c:f>Sheet1!$D$1</c:f>
              <c:strCache>
                <c:ptCount val="1"/>
                <c:pt idx="0">
                  <c:v>2015</c:v>
                </c:pt>
              </c:strCache>
            </c:strRef>
          </c:tx>
          <c:spPr>
            <a:solidFill>
              <a:schemeClr val="accent5"/>
            </a:solidFill>
            <a:ln>
              <a:noFill/>
            </a:ln>
            <a:effectLst/>
            <a:sp3d/>
          </c:spPr>
          <c:invertIfNegative val="0"/>
          <c:cat>
            <c:strRef>
              <c:f>Sheet1!$A$2:$A$4</c:f>
              <c:strCache>
                <c:ptCount val="3"/>
                <c:pt idx="0">
                  <c:v>Total Top 10 Orders</c:v>
                </c:pt>
                <c:pt idx="1">
                  <c:v>Top 10 Non-Critical Orders</c:v>
                </c:pt>
                <c:pt idx="2">
                  <c:v>Top 10 Critical Orders</c:v>
                </c:pt>
              </c:strCache>
            </c:strRef>
          </c:cat>
          <c:val>
            <c:numRef>
              <c:f>Sheet1!$D$2:$D$4</c:f>
              <c:numCache>
                <c:formatCode>General</c:formatCode>
                <c:ptCount val="3"/>
                <c:pt idx="0">
                  <c:v>1195</c:v>
                </c:pt>
                <c:pt idx="1">
                  <c:v>719</c:v>
                </c:pt>
                <c:pt idx="2">
                  <c:v>476</c:v>
                </c:pt>
              </c:numCache>
            </c:numRef>
          </c:val>
          <c:extLst>
            <c:ext xmlns:c16="http://schemas.microsoft.com/office/drawing/2014/chart" uri="{C3380CC4-5D6E-409C-BE32-E72D297353CC}">
              <c16:uniqueId val="{00000000-9521-42EC-929E-6C9E652DBA55}"/>
            </c:ext>
          </c:extLst>
        </c:ser>
        <c:dLbls>
          <c:showLegendKey val="0"/>
          <c:showVal val="0"/>
          <c:showCatName val="0"/>
          <c:showSerName val="0"/>
          <c:showPercent val="0"/>
          <c:showBubbleSize val="0"/>
        </c:dLbls>
        <c:gapWidth val="150"/>
        <c:shape val="box"/>
        <c:axId val="529224592"/>
        <c:axId val="529225248"/>
        <c:axId val="0"/>
      </c:bar3DChart>
      <c:catAx>
        <c:axId val="529224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225248"/>
        <c:crosses val="autoZero"/>
        <c:auto val="1"/>
        <c:lblAlgn val="ctr"/>
        <c:lblOffset val="100"/>
        <c:noMultiLvlLbl val="0"/>
      </c:catAx>
      <c:valAx>
        <c:axId val="52922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224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63E9C-B20F-4E2D-B84A-82EB83220719}" type="datetimeFigureOut">
              <a:rPr lang="en-US" smtClean="0"/>
              <a:t>10/8/2018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004D8-C999-4B21-9DFE-9CAB88094AD8}" type="slidenum">
              <a:rPr lang="en-US" smtClean="0"/>
              <a:t>‹#›</a:t>
            </a:fld>
            <a:endParaRPr lang="en-US" dirty="0"/>
          </a:p>
        </p:txBody>
      </p:sp>
    </p:spTree>
    <p:extLst>
      <p:ext uri="{BB962C8B-B14F-4D97-AF65-F5344CB8AC3E}">
        <p14:creationId xmlns:p14="http://schemas.microsoft.com/office/powerpoint/2010/main" val="301481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Orders: </a:t>
            </a:r>
            <a:r>
              <a:rPr lang="en-US" sz="1200" b="0" i="0" u="none" strike="noStrike" kern="1200" dirty="0">
                <a:solidFill>
                  <a:schemeClr val="tx1"/>
                </a:solidFill>
                <a:effectLst/>
                <a:latin typeface="+mn-lt"/>
                <a:ea typeface="+mn-ea"/>
                <a:cs typeface="+mn-cs"/>
              </a:rPr>
              <a:t>45.15%</a:t>
            </a:r>
            <a:r>
              <a:rPr lang="en-US" dirty="0"/>
              <a:t> Reduction</a:t>
            </a:r>
          </a:p>
          <a:p>
            <a:r>
              <a:rPr lang="en-US" dirty="0"/>
              <a:t>Non-Critical Orders: </a:t>
            </a:r>
            <a:r>
              <a:rPr lang="en-US" sz="1200" b="0" i="0" u="none" strike="noStrike" kern="1200" dirty="0">
                <a:solidFill>
                  <a:schemeClr val="tx1"/>
                </a:solidFill>
                <a:effectLst/>
                <a:latin typeface="+mn-lt"/>
                <a:ea typeface="+mn-ea"/>
                <a:cs typeface="+mn-cs"/>
              </a:rPr>
              <a:t>46.87%</a:t>
            </a:r>
            <a:r>
              <a:rPr lang="en-US" dirty="0"/>
              <a:t> Reduction</a:t>
            </a:r>
          </a:p>
          <a:p>
            <a:r>
              <a:rPr lang="en-US" dirty="0"/>
              <a:t>Critical Orders: </a:t>
            </a:r>
            <a:r>
              <a:rPr lang="en-US" sz="1200" b="0" i="0" u="none" strike="noStrike" kern="1200" dirty="0">
                <a:solidFill>
                  <a:schemeClr val="tx1"/>
                </a:solidFill>
                <a:effectLst/>
                <a:latin typeface="+mn-lt"/>
                <a:ea typeface="+mn-ea"/>
                <a:cs typeface="+mn-cs"/>
              </a:rPr>
              <a:t>41.29%</a:t>
            </a:r>
            <a:r>
              <a:rPr lang="en-US" dirty="0"/>
              <a:t> Reduction</a:t>
            </a:r>
          </a:p>
        </p:txBody>
      </p:sp>
      <p:sp>
        <p:nvSpPr>
          <p:cNvPr id="4" name="Slide Number Placeholder 3"/>
          <p:cNvSpPr>
            <a:spLocks noGrp="1"/>
          </p:cNvSpPr>
          <p:nvPr>
            <p:ph type="sldNum" sz="quarter" idx="5"/>
          </p:nvPr>
        </p:nvSpPr>
        <p:spPr/>
        <p:txBody>
          <a:bodyPr/>
          <a:lstStyle/>
          <a:p>
            <a:fld id="{85C004D8-C999-4B21-9DFE-9CAB88094AD8}" type="slidenum">
              <a:rPr lang="en-US" smtClean="0"/>
              <a:t>7</a:t>
            </a:fld>
            <a:endParaRPr lang="en-US" dirty="0"/>
          </a:p>
        </p:txBody>
      </p:sp>
    </p:spTree>
    <p:extLst>
      <p:ext uri="{BB962C8B-B14F-4D97-AF65-F5344CB8AC3E}">
        <p14:creationId xmlns:p14="http://schemas.microsoft.com/office/powerpoint/2010/main" val="359765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Orders: </a:t>
            </a:r>
            <a:r>
              <a:rPr lang="en-US" sz="1200" b="0" i="0" u="none" strike="noStrike" kern="1200" dirty="0">
                <a:solidFill>
                  <a:schemeClr val="tx1"/>
                </a:solidFill>
                <a:effectLst/>
                <a:latin typeface="+mn-lt"/>
                <a:ea typeface="+mn-ea"/>
                <a:cs typeface="+mn-cs"/>
              </a:rPr>
              <a:t>44.35%</a:t>
            </a:r>
            <a:r>
              <a:rPr lang="en-US" dirty="0"/>
              <a:t> Reduction</a:t>
            </a:r>
          </a:p>
          <a:p>
            <a:r>
              <a:rPr lang="en-US" dirty="0"/>
              <a:t>Non-Critical Orders: </a:t>
            </a:r>
            <a:r>
              <a:rPr lang="en-US" sz="1200" b="0" i="0" u="none" strike="noStrike" kern="1200" dirty="0">
                <a:solidFill>
                  <a:schemeClr val="tx1"/>
                </a:solidFill>
                <a:effectLst/>
                <a:latin typeface="+mn-lt"/>
                <a:ea typeface="+mn-ea"/>
                <a:cs typeface="+mn-cs"/>
              </a:rPr>
              <a:t>48.74%</a:t>
            </a:r>
            <a:r>
              <a:rPr lang="en-US" dirty="0"/>
              <a:t> Reduction</a:t>
            </a:r>
          </a:p>
          <a:p>
            <a:r>
              <a:rPr lang="en-US" dirty="0"/>
              <a:t>Critical Orders: </a:t>
            </a:r>
            <a:r>
              <a:rPr lang="en-US" sz="1200" b="0" i="0" u="none" strike="noStrike" kern="1200" dirty="0">
                <a:solidFill>
                  <a:schemeClr val="tx1"/>
                </a:solidFill>
                <a:effectLst/>
                <a:latin typeface="+mn-lt"/>
                <a:ea typeface="+mn-ea"/>
                <a:cs typeface="+mn-cs"/>
              </a:rPr>
              <a:t>35.42%</a:t>
            </a:r>
            <a:r>
              <a:rPr lang="en-US" dirty="0"/>
              <a:t> Reduction</a:t>
            </a:r>
          </a:p>
        </p:txBody>
      </p:sp>
      <p:sp>
        <p:nvSpPr>
          <p:cNvPr id="4" name="Slide Number Placeholder 3"/>
          <p:cNvSpPr>
            <a:spLocks noGrp="1"/>
          </p:cNvSpPr>
          <p:nvPr>
            <p:ph type="sldNum" sz="quarter" idx="5"/>
          </p:nvPr>
        </p:nvSpPr>
        <p:spPr/>
        <p:txBody>
          <a:bodyPr/>
          <a:lstStyle/>
          <a:p>
            <a:fld id="{85C004D8-C999-4B21-9DFE-9CAB88094AD8}" type="slidenum">
              <a:rPr lang="en-US" smtClean="0"/>
              <a:t>8</a:t>
            </a:fld>
            <a:endParaRPr lang="en-US" dirty="0"/>
          </a:p>
        </p:txBody>
      </p:sp>
    </p:spTree>
    <p:extLst>
      <p:ext uri="{BB962C8B-B14F-4D97-AF65-F5344CB8AC3E}">
        <p14:creationId xmlns:p14="http://schemas.microsoft.com/office/powerpoint/2010/main" val="303686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Danger zone: 41 deg. – 140 deg.</a:t>
            </a:r>
          </a:p>
        </p:txBody>
      </p:sp>
      <p:sp>
        <p:nvSpPr>
          <p:cNvPr id="4" name="Slide Number Placeholder 3"/>
          <p:cNvSpPr>
            <a:spLocks noGrp="1"/>
          </p:cNvSpPr>
          <p:nvPr>
            <p:ph type="sldNum" sz="quarter" idx="5"/>
          </p:nvPr>
        </p:nvSpPr>
        <p:spPr/>
        <p:txBody>
          <a:bodyPr/>
          <a:lstStyle/>
          <a:p>
            <a:fld id="{85C004D8-C999-4B21-9DFE-9CAB88094AD8}" type="slidenum">
              <a:rPr lang="en-US" smtClean="0"/>
              <a:t>9</a:t>
            </a:fld>
            <a:endParaRPr lang="en-US" dirty="0"/>
          </a:p>
        </p:txBody>
      </p:sp>
    </p:spTree>
    <p:extLst>
      <p:ext uri="{BB962C8B-B14F-4D97-AF65-F5344CB8AC3E}">
        <p14:creationId xmlns:p14="http://schemas.microsoft.com/office/powerpoint/2010/main" val="419498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Danger zone: 41 deg. – 140 deg.</a:t>
            </a:r>
          </a:p>
        </p:txBody>
      </p:sp>
      <p:sp>
        <p:nvSpPr>
          <p:cNvPr id="4" name="Slide Number Placeholder 3"/>
          <p:cNvSpPr>
            <a:spLocks noGrp="1"/>
          </p:cNvSpPr>
          <p:nvPr>
            <p:ph type="sldNum" sz="quarter" idx="5"/>
          </p:nvPr>
        </p:nvSpPr>
        <p:spPr/>
        <p:txBody>
          <a:bodyPr/>
          <a:lstStyle/>
          <a:p>
            <a:fld id="{85C004D8-C999-4B21-9DFE-9CAB88094AD8}" type="slidenum">
              <a:rPr lang="en-US" smtClean="0"/>
              <a:t>10</a:t>
            </a:fld>
            <a:endParaRPr lang="en-US" dirty="0"/>
          </a:p>
        </p:txBody>
      </p:sp>
    </p:spTree>
    <p:extLst>
      <p:ext uri="{BB962C8B-B14F-4D97-AF65-F5344CB8AC3E}">
        <p14:creationId xmlns:p14="http://schemas.microsoft.com/office/powerpoint/2010/main" val="67369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Orders: </a:t>
            </a:r>
            <a:r>
              <a:rPr lang="en-US" sz="1200" b="0" i="0" u="none" strike="noStrike" kern="1200" dirty="0">
                <a:solidFill>
                  <a:schemeClr val="tx1"/>
                </a:solidFill>
                <a:effectLst/>
                <a:latin typeface="+mn-lt"/>
                <a:ea typeface="+mn-ea"/>
                <a:cs typeface="+mn-cs"/>
              </a:rPr>
              <a:t>51.37%</a:t>
            </a:r>
            <a:r>
              <a:rPr lang="en-US" dirty="0"/>
              <a:t> Reduction</a:t>
            </a:r>
          </a:p>
          <a:p>
            <a:r>
              <a:rPr lang="en-US" dirty="0"/>
              <a:t>Non-Critical Orders: </a:t>
            </a:r>
            <a:r>
              <a:rPr lang="en-US" sz="1200" b="0" i="0" u="none" strike="noStrike" kern="1200" dirty="0">
                <a:solidFill>
                  <a:schemeClr val="tx1"/>
                </a:solidFill>
                <a:effectLst/>
                <a:latin typeface="+mn-lt"/>
                <a:ea typeface="+mn-ea"/>
                <a:cs typeface="+mn-cs"/>
              </a:rPr>
              <a:t>54.27%</a:t>
            </a:r>
            <a:r>
              <a:rPr lang="en-US" dirty="0"/>
              <a:t> Reduction</a:t>
            </a:r>
          </a:p>
          <a:p>
            <a:r>
              <a:rPr lang="en-US" dirty="0"/>
              <a:t>Critical Orders: </a:t>
            </a:r>
            <a:r>
              <a:rPr lang="en-US" sz="1200" b="0" i="0" u="none" strike="noStrike" kern="1200" dirty="0">
                <a:solidFill>
                  <a:schemeClr val="tx1"/>
                </a:solidFill>
                <a:effectLst/>
                <a:latin typeface="+mn-lt"/>
                <a:ea typeface="+mn-ea"/>
                <a:cs typeface="+mn-cs"/>
              </a:rPr>
              <a:t>43.46%</a:t>
            </a:r>
            <a:r>
              <a:rPr lang="en-US" dirty="0"/>
              <a:t> Reduction</a:t>
            </a:r>
          </a:p>
        </p:txBody>
      </p:sp>
      <p:sp>
        <p:nvSpPr>
          <p:cNvPr id="4" name="Slide Number Placeholder 3"/>
          <p:cNvSpPr>
            <a:spLocks noGrp="1"/>
          </p:cNvSpPr>
          <p:nvPr>
            <p:ph type="sldNum" sz="quarter" idx="5"/>
          </p:nvPr>
        </p:nvSpPr>
        <p:spPr/>
        <p:txBody>
          <a:bodyPr/>
          <a:lstStyle/>
          <a:p>
            <a:fld id="{85C004D8-C999-4B21-9DFE-9CAB88094AD8}" type="slidenum">
              <a:rPr lang="en-US" smtClean="0"/>
              <a:t>12</a:t>
            </a:fld>
            <a:endParaRPr lang="en-US" dirty="0"/>
          </a:p>
        </p:txBody>
      </p:sp>
    </p:spTree>
    <p:extLst>
      <p:ext uri="{BB962C8B-B14F-4D97-AF65-F5344CB8AC3E}">
        <p14:creationId xmlns:p14="http://schemas.microsoft.com/office/powerpoint/2010/main" val="309493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Orders: </a:t>
            </a:r>
            <a:r>
              <a:rPr lang="en-US" sz="1200" b="0" i="0" u="none" strike="noStrike" kern="1200" dirty="0">
                <a:solidFill>
                  <a:schemeClr val="tx1"/>
                </a:solidFill>
                <a:effectLst/>
                <a:latin typeface="+mn-lt"/>
                <a:ea typeface="+mn-ea"/>
                <a:cs typeface="+mn-cs"/>
              </a:rPr>
              <a:t>42.02%</a:t>
            </a:r>
            <a:r>
              <a:rPr lang="en-US" dirty="0"/>
              <a:t> Reduction</a:t>
            </a:r>
          </a:p>
          <a:p>
            <a:r>
              <a:rPr lang="en-US" dirty="0"/>
              <a:t>Non-Critical Orders: </a:t>
            </a:r>
            <a:r>
              <a:rPr lang="en-US" sz="1200" b="0" i="0" u="none" strike="noStrike" kern="1200" dirty="0">
                <a:solidFill>
                  <a:schemeClr val="tx1"/>
                </a:solidFill>
                <a:effectLst/>
                <a:latin typeface="+mn-lt"/>
                <a:ea typeface="+mn-ea"/>
                <a:cs typeface="+mn-cs"/>
              </a:rPr>
              <a:t>46.06%</a:t>
            </a:r>
            <a:r>
              <a:rPr lang="en-US" dirty="0"/>
              <a:t> Reduction</a:t>
            </a:r>
          </a:p>
          <a:p>
            <a:r>
              <a:rPr lang="en-US" dirty="0"/>
              <a:t>Critical Orders: </a:t>
            </a:r>
            <a:r>
              <a:rPr lang="en-US" sz="1200" b="0" i="0" u="none" strike="noStrike" kern="1200" dirty="0">
                <a:solidFill>
                  <a:schemeClr val="tx1"/>
                </a:solidFill>
                <a:effectLst/>
                <a:latin typeface="+mn-lt"/>
                <a:ea typeface="+mn-ea"/>
                <a:cs typeface="+mn-cs"/>
              </a:rPr>
              <a:t>36.36%</a:t>
            </a:r>
            <a:r>
              <a:rPr lang="en-US" dirty="0"/>
              <a:t> Reduction</a:t>
            </a:r>
          </a:p>
        </p:txBody>
      </p:sp>
      <p:sp>
        <p:nvSpPr>
          <p:cNvPr id="4" name="Slide Number Placeholder 3"/>
          <p:cNvSpPr>
            <a:spLocks noGrp="1"/>
          </p:cNvSpPr>
          <p:nvPr>
            <p:ph type="sldNum" sz="quarter" idx="5"/>
          </p:nvPr>
        </p:nvSpPr>
        <p:spPr/>
        <p:txBody>
          <a:bodyPr/>
          <a:lstStyle/>
          <a:p>
            <a:fld id="{85C004D8-C999-4B21-9DFE-9CAB88094AD8}" type="slidenum">
              <a:rPr lang="en-US" smtClean="0"/>
              <a:t>13</a:t>
            </a:fld>
            <a:endParaRPr lang="en-US" dirty="0"/>
          </a:p>
        </p:txBody>
      </p:sp>
    </p:spTree>
    <p:extLst>
      <p:ext uri="{BB962C8B-B14F-4D97-AF65-F5344CB8AC3E}">
        <p14:creationId xmlns:p14="http://schemas.microsoft.com/office/powerpoint/2010/main" val="287039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286278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104986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3405350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194808-2209-41FC-8AD4-7F2602B22DB6}"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85891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314863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2835549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1508430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3912072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244049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259468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353125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360603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101891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184117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119656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173609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861F34-CCD9-4292-82E3-F01BABE51F79}"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194808-2209-41FC-8AD4-7F2602B22DB6}" type="slidenum">
              <a:rPr lang="en-US" smtClean="0"/>
              <a:t>‹#›</a:t>
            </a:fld>
            <a:endParaRPr lang="en-US" dirty="0"/>
          </a:p>
        </p:txBody>
      </p:sp>
    </p:spTree>
    <p:extLst>
      <p:ext uri="{BB962C8B-B14F-4D97-AF65-F5344CB8AC3E}">
        <p14:creationId xmlns:p14="http://schemas.microsoft.com/office/powerpoint/2010/main" val="322242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3861F34-CCD9-4292-82E3-F01BABE51F79}" type="datetimeFigureOut">
              <a:rPr lang="en-US" smtClean="0"/>
              <a:t>10/8/2018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8194808-2209-41FC-8AD4-7F2602B22DB6}" type="slidenum">
              <a:rPr lang="en-US" smtClean="0"/>
              <a:t>‹#›</a:t>
            </a:fld>
            <a:endParaRPr lang="en-US" dirty="0"/>
          </a:p>
        </p:txBody>
      </p:sp>
    </p:spTree>
    <p:extLst>
      <p:ext uri="{BB962C8B-B14F-4D97-AF65-F5344CB8AC3E}">
        <p14:creationId xmlns:p14="http://schemas.microsoft.com/office/powerpoint/2010/main" val="36139169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foodsafety/foodborne-germ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AD70-5969-4664-8427-6FBD1279C808}"/>
              </a:ext>
            </a:extLst>
          </p:cNvPr>
          <p:cNvSpPr>
            <a:spLocks noGrp="1"/>
          </p:cNvSpPr>
          <p:nvPr>
            <p:ph type="ctrTitle"/>
          </p:nvPr>
        </p:nvSpPr>
        <p:spPr/>
        <p:txBody>
          <a:bodyPr>
            <a:normAutofit/>
          </a:bodyPr>
          <a:lstStyle/>
          <a:p>
            <a:r>
              <a:rPr lang="en-US" dirty="0"/>
              <a:t>STEARNS COUNTY FOOD</a:t>
            </a:r>
            <a:br>
              <a:rPr lang="en-US" dirty="0"/>
            </a:br>
            <a:r>
              <a:rPr lang="en-US" dirty="0"/>
              <a:t>SAFETY INITIATIVE</a:t>
            </a:r>
            <a:br>
              <a:rPr lang="en-US" dirty="0"/>
            </a:br>
            <a:endParaRPr lang="en-US" dirty="0"/>
          </a:p>
        </p:txBody>
      </p:sp>
      <p:sp>
        <p:nvSpPr>
          <p:cNvPr id="3" name="Subtitle 2">
            <a:extLst>
              <a:ext uri="{FF2B5EF4-FFF2-40B4-BE49-F238E27FC236}">
                <a16:creationId xmlns:a16="http://schemas.microsoft.com/office/drawing/2014/main" id="{E9C9BC20-BC1B-4753-A5F6-A4EA76698B3A}"/>
              </a:ext>
            </a:extLst>
          </p:cNvPr>
          <p:cNvSpPr>
            <a:spLocks noGrp="1"/>
          </p:cNvSpPr>
          <p:nvPr>
            <p:ph type="subTitle" idx="1"/>
          </p:nvPr>
        </p:nvSpPr>
        <p:spPr/>
        <p:txBody>
          <a:bodyPr/>
          <a:lstStyle/>
          <a:p>
            <a:endParaRPr lang="en-US" dirty="0"/>
          </a:p>
          <a:p>
            <a:endParaRPr lang="en-US" dirty="0"/>
          </a:p>
          <a:p>
            <a:r>
              <a:rPr lang="en-US" dirty="0"/>
              <a:t>Yearly Comparisons By Orders Issued</a:t>
            </a:r>
          </a:p>
        </p:txBody>
      </p:sp>
    </p:spTree>
    <p:extLst>
      <p:ext uri="{BB962C8B-B14F-4D97-AF65-F5344CB8AC3E}">
        <p14:creationId xmlns:p14="http://schemas.microsoft.com/office/powerpoint/2010/main" val="1486485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DDDE-A85D-470F-8710-451F6FB775C3}"/>
              </a:ext>
            </a:extLst>
          </p:cNvPr>
          <p:cNvSpPr>
            <a:spLocks noGrp="1"/>
          </p:cNvSpPr>
          <p:nvPr>
            <p:ph type="title"/>
          </p:nvPr>
        </p:nvSpPr>
        <p:spPr/>
        <p:txBody>
          <a:bodyPr/>
          <a:lstStyle/>
          <a:p>
            <a:r>
              <a:rPr lang="en-US" dirty="0"/>
              <a:t>Next: top 10 cited orders</a:t>
            </a:r>
          </a:p>
        </p:txBody>
      </p:sp>
      <p:sp>
        <p:nvSpPr>
          <p:cNvPr id="3" name="Content Placeholder 2">
            <a:extLst>
              <a:ext uri="{FF2B5EF4-FFF2-40B4-BE49-F238E27FC236}">
                <a16:creationId xmlns:a16="http://schemas.microsoft.com/office/drawing/2014/main" id="{C8571631-5223-4D29-83D5-9B48E2656031}"/>
              </a:ext>
            </a:extLst>
          </p:cNvPr>
          <p:cNvSpPr>
            <a:spLocks noGrp="1"/>
          </p:cNvSpPr>
          <p:nvPr>
            <p:ph idx="1"/>
          </p:nvPr>
        </p:nvSpPr>
        <p:spPr/>
        <p:txBody>
          <a:bodyPr>
            <a:normAutofit/>
          </a:bodyPr>
          <a:lstStyle/>
          <a:p>
            <a:r>
              <a:rPr lang="en-US" dirty="0"/>
              <a:t>The top 10 critical orders from 2015 include (continued):</a:t>
            </a:r>
          </a:p>
          <a:p>
            <a:pPr marL="914400" lvl="1" indent="-457200">
              <a:buFont typeface="+mj-lt"/>
              <a:buAutoNum type="arabicPeriod" startAt="6"/>
            </a:pPr>
            <a:r>
              <a:rPr lang="en-US" dirty="0"/>
              <a:t>When To Wash Hands</a:t>
            </a:r>
          </a:p>
          <a:p>
            <a:pPr marL="914400" lvl="1" indent="-457200">
              <a:buFont typeface="+mj-lt"/>
              <a:buAutoNum type="arabicPeriod" startAt="6"/>
            </a:pPr>
            <a:r>
              <a:rPr lang="en-US" dirty="0"/>
              <a:t>Hot Holding (</a:t>
            </a:r>
            <a:r>
              <a:rPr lang="en-US" i="1" dirty="0"/>
              <a:t>potentially hazardous food must be kept hot</a:t>
            </a:r>
            <a:r>
              <a:rPr lang="en-US" dirty="0"/>
              <a:t>)</a:t>
            </a:r>
          </a:p>
          <a:p>
            <a:pPr marL="914400" lvl="1" indent="-457200">
              <a:buFont typeface="+mj-lt"/>
              <a:buAutoNum type="arabicPeriod" startAt="6"/>
            </a:pPr>
            <a:r>
              <a:rPr lang="en-US" dirty="0"/>
              <a:t>Separate Raw From RTE (Ready To Eat)</a:t>
            </a:r>
          </a:p>
          <a:p>
            <a:pPr marL="914400" lvl="1" indent="-457200">
              <a:buFont typeface="+mj-lt"/>
              <a:buAutoNum type="arabicPeriod" startAt="6"/>
            </a:pPr>
            <a:r>
              <a:rPr lang="en-US" dirty="0"/>
              <a:t>How To Wash Hands</a:t>
            </a:r>
          </a:p>
          <a:p>
            <a:pPr marL="914400" lvl="1" indent="-457200">
              <a:buFont typeface="+mj-lt"/>
              <a:buAutoNum type="arabicPeriod" startAt="6"/>
            </a:pPr>
            <a:r>
              <a:rPr lang="en-US" dirty="0"/>
              <a:t>Unapproved Beverage Containers</a:t>
            </a:r>
          </a:p>
        </p:txBody>
      </p:sp>
    </p:spTree>
    <p:extLst>
      <p:ext uri="{BB962C8B-B14F-4D97-AF65-F5344CB8AC3E}">
        <p14:creationId xmlns:p14="http://schemas.microsoft.com/office/powerpoint/2010/main" val="118598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AD70-5969-4664-8427-6FBD1279C808}"/>
              </a:ext>
            </a:extLst>
          </p:cNvPr>
          <p:cNvSpPr>
            <a:spLocks noGrp="1"/>
          </p:cNvSpPr>
          <p:nvPr>
            <p:ph type="ctrTitle"/>
          </p:nvPr>
        </p:nvSpPr>
        <p:spPr>
          <a:xfrm>
            <a:off x="0" y="6626"/>
            <a:ext cx="12192000" cy="2387600"/>
          </a:xfrm>
        </p:spPr>
        <p:txBody>
          <a:bodyPr anchor="ctr">
            <a:normAutofit/>
          </a:bodyPr>
          <a:lstStyle/>
          <a:p>
            <a:r>
              <a:rPr lang="en-US" sz="3100" dirty="0"/>
              <a:t>BEFORE IMPLEMENTATION OF </a:t>
            </a:r>
            <a:r>
              <a:rPr lang="en-US" sz="3100" cap="none" dirty="0"/>
              <a:t>e</a:t>
            </a:r>
            <a:r>
              <a:rPr lang="en-US" sz="3100" dirty="0"/>
              <a:t>LEARNING</a:t>
            </a:r>
            <a:br>
              <a:rPr lang="en-US" sz="3100" dirty="0"/>
            </a:br>
            <a:br>
              <a:rPr lang="en-US" dirty="0"/>
            </a:br>
            <a:r>
              <a:rPr lang="en-US" sz="3100" dirty="0"/>
              <a:t>BASE YR 2013</a:t>
            </a:r>
            <a:br>
              <a:rPr lang="en-US" dirty="0"/>
            </a:br>
            <a:r>
              <a:rPr lang="en-US" sz="1800" dirty="0"/>
              <a:t>TOP TEN CITED ORDERS</a:t>
            </a:r>
          </a:p>
        </p:txBody>
      </p:sp>
      <p:graphicFrame>
        <p:nvGraphicFramePr>
          <p:cNvPr id="10" name="Chart 9">
            <a:extLst>
              <a:ext uri="{FF2B5EF4-FFF2-40B4-BE49-F238E27FC236}">
                <a16:creationId xmlns:a16="http://schemas.microsoft.com/office/drawing/2014/main" id="{9C721646-04FE-447A-9F83-7EC60066C70D}"/>
              </a:ext>
            </a:extLst>
          </p:cNvPr>
          <p:cNvGraphicFramePr/>
          <p:nvPr>
            <p:extLst>
              <p:ext uri="{D42A27DB-BD31-4B8C-83A1-F6EECF244321}">
                <p14:modId xmlns:p14="http://schemas.microsoft.com/office/powerpoint/2010/main" val="2213459336"/>
              </p:ext>
            </p:extLst>
          </p:nvPr>
        </p:nvGraphicFramePr>
        <p:xfrm>
          <a:off x="176169" y="2394226"/>
          <a:ext cx="11820088" cy="4090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9268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AD70-5969-4664-8427-6FBD1279C808}"/>
              </a:ext>
            </a:extLst>
          </p:cNvPr>
          <p:cNvSpPr>
            <a:spLocks noGrp="1"/>
          </p:cNvSpPr>
          <p:nvPr>
            <p:ph type="ctrTitle"/>
          </p:nvPr>
        </p:nvSpPr>
        <p:spPr>
          <a:xfrm>
            <a:off x="0" y="6626"/>
            <a:ext cx="12192000" cy="2387600"/>
          </a:xfrm>
        </p:spPr>
        <p:txBody>
          <a:bodyPr anchor="ctr">
            <a:normAutofit/>
          </a:bodyPr>
          <a:lstStyle/>
          <a:p>
            <a:r>
              <a:rPr lang="en-US" sz="3100" dirty="0"/>
              <a:t>INITIAL YEAR OF </a:t>
            </a:r>
            <a:r>
              <a:rPr lang="en-US" sz="3100" cap="none" dirty="0"/>
              <a:t>e</a:t>
            </a:r>
            <a:r>
              <a:rPr lang="en-US" sz="3100" dirty="0"/>
              <a:t>LEARNING - YR 2014</a:t>
            </a:r>
            <a:br>
              <a:rPr lang="en-US" sz="3100" dirty="0"/>
            </a:br>
            <a:br>
              <a:rPr lang="en-US" dirty="0"/>
            </a:br>
            <a:r>
              <a:rPr lang="en-US" sz="1800" dirty="0"/>
              <a:t>COMPARISON OF TOP TEN CITED ORDERS</a:t>
            </a:r>
          </a:p>
        </p:txBody>
      </p:sp>
      <p:graphicFrame>
        <p:nvGraphicFramePr>
          <p:cNvPr id="10" name="Chart 9">
            <a:extLst>
              <a:ext uri="{FF2B5EF4-FFF2-40B4-BE49-F238E27FC236}">
                <a16:creationId xmlns:a16="http://schemas.microsoft.com/office/drawing/2014/main" id="{9C721646-04FE-447A-9F83-7EC60066C70D}"/>
              </a:ext>
            </a:extLst>
          </p:cNvPr>
          <p:cNvGraphicFramePr/>
          <p:nvPr>
            <p:extLst>
              <p:ext uri="{D42A27DB-BD31-4B8C-83A1-F6EECF244321}">
                <p14:modId xmlns:p14="http://schemas.microsoft.com/office/powerpoint/2010/main" val="3716365148"/>
              </p:ext>
            </p:extLst>
          </p:nvPr>
        </p:nvGraphicFramePr>
        <p:xfrm>
          <a:off x="176169" y="2394226"/>
          <a:ext cx="11820088" cy="4090464"/>
        </p:xfrm>
        <a:graphic>
          <a:graphicData uri="http://schemas.openxmlformats.org/drawingml/2006/chart">
            <c:chart xmlns:c="http://schemas.openxmlformats.org/drawingml/2006/chart" xmlns:r="http://schemas.openxmlformats.org/officeDocument/2006/relationships" r:id="rId3"/>
          </a:graphicData>
        </a:graphic>
      </p:graphicFrame>
      <p:sp>
        <p:nvSpPr>
          <p:cNvPr id="4" name="Arrow: Down 3">
            <a:extLst>
              <a:ext uri="{FF2B5EF4-FFF2-40B4-BE49-F238E27FC236}">
                <a16:creationId xmlns:a16="http://schemas.microsoft.com/office/drawing/2014/main" id="{9AD1F762-907E-4861-B8B7-434CD63BA7FE}"/>
              </a:ext>
            </a:extLst>
          </p:cNvPr>
          <p:cNvSpPr/>
          <p:nvPr/>
        </p:nvSpPr>
        <p:spPr>
          <a:xfrm>
            <a:off x="3591269" y="3238303"/>
            <a:ext cx="742384" cy="896293"/>
          </a:xfrm>
          <a:prstGeom prst="downArrow">
            <a:avLst>
              <a:gd name="adj1" fmla="val 71951"/>
              <a:gd name="adj2"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ffectLst>
                  <a:outerShdw blurRad="38100" dist="38100" dir="2700000" algn="tl">
                    <a:srgbClr val="000000">
                      <a:alpha val="43137"/>
                    </a:srgbClr>
                  </a:outerShdw>
                </a:effectLst>
              </a:rPr>
              <a:t>51%</a:t>
            </a:r>
          </a:p>
        </p:txBody>
      </p:sp>
      <p:sp>
        <p:nvSpPr>
          <p:cNvPr id="5" name="Arrow: Down 4">
            <a:extLst>
              <a:ext uri="{FF2B5EF4-FFF2-40B4-BE49-F238E27FC236}">
                <a16:creationId xmlns:a16="http://schemas.microsoft.com/office/drawing/2014/main" id="{9D8CC418-9C9D-4B9C-8045-DC9FAD06BF37}"/>
              </a:ext>
            </a:extLst>
          </p:cNvPr>
          <p:cNvSpPr/>
          <p:nvPr/>
        </p:nvSpPr>
        <p:spPr>
          <a:xfrm>
            <a:off x="6533522" y="3686449"/>
            <a:ext cx="742384" cy="896293"/>
          </a:xfrm>
          <a:prstGeom prst="downArrow">
            <a:avLst>
              <a:gd name="adj1" fmla="val 71951"/>
              <a:gd name="adj2"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ffectLst>
                  <a:outerShdw blurRad="38100" dist="38100" dir="2700000" algn="tl">
                    <a:srgbClr val="000000">
                      <a:alpha val="43137"/>
                    </a:srgbClr>
                  </a:outerShdw>
                </a:effectLst>
              </a:rPr>
              <a:t>54%</a:t>
            </a:r>
          </a:p>
        </p:txBody>
      </p:sp>
      <p:sp>
        <p:nvSpPr>
          <p:cNvPr id="6" name="Arrow: Down 5">
            <a:extLst>
              <a:ext uri="{FF2B5EF4-FFF2-40B4-BE49-F238E27FC236}">
                <a16:creationId xmlns:a16="http://schemas.microsoft.com/office/drawing/2014/main" id="{CE93E1D1-9D6D-42A7-9F2F-0D1A7DC1BC0E}"/>
              </a:ext>
            </a:extLst>
          </p:cNvPr>
          <p:cNvSpPr/>
          <p:nvPr/>
        </p:nvSpPr>
        <p:spPr>
          <a:xfrm>
            <a:off x="9511126" y="3991311"/>
            <a:ext cx="742384" cy="896293"/>
          </a:xfrm>
          <a:prstGeom prst="downArrow">
            <a:avLst>
              <a:gd name="adj1" fmla="val 71951"/>
              <a:gd name="adj2"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ffectLst>
                  <a:outerShdw blurRad="38100" dist="38100" dir="2700000" algn="tl">
                    <a:srgbClr val="000000">
                      <a:alpha val="43137"/>
                    </a:srgbClr>
                  </a:outerShdw>
                </a:effectLst>
              </a:rPr>
              <a:t>43%</a:t>
            </a:r>
          </a:p>
        </p:txBody>
      </p:sp>
    </p:spTree>
    <p:extLst>
      <p:ext uri="{BB962C8B-B14F-4D97-AF65-F5344CB8AC3E}">
        <p14:creationId xmlns:p14="http://schemas.microsoft.com/office/powerpoint/2010/main" val="210486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AD70-5969-4664-8427-6FBD1279C808}"/>
              </a:ext>
            </a:extLst>
          </p:cNvPr>
          <p:cNvSpPr>
            <a:spLocks noGrp="1"/>
          </p:cNvSpPr>
          <p:nvPr>
            <p:ph type="ctrTitle"/>
          </p:nvPr>
        </p:nvSpPr>
        <p:spPr>
          <a:xfrm>
            <a:off x="0" y="6626"/>
            <a:ext cx="12192000" cy="2387600"/>
          </a:xfrm>
        </p:spPr>
        <p:txBody>
          <a:bodyPr anchor="ctr">
            <a:normAutofit/>
          </a:bodyPr>
          <a:lstStyle/>
          <a:p>
            <a:r>
              <a:rPr lang="en-US" sz="3100" dirty="0"/>
              <a:t>SECONDARY YEAR OF </a:t>
            </a:r>
            <a:r>
              <a:rPr lang="en-US" sz="3100" cap="none" dirty="0"/>
              <a:t>e</a:t>
            </a:r>
            <a:r>
              <a:rPr lang="en-US" sz="3100" dirty="0"/>
              <a:t>LEARNING - YR 2015</a:t>
            </a:r>
            <a:br>
              <a:rPr lang="en-US" sz="3100" dirty="0"/>
            </a:br>
            <a:br>
              <a:rPr lang="en-US" dirty="0"/>
            </a:br>
            <a:r>
              <a:rPr lang="en-US" sz="1800" dirty="0"/>
              <a:t>COMPARISON OF TOP TEN CITED ORDERS</a:t>
            </a:r>
          </a:p>
        </p:txBody>
      </p:sp>
      <p:graphicFrame>
        <p:nvGraphicFramePr>
          <p:cNvPr id="10" name="Chart 9">
            <a:extLst>
              <a:ext uri="{FF2B5EF4-FFF2-40B4-BE49-F238E27FC236}">
                <a16:creationId xmlns:a16="http://schemas.microsoft.com/office/drawing/2014/main" id="{9C721646-04FE-447A-9F83-7EC60066C70D}"/>
              </a:ext>
            </a:extLst>
          </p:cNvPr>
          <p:cNvGraphicFramePr/>
          <p:nvPr>
            <p:extLst>
              <p:ext uri="{D42A27DB-BD31-4B8C-83A1-F6EECF244321}">
                <p14:modId xmlns:p14="http://schemas.microsoft.com/office/powerpoint/2010/main" val="1113062029"/>
              </p:ext>
            </p:extLst>
          </p:nvPr>
        </p:nvGraphicFramePr>
        <p:xfrm>
          <a:off x="176169" y="2394226"/>
          <a:ext cx="11820088" cy="4090464"/>
        </p:xfrm>
        <a:graphic>
          <a:graphicData uri="http://schemas.openxmlformats.org/drawingml/2006/chart">
            <c:chart xmlns:c="http://schemas.openxmlformats.org/drawingml/2006/chart" xmlns:r="http://schemas.openxmlformats.org/officeDocument/2006/relationships" r:id="rId3"/>
          </a:graphicData>
        </a:graphic>
      </p:graphicFrame>
      <p:sp>
        <p:nvSpPr>
          <p:cNvPr id="4" name="Arrow: Down 3">
            <a:extLst>
              <a:ext uri="{FF2B5EF4-FFF2-40B4-BE49-F238E27FC236}">
                <a16:creationId xmlns:a16="http://schemas.microsoft.com/office/drawing/2014/main" id="{F7770BDF-F48A-4295-BE6F-A290298290E3}"/>
              </a:ext>
            </a:extLst>
          </p:cNvPr>
          <p:cNvSpPr/>
          <p:nvPr/>
        </p:nvSpPr>
        <p:spPr>
          <a:xfrm>
            <a:off x="3787213" y="3639519"/>
            <a:ext cx="742384" cy="896293"/>
          </a:xfrm>
          <a:prstGeom prst="downArrow">
            <a:avLst>
              <a:gd name="adj1" fmla="val 71951"/>
              <a:gd name="adj2"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ffectLst>
                  <a:outerShdw blurRad="38100" dist="38100" dir="2700000" algn="tl">
                    <a:srgbClr val="000000">
                      <a:alpha val="43137"/>
                    </a:srgbClr>
                  </a:outerShdw>
                </a:effectLst>
              </a:rPr>
              <a:t>42%</a:t>
            </a:r>
          </a:p>
        </p:txBody>
      </p:sp>
      <p:sp>
        <p:nvSpPr>
          <p:cNvPr id="5" name="Arrow: Down 4">
            <a:extLst>
              <a:ext uri="{FF2B5EF4-FFF2-40B4-BE49-F238E27FC236}">
                <a16:creationId xmlns:a16="http://schemas.microsoft.com/office/drawing/2014/main" id="{B6AEC046-401F-4B3A-A3EA-E651D4295563}"/>
              </a:ext>
            </a:extLst>
          </p:cNvPr>
          <p:cNvSpPr/>
          <p:nvPr/>
        </p:nvSpPr>
        <p:spPr>
          <a:xfrm>
            <a:off x="6813441" y="3885533"/>
            <a:ext cx="742384" cy="896293"/>
          </a:xfrm>
          <a:prstGeom prst="downArrow">
            <a:avLst>
              <a:gd name="adj1" fmla="val 71951"/>
              <a:gd name="adj2"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ffectLst>
                  <a:outerShdw blurRad="38100" dist="38100" dir="2700000" algn="tl">
                    <a:srgbClr val="000000">
                      <a:alpha val="43137"/>
                    </a:srgbClr>
                  </a:outerShdw>
                </a:effectLst>
              </a:rPr>
              <a:t>46%</a:t>
            </a:r>
          </a:p>
        </p:txBody>
      </p:sp>
      <p:sp>
        <p:nvSpPr>
          <p:cNvPr id="6" name="Arrow: Down 5">
            <a:extLst>
              <a:ext uri="{FF2B5EF4-FFF2-40B4-BE49-F238E27FC236}">
                <a16:creationId xmlns:a16="http://schemas.microsoft.com/office/drawing/2014/main" id="{F19A65FF-F0E0-44FD-9492-BF0F4C045533}"/>
              </a:ext>
            </a:extLst>
          </p:cNvPr>
          <p:cNvSpPr/>
          <p:nvPr/>
        </p:nvSpPr>
        <p:spPr>
          <a:xfrm>
            <a:off x="9839669" y="4020160"/>
            <a:ext cx="742384" cy="896293"/>
          </a:xfrm>
          <a:prstGeom prst="downArrow">
            <a:avLst>
              <a:gd name="adj1" fmla="val 71951"/>
              <a:gd name="adj2"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ffectLst>
                  <a:outerShdw blurRad="38100" dist="38100" dir="2700000" algn="tl">
                    <a:srgbClr val="000000">
                      <a:alpha val="43137"/>
                    </a:srgbClr>
                  </a:outerShdw>
                </a:effectLst>
              </a:rPr>
              <a:t>36%</a:t>
            </a:r>
          </a:p>
        </p:txBody>
      </p:sp>
    </p:spTree>
    <p:extLst>
      <p:ext uri="{BB962C8B-B14F-4D97-AF65-F5344CB8AC3E}">
        <p14:creationId xmlns:p14="http://schemas.microsoft.com/office/powerpoint/2010/main" val="204515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DDDE-A85D-470F-8710-451F6FB775C3}"/>
              </a:ext>
            </a:extLst>
          </p:cNvPr>
          <p:cNvSpPr>
            <a:spLocks noGrp="1"/>
          </p:cNvSpPr>
          <p:nvPr>
            <p:ph type="title"/>
          </p:nvPr>
        </p:nvSpPr>
        <p:spPr/>
        <p:txBody>
          <a:bodyPr/>
          <a:lstStyle/>
          <a:p>
            <a:r>
              <a:rPr lang="en-US" dirty="0"/>
              <a:t>Other observations</a:t>
            </a:r>
          </a:p>
        </p:txBody>
      </p:sp>
      <p:sp>
        <p:nvSpPr>
          <p:cNvPr id="3" name="Content Placeholder 2">
            <a:extLst>
              <a:ext uri="{FF2B5EF4-FFF2-40B4-BE49-F238E27FC236}">
                <a16:creationId xmlns:a16="http://schemas.microsoft.com/office/drawing/2014/main" id="{C8571631-5223-4D29-83D5-9B48E2656031}"/>
              </a:ext>
            </a:extLst>
          </p:cNvPr>
          <p:cNvSpPr>
            <a:spLocks noGrp="1"/>
          </p:cNvSpPr>
          <p:nvPr>
            <p:ph idx="1"/>
          </p:nvPr>
        </p:nvSpPr>
        <p:spPr/>
        <p:txBody>
          <a:bodyPr>
            <a:normAutofit/>
          </a:bodyPr>
          <a:lstStyle/>
          <a:p>
            <a:r>
              <a:rPr lang="en-US" dirty="0"/>
              <a:t>One reason for the good results is that the requirement to complete the training was closely monitored by the field inspectors.</a:t>
            </a:r>
          </a:p>
          <a:p>
            <a:r>
              <a:rPr lang="en-US" dirty="0"/>
              <a:t>There was a decrease in negative attitudes towards the training. Not many people like being told by government that they have to do something before they can do their job, but in this case many of the establishment owners came to see the inspectors as partners rather than tyrants.</a:t>
            </a:r>
          </a:p>
        </p:txBody>
      </p:sp>
    </p:spTree>
    <p:extLst>
      <p:ext uri="{BB962C8B-B14F-4D97-AF65-F5344CB8AC3E}">
        <p14:creationId xmlns:p14="http://schemas.microsoft.com/office/powerpoint/2010/main" val="99015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DDDE-A85D-470F-8710-451F6FB775C3}"/>
              </a:ext>
            </a:extLst>
          </p:cNvPr>
          <p:cNvSpPr>
            <a:spLocks noGrp="1"/>
          </p:cNvSpPr>
          <p:nvPr>
            <p:ph type="title"/>
          </p:nvPr>
        </p:nvSpPr>
        <p:spPr/>
        <p:txBody>
          <a:bodyPr/>
          <a:lstStyle/>
          <a:p>
            <a:r>
              <a:rPr lang="en-US" dirty="0"/>
              <a:t>Other observations</a:t>
            </a:r>
          </a:p>
        </p:txBody>
      </p:sp>
      <p:sp>
        <p:nvSpPr>
          <p:cNvPr id="3" name="Content Placeholder 2">
            <a:extLst>
              <a:ext uri="{FF2B5EF4-FFF2-40B4-BE49-F238E27FC236}">
                <a16:creationId xmlns:a16="http://schemas.microsoft.com/office/drawing/2014/main" id="{C8571631-5223-4D29-83D5-9B48E2656031}"/>
              </a:ext>
            </a:extLst>
          </p:cNvPr>
          <p:cNvSpPr>
            <a:spLocks noGrp="1"/>
          </p:cNvSpPr>
          <p:nvPr>
            <p:ph idx="1"/>
          </p:nvPr>
        </p:nvSpPr>
        <p:spPr/>
        <p:txBody>
          <a:bodyPr>
            <a:normAutofit/>
          </a:bodyPr>
          <a:lstStyle/>
          <a:p>
            <a:r>
              <a:rPr lang="en-US" dirty="0"/>
              <a:t>What is the cost of not doing training? </a:t>
            </a:r>
          </a:p>
          <a:p>
            <a:pPr lvl="1"/>
            <a:r>
              <a:rPr lang="en-US" dirty="0"/>
              <a:t>People may become sick and potentially die. </a:t>
            </a:r>
            <a:r>
              <a:rPr lang="en-US" dirty="0">
                <a:hlinkClick r:id="rId2"/>
              </a:rPr>
              <a:t>According to the CDC</a:t>
            </a:r>
            <a:r>
              <a:rPr lang="en-US" dirty="0"/>
              <a:t>, nationwide every year roughly 48 million people become sick from foodborne illness, 128,000 are hospitalized and 3,000 die.</a:t>
            </a:r>
          </a:p>
          <a:p>
            <a:pPr lvl="1"/>
            <a:r>
              <a:rPr lang="en-US" dirty="0"/>
              <a:t>Establishments may be closed by health inspectors, or may gain a “bad reputation” which will hurt the establishment financially.</a:t>
            </a:r>
          </a:p>
        </p:txBody>
      </p:sp>
    </p:spTree>
    <p:extLst>
      <p:ext uri="{BB962C8B-B14F-4D97-AF65-F5344CB8AC3E}">
        <p14:creationId xmlns:p14="http://schemas.microsoft.com/office/powerpoint/2010/main" val="319120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2E1EFA-A7BC-4A68-B8B8-950AEA3D3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33" y="38524"/>
            <a:ext cx="11733333" cy="6780952"/>
          </a:xfrm>
          <a:prstGeom prst="rect">
            <a:avLst/>
          </a:prstGeom>
        </p:spPr>
      </p:pic>
    </p:spTree>
    <p:extLst>
      <p:ext uri="{BB962C8B-B14F-4D97-AF65-F5344CB8AC3E}">
        <p14:creationId xmlns:p14="http://schemas.microsoft.com/office/powerpoint/2010/main" val="317132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2E1EFA-A7BC-4A68-B8B8-950AEA3D3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33" y="267095"/>
            <a:ext cx="11733333" cy="6323809"/>
          </a:xfrm>
          <a:prstGeom prst="rect">
            <a:avLst/>
          </a:prstGeom>
        </p:spPr>
      </p:pic>
    </p:spTree>
    <p:extLst>
      <p:ext uri="{BB962C8B-B14F-4D97-AF65-F5344CB8AC3E}">
        <p14:creationId xmlns:p14="http://schemas.microsoft.com/office/powerpoint/2010/main" val="244447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2E1EFA-A7BC-4A68-B8B8-950AEA3D3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123" y="267095"/>
            <a:ext cx="8183752" cy="6323809"/>
          </a:xfrm>
          <a:prstGeom prst="rect">
            <a:avLst/>
          </a:prstGeom>
        </p:spPr>
      </p:pic>
    </p:spTree>
    <p:extLst>
      <p:ext uri="{BB962C8B-B14F-4D97-AF65-F5344CB8AC3E}">
        <p14:creationId xmlns:p14="http://schemas.microsoft.com/office/powerpoint/2010/main" val="199435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DDDE-A85D-470F-8710-451F6FB775C3}"/>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C8571631-5223-4D29-83D5-9B48E2656031}"/>
              </a:ext>
            </a:extLst>
          </p:cNvPr>
          <p:cNvSpPr>
            <a:spLocks noGrp="1"/>
          </p:cNvSpPr>
          <p:nvPr>
            <p:ph idx="1"/>
          </p:nvPr>
        </p:nvSpPr>
        <p:spPr/>
        <p:txBody>
          <a:bodyPr>
            <a:normAutofit/>
          </a:bodyPr>
          <a:lstStyle/>
          <a:p>
            <a:r>
              <a:rPr lang="en-US" dirty="0"/>
              <a:t>In the summer and early fall of 2013 Rivertown Communications developed the Food Safety training for Stearns County in Minnesota. Delivered as web-based eLearning.</a:t>
            </a:r>
          </a:p>
          <a:p>
            <a:r>
              <a:rPr lang="en-US" dirty="0"/>
              <a:t>The target audience includes Certified Food Managers (CFMs) and Persons In Charge (PICs) at restaurants and other establishments (e.g. school cafeterias, golf clubs, American Legion halls, bars, stores, and hotels). Essentially any establishment that needs a food license to sell food in the county of Stearns.</a:t>
            </a:r>
          </a:p>
          <a:p>
            <a:r>
              <a:rPr lang="en-US" dirty="0"/>
              <a:t>The training is provided in English, Spanish, Chinese, and Somali. The audio narration and most of the images were not translated.</a:t>
            </a:r>
          </a:p>
        </p:txBody>
      </p:sp>
    </p:spTree>
    <p:extLst>
      <p:ext uri="{BB962C8B-B14F-4D97-AF65-F5344CB8AC3E}">
        <p14:creationId xmlns:p14="http://schemas.microsoft.com/office/powerpoint/2010/main" val="282498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DDDE-A85D-470F-8710-451F6FB775C3}"/>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C8571631-5223-4D29-83D5-9B48E2656031}"/>
              </a:ext>
            </a:extLst>
          </p:cNvPr>
          <p:cNvSpPr>
            <a:spLocks noGrp="1"/>
          </p:cNvSpPr>
          <p:nvPr>
            <p:ph idx="1"/>
          </p:nvPr>
        </p:nvSpPr>
        <p:spPr/>
        <p:txBody>
          <a:bodyPr>
            <a:normAutofit/>
          </a:bodyPr>
          <a:lstStyle/>
          <a:p>
            <a:r>
              <a:rPr lang="en-US" dirty="0"/>
              <a:t>Training was provided at no cost to the learners. </a:t>
            </a:r>
          </a:p>
          <a:p>
            <a:r>
              <a:rPr lang="en-US" dirty="0"/>
              <a:t>The training was in response to some real-world issues where there had been a couple of high-profile cases where people had gotten sick.</a:t>
            </a:r>
          </a:p>
          <a:p>
            <a:r>
              <a:rPr lang="en-US" dirty="0"/>
              <a:t>The FDA grant which funded the development required Stearns County to track results. The FDA wanted to know if the training was effective.</a:t>
            </a:r>
          </a:p>
          <a:p>
            <a:r>
              <a:rPr lang="en-US" dirty="0"/>
              <a:t>Training was required in order to obtain a food license.</a:t>
            </a:r>
          </a:p>
          <a:p>
            <a:r>
              <a:rPr lang="en-US" dirty="0"/>
              <a:t>Stearns County is still using the training today.</a:t>
            </a:r>
          </a:p>
        </p:txBody>
      </p:sp>
    </p:spTree>
    <p:extLst>
      <p:ext uri="{BB962C8B-B14F-4D97-AF65-F5344CB8AC3E}">
        <p14:creationId xmlns:p14="http://schemas.microsoft.com/office/powerpoint/2010/main" val="397555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DDDE-A85D-470F-8710-451F6FB775C3}"/>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C8571631-5223-4D29-83D5-9B48E2656031}"/>
              </a:ext>
            </a:extLst>
          </p:cNvPr>
          <p:cNvSpPr>
            <a:spLocks noGrp="1"/>
          </p:cNvSpPr>
          <p:nvPr>
            <p:ph idx="1"/>
          </p:nvPr>
        </p:nvSpPr>
        <p:spPr/>
        <p:txBody>
          <a:bodyPr>
            <a:normAutofit/>
          </a:bodyPr>
          <a:lstStyle/>
          <a:p>
            <a:r>
              <a:rPr lang="en-US" dirty="0"/>
              <a:t>In October 2013 the first students were registered for the modules. About 1,100 students were registered. Each year of training was due by December 31</a:t>
            </a:r>
            <a:r>
              <a:rPr lang="en-US" baseline="30000" dirty="0"/>
              <a:t>st</a:t>
            </a:r>
            <a:r>
              <a:rPr lang="en-US" dirty="0"/>
              <a:t> of the current year.</a:t>
            </a:r>
          </a:p>
          <a:p>
            <a:r>
              <a:rPr lang="en-US" dirty="0"/>
              <a:t>In year 1 Stearns County deployed 14 courses. Seat time: 2 hours 28 minutes.</a:t>
            </a:r>
          </a:p>
          <a:p>
            <a:r>
              <a:rPr lang="en-US" dirty="0"/>
              <a:t>In year 2 Stearns County deployed 2 courses. Seat time: 55 minutes.</a:t>
            </a:r>
          </a:p>
          <a:p>
            <a:r>
              <a:rPr lang="en-US" dirty="0"/>
              <a:t>In year 3 Stearns County deployed 1 course. Seat time: 1 hour 20 minutes.</a:t>
            </a:r>
          </a:p>
          <a:p>
            <a:r>
              <a:rPr lang="en-US" dirty="0"/>
              <a:t>Data gathered and presented in the following bar charts compare the first two years of training compared to the baseline of 2013 before training was implemented.</a:t>
            </a:r>
          </a:p>
        </p:txBody>
      </p:sp>
    </p:spTree>
    <p:extLst>
      <p:ext uri="{BB962C8B-B14F-4D97-AF65-F5344CB8AC3E}">
        <p14:creationId xmlns:p14="http://schemas.microsoft.com/office/powerpoint/2010/main" val="984280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DDDE-A85D-470F-8710-451F6FB775C3}"/>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C8571631-5223-4D29-83D5-9B48E2656031}"/>
              </a:ext>
            </a:extLst>
          </p:cNvPr>
          <p:cNvSpPr>
            <a:spLocks noGrp="1"/>
          </p:cNvSpPr>
          <p:nvPr>
            <p:ph idx="1"/>
          </p:nvPr>
        </p:nvSpPr>
        <p:spPr/>
        <p:txBody>
          <a:bodyPr>
            <a:normAutofit/>
          </a:bodyPr>
          <a:lstStyle/>
          <a:p>
            <a:r>
              <a:rPr lang="en-US" dirty="0"/>
              <a:t>To understand the following slides we need to define some terms.</a:t>
            </a:r>
          </a:p>
          <a:p>
            <a:r>
              <a:rPr lang="en-US" dirty="0"/>
              <a:t>Orders: Issues found during an inspection that are a violation of Minnesota food code.</a:t>
            </a:r>
          </a:p>
          <a:p>
            <a:r>
              <a:rPr lang="en-US" dirty="0"/>
              <a:t>Critical Orders: Issues found during an inspection that are most likely to contribute to food contamination, illness, or environmental degradation.</a:t>
            </a:r>
          </a:p>
          <a:p>
            <a:r>
              <a:rPr lang="en-US" dirty="0"/>
              <a:t>Non-Critical Orders: Issues found during an inspection that are least likely to contribute to food contamination, illness, or environmental degradation.</a:t>
            </a:r>
          </a:p>
        </p:txBody>
      </p:sp>
    </p:spTree>
    <p:extLst>
      <p:ext uri="{BB962C8B-B14F-4D97-AF65-F5344CB8AC3E}">
        <p14:creationId xmlns:p14="http://schemas.microsoft.com/office/powerpoint/2010/main" val="231325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AD70-5969-4664-8427-6FBD1279C808}"/>
              </a:ext>
            </a:extLst>
          </p:cNvPr>
          <p:cNvSpPr>
            <a:spLocks noGrp="1"/>
          </p:cNvSpPr>
          <p:nvPr>
            <p:ph type="ctrTitle"/>
          </p:nvPr>
        </p:nvSpPr>
        <p:spPr>
          <a:xfrm>
            <a:off x="0" y="6626"/>
            <a:ext cx="12192000" cy="2387600"/>
          </a:xfrm>
        </p:spPr>
        <p:txBody>
          <a:bodyPr anchor="ctr">
            <a:normAutofit/>
          </a:bodyPr>
          <a:lstStyle/>
          <a:p>
            <a:r>
              <a:rPr lang="en-US" sz="3100" dirty="0"/>
              <a:t>BEFORE IMPLEMENTATION OF </a:t>
            </a:r>
            <a:r>
              <a:rPr lang="en-US" sz="3100" cap="none" dirty="0"/>
              <a:t>e</a:t>
            </a:r>
            <a:r>
              <a:rPr lang="en-US" sz="3100" dirty="0"/>
              <a:t>LEARNING</a:t>
            </a:r>
            <a:br>
              <a:rPr lang="en-US" sz="3100" dirty="0"/>
            </a:br>
            <a:br>
              <a:rPr lang="en-US" dirty="0"/>
            </a:br>
            <a:r>
              <a:rPr lang="en-US" sz="3100" dirty="0"/>
              <a:t>BASE YR 2013</a:t>
            </a:r>
            <a:br>
              <a:rPr lang="en-US" dirty="0"/>
            </a:br>
            <a:r>
              <a:rPr lang="en-US" sz="1800" dirty="0"/>
              <a:t>TOTAL ORDERS ISSUED</a:t>
            </a:r>
          </a:p>
        </p:txBody>
      </p:sp>
      <p:graphicFrame>
        <p:nvGraphicFramePr>
          <p:cNvPr id="10" name="Chart 9">
            <a:extLst>
              <a:ext uri="{FF2B5EF4-FFF2-40B4-BE49-F238E27FC236}">
                <a16:creationId xmlns:a16="http://schemas.microsoft.com/office/drawing/2014/main" id="{9C721646-04FE-447A-9F83-7EC60066C70D}"/>
              </a:ext>
            </a:extLst>
          </p:cNvPr>
          <p:cNvGraphicFramePr/>
          <p:nvPr>
            <p:extLst>
              <p:ext uri="{D42A27DB-BD31-4B8C-83A1-F6EECF244321}">
                <p14:modId xmlns:p14="http://schemas.microsoft.com/office/powerpoint/2010/main" val="3333744157"/>
              </p:ext>
            </p:extLst>
          </p:nvPr>
        </p:nvGraphicFramePr>
        <p:xfrm>
          <a:off x="176169" y="2394226"/>
          <a:ext cx="11820088" cy="4090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4402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AD70-5969-4664-8427-6FBD1279C808}"/>
              </a:ext>
            </a:extLst>
          </p:cNvPr>
          <p:cNvSpPr>
            <a:spLocks noGrp="1"/>
          </p:cNvSpPr>
          <p:nvPr>
            <p:ph type="ctrTitle"/>
          </p:nvPr>
        </p:nvSpPr>
        <p:spPr>
          <a:xfrm>
            <a:off x="0" y="6626"/>
            <a:ext cx="12192000" cy="2387600"/>
          </a:xfrm>
        </p:spPr>
        <p:txBody>
          <a:bodyPr anchor="ctr">
            <a:normAutofit/>
          </a:bodyPr>
          <a:lstStyle/>
          <a:p>
            <a:r>
              <a:rPr lang="en-US" sz="3100" dirty="0"/>
              <a:t>INITIAL YEAR OF </a:t>
            </a:r>
            <a:r>
              <a:rPr lang="en-US" sz="3100" cap="none" dirty="0"/>
              <a:t>e</a:t>
            </a:r>
            <a:r>
              <a:rPr lang="en-US" sz="3100" dirty="0"/>
              <a:t>LEARNING - YR 2014</a:t>
            </a:r>
            <a:br>
              <a:rPr lang="en-US" sz="3100" dirty="0"/>
            </a:br>
            <a:br>
              <a:rPr lang="en-US" dirty="0"/>
            </a:br>
            <a:r>
              <a:rPr lang="en-US" sz="1800" dirty="0"/>
              <a:t>COMPARISON OF ALL ORDERS WRITTEN</a:t>
            </a:r>
          </a:p>
        </p:txBody>
      </p:sp>
      <p:graphicFrame>
        <p:nvGraphicFramePr>
          <p:cNvPr id="10" name="Chart 9">
            <a:extLst>
              <a:ext uri="{FF2B5EF4-FFF2-40B4-BE49-F238E27FC236}">
                <a16:creationId xmlns:a16="http://schemas.microsoft.com/office/drawing/2014/main" id="{9C721646-04FE-447A-9F83-7EC60066C70D}"/>
              </a:ext>
            </a:extLst>
          </p:cNvPr>
          <p:cNvGraphicFramePr/>
          <p:nvPr>
            <p:extLst>
              <p:ext uri="{D42A27DB-BD31-4B8C-83A1-F6EECF244321}">
                <p14:modId xmlns:p14="http://schemas.microsoft.com/office/powerpoint/2010/main" val="2561086553"/>
              </p:ext>
            </p:extLst>
          </p:nvPr>
        </p:nvGraphicFramePr>
        <p:xfrm>
          <a:off x="176169" y="2394226"/>
          <a:ext cx="11820088" cy="4090464"/>
        </p:xfrm>
        <a:graphic>
          <a:graphicData uri="http://schemas.openxmlformats.org/drawingml/2006/chart">
            <c:chart xmlns:c="http://schemas.openxmlformats.org/drawingml/2006/chart" xmlns:r="http://schemas.openxmlformats.org/officeDocument/2006/relationships" r:id="rId3"/>
          </a:graphicData>
        </a:graphic>
      </p:graphicFrame>
      <p:sp>
        <p:nvSpPr>
          <p:cNvPr id="3" name="Arrow: Down 2">
            <a:extLst>
              <a:ext uri="{FF2B5EF4-FFF2-40B4-BE49-F238E27FC236}">
                <a16:creationId xmlns:a16="http://schemas.microsoft.com/office/drawing/2014/main" id="{9A413EB8-9D3A-4F55-8DBD-E8FBDE7448E0}"/>
              </a:ext>
            </a:extLst>
          </p:cNvPr>
          <p:cNvSpPr/>
          <p:nvPr/>
        </p:nvSpPr>
        <p:spPr>
          <a:xfrm>
            <a:off x="3581939" y="3061021"/>
            <a:ext cx="742384" cy="896293"/>
          </a:xfrm>
          <a:prstGeom prst="downArrow">
            <a:avLst>
              <a:gd name="adj1" fmla="val 71951"/>
              <a:gd name="adj2"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ffectLst>
                  <a:outerShdw blurRad="38100" dist="38100" dir="2700000" algn="tl">
                    <a:srgbClr val="000000">
                      <a:alpha val="43137"/>
                    </a:srgbClr>
                  </a:outerShdw>
                </a:effectLst>
              </a:rPr>
              <a:t>45%</a:t>
            </a:r>
          </a:p>
        </p:txBody>
      </p:sp>
      <p:sp>
        <p:nvSpPr>
          <p:cNvPr id="5" name="Arrow: Down 4">
            <a:extLst>
              <a:ext uri="{FF2B5EF4-FFF2-40B4-BE49-F238E27FC236}">
                <a16:creationId xmlns:a16="http://schemas.microsoft.com/office/drawing/2014/main" id="{DB38F696-08A3-46CB-9203-84EA8AA9707C}"/>
              </a:ext>
            </a:extLst>
          </p:cNvPr>
          <p:cNvSpPr/>
          <p:nvPr/>
        </p:nvSpPr>
        <p:spPr>
          <a:xfrm>
            <a:off x="6552184" y="3509167"/>
            <a:ext cx="742384" cy="896293"/>
          </a:xfrm>
          <a:prstGeom prst="downArrow">
            <a:avLst>
              <a:gd name="adj1" fmla="val 71951"/>
              <a:gd name="adj2"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ffectLst>
                  <a:outerShdw blurRad="38100" dist="38100" dir="2700000" algn="tl">
                    <a:srgbClr val="000000">
                      <a:alpha val="43137"/>
                    </a:srgbClr>
                  </a:outerShdw>
                </a:effectLst>
              </a:rPr>
              <a:t>47%</a:t>
            </a:r>
          </a:p>
        </p:txBody>
      </p:sp>
      <p:sp>
        <p:nvSpPr>
          <p:cNvPr id="6" name="Arrow: Down 5">
            <a:extLst>
              <a:ext uri="{FF2B5EF4-FFF2-40B4-BE49-F238E27FC236}">
                <a16:creationId xmlns:a16="http://schemas.microsoft.com/office/drawing/2014/main" id="{D8F6E55D-7977-4DC5-A808-A74428FBBF44}"/>
              </a:ext>
            </a:extLst>
          </p:cNvPr>
          <p:cNvSpPr/>
          <p:nvPr/>
        </p:nvSpPr>
        <p:spPr>
          <a:xfrm>
            <a:off x="9522429" y="3991311"/>
            <a:ext cx="742384" cy="896293"/>
          </a:xfrm>
          <a:prstGeom prst="downArrow">
            <a:avLst>
              <a:gd name="adj1" fmla="val 71951"/>
              <a:gd name="adj2"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ffectLst>
                  <a:outerShdw blurRad="38100" dist="38100" dir="2700000" algn="tl">
                    <a:srgbClr val="000000">
                      <a:alpha val="43137"/>
                    </a:srgbClr>
                  </a:outerShdw>
                </a:effectLst>
              </a:rPr>
              <a:t>41%</a:t>
            </a:r>
          </a:p>
        </p:txBody>
      </p:sp>
    </p:spTree>
    <p:extLst>
      <p:ext uri="{BB962C8B-B14F-4D97-AF65-F5344CB8AC3E}">
        <p14:creationId xmlns:p14="http://schemas.microsoft.com/office/powerpoint/2010/main" val="340356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AD70-5969-4664-8427-6FBD1279C808}"/>
              </a:ext>
            </a:extLst>
          </p:cNvPr>
          <p:cNvSpPr>
            <a:spLocks noGrp="1"/>
          </p:cNvSpPr>
          <p:nvPr>
            <p:ph type="ctrTitle"/>
          </p:nvPr>
        </p:nvSpPr>
        <p:spPr>
          <a:xfrm>
            <a:off x="0" y="6626"/>
            <a:ext cx="12192000" cy="2387600"/>
          </a:xfrm>
        </p:spPr>
        <p:txBody>
          <a:bodyPr anchor="ctr">
            <a:normAutofit/>
          </a:bodyPr>
          <a:lstStyle/>
          <a:p>
            <a:r>
              <a:rPr lang="en-US" sz="3100" dirty="0"/>
              <a:t>SECONDARY YEAR OF </a:t>
            </a:r>
            <a:r>
              <a:rPr lang="en-US" sz="3100" cap="none" dirty="0"/>
              <a:t>e</a:t>
            </a:r>
            <a:r>
              <a:rPr lang="en-US" sz="3100" dirty="0"/>
              <a:t>LEARNING - YR 2015</a:t>
            </a:r>
            <a:br>
              <a:rPr lang="en-US" sz="3100" dirty="0"/>
            </a:br>
            <a:br>
              <a:rPr lang="en-US" dirty="0"/>
            </a:br>
            <a:r>
              <a:rPr lang="en-US" sz="1800" dirty="0"/>
              <a:t>COMPARISON OF ALL ORDERS WRITTEN</a:t>
            </a:r>
          </a:p>
        </p:txBody>
      </p:sp>
      <p:graphicFrame>
        <p:nvGraphicFramePr>
          <p:cNvPr id="10" name="Chart 9">
            <a:extLst>
              <a:ext uri="{FF2B5EF4-FFF2-40B4-BE49-F238E27FC236}">
                <a16:creationId xmlns:a16="http://schemas.microsoft.com/office/drawing/2014/main" id="{9C721646-04FE-447A-9F83-7EC60066C70D}"/>
              </a:ext>
            </a:extLst>
          </p:cNvPr>
          <p:cNvGraphicFramePr/>
          <p:nvPr>
            <p:extLst>
              <p:ext uri="{D42A27DB-BD31-4B8C-83A1-F6EECF244321}">
                <p14:modId xmlns:p14="http://schemas.microsoft.com/office/powerpoint/2010/main" val="3540885113"/>
              </p:ext>
            </p:extLst>
          </p:nvPr>
        </p:nvGraphicFramePr>
        <p:xfrm>
          <a:off x="176169" y="2394226"/>
          <a:ext cx="11820088" cy="4090464"/>
        </p:xfrm>
        <a:graphic>
          <a:graphicData uri="http://schemas.openxmlformats.org/drawingml/2006/chart">
            <c:chart xmlns:c="http://schemas.openxmlformats.org/drawingml/2006/chart" xmlns:r="http://schemas.openxmlformats.org/officeDocument/2006/relationships" r:id="rId3"/>
          </a:graphicData>
        </a:graphic>
      </p:graphicFrame>
      <p:sp>
        <p:nvSpPr>
          <p:cNvPr id="4" name="Arrow: Down 3">
            <a:extLst>
              <a:ext uri="{FF2B5EF4-FFF2-40B4-BE49-F238E27FC236}">
                <a16:creationId xmlns:a16="http://schemas.microsoft.com/office/drawing/2014/main" id="{66C2F194-EDA1-438B-BC53-2A6DC629D220}"/>
              </a:ext>
            </a:extLst>
          </p:cNvPr>
          <p:cNvSpPr/>
          <p:nvPr/>
        </p:nvSpPr>
        <p:spPr>
          <a:xfrm>
            <a:off x="3787213" y="3611527"/>
            <a:ext cx="742384" cy="896293"/>
          </a:xfrm>
          <a:prstGeom prst="downArrow">
            <a:avLst>
              <a:gd name="adj1" fmla="val 71951"/>
              <a:gd name="adj2"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ffectLst>
                  <a:outerShdw blurRad="38100" dist="38100" dir="2700000" algn="tl">
                    <a:srgbClr val="000000">
                      <a:alpha val="43137"/>
                    </a:srgbClr>
                  </a:outerShdw>
                </a:effectLst>
              </a:rPr>
              <a:t>44%</a:t>
            </a:r>
          </a:p>
        </p:txBody>
      </p:sp>
      <p:sp>
        <p:nvSpPr>
          <p:cNvPr id="5" name="Arrow: Down 4">
            <a:extLst>
              <a:ext uri="{FF2B5EF4-FFF2-40B4-BE49-F238E27FC236}">
                <a16:creationId xmlns:a16="http://schemas.microsoft.com/office/drawing/2014/main" id="{D047C975-37AB-4AAE-A4FC-600717866DA2}"/>
              </a:ext>
            </a:extLst>
          </p:cNvPr>
          <p:cNvSpPr/>
          <p:nvPr/>
        </p:nvSpPr>
        <p:spPr>
          <a:xfrm>
            <a:off x="6822773" y="3885533"/>
            <a:ext cx="742384" cy="896293"/>
          </a:xfrm>
          <a:prstGeom prst="downArrow">
            <a:avLst>
              <a:gd name="adj1" fmla="val 71951"/>
              <a:gd name="adj2"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ffectLst>
                  <a:outerShdw blurRad="38100" dist="38100" dir="2700000" algn="tl">
                    <a:srgbClr val="000000">
                      <a:alpha val="43137"/>
                    </a:srgbClr>
                  </a:outerShdw>
                </a:effectLst>
              </a:rPr>
              <a:t>49%</a:t>
            </a:r>
          </a:p>
        </p:txBody>
      </p:sp>
      <p:sp>
        <p:nvSpPr>
          <p:cNvPr id="6" name="Arrow: Down 5">
            <a:extLst>
              <a:ext uri="{FF2B5EF4-FFF2-40B4-BE49-F238E27FC236}">
                <a16:creationId xmlns:a16="http://schemas.microsoft.com/office/drawing/2014/main" id="{DEE206BA-E704-4EB6-86FC-0458B765B790}"/>
              </a:ext>
            </a:extLst>
          </p:cNvPr>
          <p:cNvSpPr/>
          <p:nvPr/>
        </p:nvSpPr>
        <p:spPr>
          <a:xfrm>
            <a:off x="9858333" y="4059673"/>
            <a:ext cx="742384" cy="896293"/>
          </a:xfrm>
          <a:prstGeom prst="downArrow">
            <a:avLst>
              <a:gd name="adj1" fmla="val 71951"/>
              <a:gd name="adj2"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effectLst>
                  <a:outerShdw blurRad="38100" dist="38100" dir="2700000" algn="tl">
                    <a:srgbClr val="000000">
                      <a:alpha val="43137"/>
                    </a:srgbClr>
                  </a:outerShdw>
                </a:effectLst>
              </a:rPr>
              <a:t>35%</a:t>
            </a:r>
          </a:p>
        </p:txBody>
      </p:sp>
    </p:spTree>
    <p:extLst>
      <p:ext uri="{BB962C8B-B14F-4D97-AF65-F5344CB8AC3E}">
        <p14:creationId xmlns:p14="http://schemas.microsoft.com/office/powerpoint/2010/main" val="381304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DDDE-A85D-470F-8710-451F6FB775C3}"/>
              </a:ext>
            </a:extLst>
          </p:cNvPr>
          <p:cNvSpPr>
            <a:spLocks noGrp="1"/>
          </p:cNvSpPr>
          <p:nvPr>
            <p:ph type="title"/>
          </p:nvPr>
        </p:nvSpPr>
        <p:spPr/>
        <p:txBody>
          <a:bodyPr/>
          <a:lstStyle/>
          <a:p>
            <a:r>
              <a:rPr lang="en-US" dirty="0"/>
              <a:t>Next: top 10 cited orders</a:t>
            </a:r>
          </a:p>
        </p:txBody>
      </p:sp>
      <p:sp>
        <p:nvSpPr>
          <p:cNvPr id="3" name="Content Placeholder 2">
            <a:extLst>
              <a:ext uri="{FF2B5EF4-FFF2-40B4-BE49-F238E27FC236}">
                <a16:creationId xmlns:a16="http://schemas.microsoft.com/office/drawing/2014/main" id="{C8571631-5223-4D29-83D5-9B48E2656031}"/>
              </a:ext>
            </a:extLst>
          </p:cNvPr>
          <p:cNvSpPr>
            <a:spLocks noGrp="1"/>
          </p:cNvSpPr>
          <p:nvPr>
            <p:ph idx="1"/>
          </p:nvPr>
        </p:nvSpPr>
        <p:spPr/>
        <p:txBody>
          <a:bodyPr>
            <a:normAutofit/>
          </a:bodyPr>
          <a:lstStyle/>
          <a:p>
            <a:r>
              <a:rPr lang="en-US" dirty="0"/>
              <a:t>Top 10 Cited Orders: The top 10 orders (critical or non-critical) that are common amongst all establishments. </a:t>
            </a:r>
          </a:p>
          <a:p>
            <a:r>
              <a:rPr lang="en-US" dirty="0"/>
              <a:t>The top 10 critical orders from 2015 include:</a:t>
            </a:r>
          </a:p>
          <a:p>
            <a:pPr marL="914400" lvl="1" indent="-457200">
              <a:buFont typeface="+mj-lt"/>
              <a:buAutoNum type="arabicPeriod"/>
            </a:pPr>
            <a:r>
              <a:rPr lang="en-US" dirty="0"/>
              <a:t>Clean Food Contact Surfaces</a:t>
            </a:r>
          </a:p>
          <a:p>
            <a:pPr marL="914400" lvl="1" indent="-457200">
              <a:buFont typeface="+mj-lt"/>
              <a:buAutoNum type="arabicPeriod"/>
            </a:pPr>
            <a:r>
              <a:rPr lang="en-US" dirty="0"/>
              <a:t>Cold Holding (</a:t>
            </a:r>
            <a:r>
              <a:rPr lang="en-US" i="1" dirty="0"/>
              <a:t>potentially hazardous food must be kept cold</a:t>
            </a:r>
            <a:r>
              <a:rPr lang="en-US" dirty="0"/>
              <a:t>)</a:t>
            </a:r>
          </a:p>
          <a:p>
            <a:pPr marL="914400" lvl="1" indent="-457200">
              <a:buFont typeface="+mj-lt"/>
              <a:buAutoNum type="arabicPeriod"/>
            </a:pPr>
            <a:r>
              <a:rPr lang="en-US" dirty="0"/>
              <a:t>Demonstration Of Knowledge/No CFM (Certified Food Manager)</a:t>
            </a:r>
          </a:p>
          <a:p>
            <a:pPr marL="914400" lvl="1" indent="-457200">
              <a:buFont typeface="+mj-lt"/>
              <a:buAutoNum type="arabicPeriod"/>
            </a:pPr>
            <a:r>
              <a:rPr lang="en-US" dirty="0"/>
              <a:t>Bare Hand Contact</a:t>
            </a:r>
          </a:p>
          <a:p>
            <a:pPr marL="914400" lvl="1" indent="-457200">
              <a:buFont typeface="+mj-lt"/>
              <a:buAutoNum type="arabicPeriod"/>
            </a:pPr>
            <a:r>
              <a:rPr lang="en-US" dirty="0"/>
              <a:t>Label Spray Bottles (</a:t>
            </a:r>
            <a:r>
              <a:rPr lang="en-US" i="1" dirty="0"/>
              <a:t>spray bottles must be labelled to avoid food contamination</a:t>
            </a:r>
            <a:r>
              <a:rPr lang="en-US" dirty="0"/>
              <a:t>)</a:t>
            </a:r>
          </a:p>
        </p:txBody>
      </p:sp>
    </p:spTree>
    <p:extLst>
      <p:ext uri="{BB962C8B-B14F-4D97-AF65-F5344CB8AC3E}">
        <p14:creationId xmlns:p14="http://schemas.microsoft.com/office/powerpoint/2010/main" val="8770570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266</TotalTime>
  <Words>816</Words>
  <Application>Microsoft Office PowerPoint</Application>
  <PresentationFormat>Widescreen</PresentationFormat>
  <Paragraphs>85</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Bookman Old Style</vt:lpstr>
      <vt:lpstr>Calibri</vt:lpstr>
      <vt:lpstr>Rockwell</vt:lpstr>
      <vt:lpstr>Damask</vt:lpstr>
      <vt:lpstr>STEARNS COUNTY FOOD SAFETY INITIATIVE </vt:lpstr>
      <vt:lpstr>Background</vt:lpstr>
      <vt:lpstr>Background</vt:lpstr>
      <vt:lpstr>Background</vt:lpstr>
      <vt:lpstr>definitions</vt:lpstr>
      <vt:lpstr>BEFORE IMPLEMENTATION OF eLEARNING  BASE YR 2013 TOTAL ORDERS ISSUED</vt:lpstr>
      <vt:lpstr>INITIAL YEAR OF eLEARNING - YR 2014  COMPARISON OF ALL ORDERS WRITTEN</vt:lpstr>
      <vt:lpstr>SECONDARY YEAR OF eLEARNING - YR 2015  COMPARISON OF ALL ORDERS WRITTEN</vt:lpstr>
      <vt:lpstr>Next: top 10 cited orders</vt:lpstr>
      <vt:lpstr>Next: top 10 cited orders</vt:lpstr>
      <vt:lpstr>BEFORE IMPLEMENTATION OF eLEARNING  BASE YR 2013 TOP TEN CITED ORDERS</vt:lpstr>
      <vt:lpstr>INITIAL YEAR OF eLEARNING - YR 2014  COMPARISON OF TOP TEN CITED ORDERS</vt:lpstr>
      <vt:lpstr>SECONDARY YEAR OF eLEARNING - YR 2015  COMPARISON OF TOP TEN CITED ORDERS</vt:lpstr>
      <vt:lpstr>Other observations</vt:lpstr>
      <vt:lpstr>Other observations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Jothan Sargent</dc:creator>
  <cp:lastModifiedBy>Jothan Sargent</cp:lastModifiedBy>
  <cp:revision>73</cp:revision>
  <dcterms:created xsi:type="dcterms:W3CDTF">2018-10-04T02:26:46Z</dcterms:created>
  <dcterms:modified xsi:type="dcterms:W3CDTF">2018-10-08T21:44:22Z</dcterms:modified>
</cp:coreProperties>
</file>