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3" d="100"/>
          <a:sy n="103" d="100"/>
        </p:scale>
        <p:origin x="-180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0F4C533-FF21-4799-9734-CE187C8E3B7F}" type="datetimeFigureOut">
              <a:rPr lang="en-US" smtClean="0"/>
              <a:t>10/6/2018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1CF8270-A94F-4C39-AE86-1BEA15D6E6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F4C533-FF21-4799-9734-CE187C8E3B7F}" type="datetimeFigureOut">
              <a:rPr lang="en-US" smtClean="0"/>
              <a:t>10/6/2018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CF8270-A94F-4C39-AE86-1BEA15D6E6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F4C533-FF21-4799-9734-CE187C8E3B7F}" type="datetimeFigureOut">
              <a:rPr lang="en-US" smtClean="0"/>
              <a:t>10/6/2018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CF8270-A94F-4C39-AE86-1BEA15D6E6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F4C533-FF21-4799-9734-CE187C8E3B7F}" type="datetimeFigureOut">
              <a:rPr lang="en-US" smtClean="0"/>
              <a:t>10/6/2018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CF8270-A94F-4C39-AE86-1BEA15D6E6B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0F4C533-FF21-4799-9734-CE187C8E3B7F}" type="datetimeFigureOut">
              <a:rPr lang="en-US" smtClean="0"/>
              <a:t>10/6/2018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CF8270-A94F-4C39-AE86-1BEA15D6E6B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0F4C533-FF21-4799-9734-CE187C8E3B7F}" type="datetimeFigureOut">
              <a:rPr lang="en-US" smtClean="0"/>
              <a:t>10/6/2018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CF8270-A94F-4C39-AE86-1BEA15D6E6B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0F4C533-FF21-4799-9734-CE187C8E3B7F}" type="datetimeFigureOut">
              <a:rPr lang="en-US" smtClean="0"/>
              <a:t>10/6/2018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1CF8270-A94F-4C39-AE86-1BEA15D6E6B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0F4C533-FF21-4799-9734-CE187C8E3B7F}" type="datetimeFigureOut">
              <a:rPr lang="en-US" smtClean="0"/>
              <a:t>10/6/2018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1CF8270-A94F-4C39-AE86-1BEA15D6E6B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0F4C533-FF21-4799-9734-CE187C8E3B7F}" type="datetimeFigureOut">
              <a:rPr lang="en-US" smtClean="0"/>
              <a:t>10/6/2018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1CF8270-A94F-4C39-AE86-1BEA15D6E6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0F4C533-FF21-4799-9734-CE187C8E3B7F}" type="datetimeFigureOut">
              <a:rPr lang="en-US" smtClean="0"/>
              <a:t>10/6/2018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CF8270-A94F-4C39-AE86-1BEA15D6E6B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0F4C533-FF21-4799-9734-CE187C8E3B7F}" type="datetimeFigureOut">
              <a:rPr lang="en-US" smtClean="0"/>
              <a:t>10/6/2018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1CF8270-A94F-4C39-AE86-1BEA15D6E6B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0F4C533-FF21-4799-9734-CE187C8E3B7F}" type="datetimeFigureOut">
              <a:rPr lang="en-US" smtClean="0"/>
              <a:t>10/6/2018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1CF8270-A94F-4C39-AE86-1BEA15D6E6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648199"/>
          </a:xfrm>
        </p:spPr>
        <p:txBody>
          <a:bodyPr anchor="t">
            <a:normAutofit/>
          </a:bodyPr>
          <a:lstStyle/>
          <a:p>
            <a:pPr algn="ctr"/>
            <a:r>
              <a:rPr lang="en-US" sz="4000" dirty="0" smtClean="0">
                <a:solidFill>
                  <a:schemeClr val="bg2">
                    <a:lumMod val="50000"/>
                  </a:schemeClr>
                </a:solidFill>
              </a:rPr>
              <a:t>ROI for Digital Learning</a:t>
            </a:r>
            <a:r>
              <a:rPr lang="en-US" sz="1800" dirty="0" smtClean="0"/>
              <a:t/>
            </a:r>
            <a:br>
              <a:rPr lang="en-US" sz="1800" dirty="0" smtClean="0"/>
            </a:br>
            <a:r>
              <a:rPr lang="en-US" sz="1800" dirty="0"/>
              <a:t/>
            </a:r>
            <a:br>
              <a:rPr lang="en-US" sz="1800" dirty="0"/>
            </a:br>
            <a:r>
              <a:rPr lang="en-US" sz="1800" dirty="0" smtClean="0"/>
              <a:t>Carole Bagley, Ph.D.</a:t>
            </a:r>
            <a:br>
              <a:rPr lang="en-US" sz="1800" dirty="0" smtClean="0"/>
            </a:br>
            <a:r>
              <a:rPr lang="en-US" sz="1800" dirty="0" smtClean="0"/>
              <a:t>Technology Group, Inc. </a:t>
            </a:r>
            <a:br>
              <a:rPr lang="en-US" sz="1800" dirty="0" smtClean="0"/>
            </a:br>
            <a:r>
              <a:rPr lang="en-US" sz="1800" dirty="0" smtClean="0"/>
              <a:t>and </a:t>
            </a:r>
            <a:br>
              <a:rPr lang="en-US" sz="1800" dirty="0" smtClean="0"/>
            </a:br>
            <a:r>
              <a:rPr lang="en-US" sz="1800" dirty="0" smtClean="0"/>
              <a:t>U of St. Thomas</a:t>
            </a:r>
            <a:endParaRPr lang="en-US" sz="1800" dirty="0"/>
          </a:p>
        </p:txBody>
      </p:sp>
    </p:spTree>
    <p:custDataLst>
      <p:tags r:id="rId1"/>
    </p:custDataLst>
    <p:extLst>
      <p:ext uri="{BB962C8B-B14F-4D97-AF65-F5344CB8AC3E}">
        <p14:creationId xmlns:p14="http://schemas.microsoft.com/office/powerpoint/2010/main" val="1271706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74638"/>
            <a:ext cx="8534400" cy="5668962"/>
          </a:xfrm>
        </p:spPr>
        <p:txBody>
          <a:bodyPr anchor="t">
            <a:normAutofit fontScale="90000"/>
          </a:bodyPr>
          <a:lstStyle/>
          <a:p>
            <a:r>
              <a:rPr lang="en-US" sz="2000" dirty="0" smtClean="0">
                <a:effectLst/>
              </a:rPr>
              <a:t>                            </a:t>
            </a:r>
            <a:r>
              <a:rPr lang="en-US" sz="3600" dirty="0" smtClean="0">
                <a:solidFill>
                  <a:schemeClr val="bg2">
                    <a:lumMod val="50000"/>
                  </a:schemeClr>
                </a:solidFill>
                <a:effectLst/>
              </a:rPr>
              <a:t>ROI </a:t>
            </a:r>
            <a:r>
              <a:rPr lang="en-US" sz="3600" dirty="0">
                <a:solidFill>
                  <a:schemeClr val="bg2">
                    <a:lumMod val="50000"/>
                  </a:schemeClr>
                </a:solidFill>
                <a:effectLst/>
              </a:rPr>
              <a:t>Evaluation </a:t>
            </a:r>
            <a:r>
              <a:rPr lang="en-US" sz="3600" dirty="0" smtClean="0">
                <a:solidFill>
                  <a:schemeClr val="bg2">
                    <a:lumMod val="50000"/>
                  </a:schemeClr>
                </a:solidFill>
                <a:effectLst/>
              </a:rPr>
              <a:t>Planning</a:t>
            </a:r>
            <a:r>
              <a:rPr lang="en-US" sz="3100" dirty="0" smtClean="0">
                <a:effectLst/>
              </a:rPr>
              <a:t/>
            </a:r>
            <a:br>
              <a:rPr lang="en-US" sz="3100" dirty="0" smtClean="0">
                <a:effectLst/>
              </a:rPr>
            </a:br>
            <a:r>
              <a:rPr lang="en-US" sz="2000" dirty="0">
                <a:effectLst/>
              </a:rPr>
              <a:t/>
            </a:r>
            <a:br>
              <a:rPr lang="en-US" sz="2000" dirty="0">
                <a:effectLst/>
              </a:rPr>
            </a:br>
            <a:r>
              <a:rPr lang="en-US" sz="1800" dirty="0">
                <a:effectLst/>
              </a:rPr>
              <a:t>Level 1 - Reaction: </a:t>
            </a:r>
            <a:r>
              <a:rPr lang="en-US" sz="1800" dirty="0" smtClean="0">
                <a:effectLst/>
              </a:rPr>
              <a:t>Did </a:t>
            </a:r>
            <a:r>
              <a:rPr lang="en-US" sz="1800" dirty="0">
                <a:effectLst/>
              </a:rPr>
              <a:t>the learner like it?  Is </a:t>
            </a:r>
            <a:r>
              <a:rPr lang="en-US" sz="1800" dirty="0" smtClean="0">
                <a:effectLst/>
              </a:rPr>
              <a:t>learner </a:t>
            </a:r>
            <a:r>
              <a:rPr lang="en-US" sz="1800" dirty="0">
                <a:effectLst/>
              </a:rPr>
              <a:t>satisfied with the </a:t>
            </a:r>
            <a:r>
              <a:rPr lang="en-US" sz="1800" dirty="0" smtClean="0">
                <a:effectLst/>
              </a:rPr>
              <a:t>training</a:t>
            </a:r>
            <a:r>
              <a:rPr lang="en-US" sz="1800" dirty="0">
                <a:effectLst/>
              </a:rPr>
              <a:t>?</a:t>
            </a:r>
            <a:br>
              <a:rPr lang="en-US" sz="1800" dirty="0">
                <a:effectLst/>
              </a:rPr>
            </a:br>
            <a:r>
              <a:rPr lang="en-US" sz="1800" dirty="0">
                <a:effectLst/>
              </a:rPr>
              <a:t>Level 2 - Learning: </a:t>
            </a:r>
            <a:r>
              <a:rPr lang="en-US" sz="1800" dirty="0" smtClean="0">
                <a:effectLst/>
              </a:rPr>
              <a:t>Pre-post </a:t>
            </a:r>
            <a:r>
              <a:rPr lang="en-US" sz="1800" dirty="0">
                <a:effectLst/>
              </a:rPr>
              <a:t>test change.  Did </a:t>
            </a:r>
            <a:r>
              <a:rPr lang="en-US" sz="1800" dirty="0" smtClean="0">
                <a:effectLst/>
              </a:rPr>
              <a:t>learner improve knowledge </a:t>
            </a:r>
            <a:r>
              <a:rPr lang="en-US" sz="1800" dirty="0">
                <a:effectLst/>
              </a:rPr>
              <a:t>or skill?</a:t>
            </a:r>
            <a:br>
              <a:rPr lang="en-US" sz="1800" dirty="0">
                <a:effectLst/>
              </a:rPr>
            </a:br>
            <a:r>
              <a:rPr lang="en-US" sz="1800" dirty="0">
                <a:effectLst/>
              </a:rPr>
              <a:t>Level 3 - Transfer: </a:t>
            </a:r>
            <a:r>
              <a:rPr lang="en-US" sz="1800" dirty="0" smtClean="0">
                <a:effectLst/>
              </a:rPr>
              <a:t>Performance </a:t>
            </a:r>
            <a:r>
              <a:rPr lang="en-US" sz="1800" dirty="0">
                <a:effectLst/>
              </a:rPr>
              <a:t>of learner on the job:  knowledge, best work </a:t>
            </a:r>
            <a:r>
              <a:rPr lang="en-US" sz="1800" dirty="0" smtClean="0">
                <a:effectLst/>
              </a:rPr>
              <a:t/>
            </a:r>
            <a:br>
              <a:rPr lang="en-US" sz="1800" dirty="0" smtClean="0">
                <a:effectLst/>
              </a:rPr>
            </a:br>
            <a:r>
              <a:rPr lang="en-US" sz="1800" dirty="0">
                <a:effectLst/>
              </a:rPr>
              <a:t> </a:t>
            </a:r>
            <a:r>
              <a:rPr lang="en-US" sz="1800" dirty="0" smtClean="0">
                <a:effectLst/>
              </a:rPr>
              <a:t>                            practices</a:t>
            </a:r>
            <a:r>
              <a:rPr lang="en-US" sz="1800" dirty="0">
                <a:effectLst/>
              </a:rPr>
              <a:t>, and effective use of technology as it applies to my job </a:t>
            </a:r>
            <a:r>
              <a:rPr lang="en-US" sz="1800" dirty="0" smtClean="0">
                <a:effectLst/>
              </a:rPr>
              <a:t/>
            </a:r>
            <a:br>
              <a:rPr lang="en-US" sz="1800" dirty="0" smtClean="0">
                <a:effectLst/>
              </a:rPr>
            </a:br>
            <a:r>
              <a:rPr lang="en-US" sz="1800" dirty="0">
                <a:effectLst/>
              </a:rPr>
              <a:t> </a:t>
            </a:r>
            <a:r>
              <a:rPr lang="en-US" sz="1800" dirty="0" smtClean="0">
                <a:effectLst/>
              </a:rPr>
              <a:t>                            has </a:t>
            </a:r>
            <a:r>
              <a:rPr lang="en-US" sz="1800" dirty="0">
                <a:effectLst/>
              </a:rPr>
              <a:t>improved.  Success case stories of how </a:t>
            </a:r>
            <a:r>
              <a:rPr lang="en-US" sz="1800" dirty="0" smtClean="0">
                <a:effectLst/>
              </a:rPr>
              <a:t>the learner used                                         </a:t>
            </a:r>
            <a:br>
              <a:rPr lang="en-US" sz="1800" dirty="0" smtClean="0">
                <a:effectLst/>
              </a:rPr>
            </a:br>
            <a:r>
              <a:rPr lang="en-US" sz="1800" dirty="0">
                <a:effectLst/>
              </a:rPr>
              <a:t> </a:t>
            </a:r>
            <a:r>
              <a:rPr lang="en-US" sz="1800" dirty="0" smtClean="0">
                <a:effectLst/>
              </a:rPr>
              <a:t>                            their </a:t>
            </a:r>
            <a:r>
              <a:rPr lang="en-US" sz="1800" dirty="0">
                <a:effectLst/>
              </a:rPr>
              <a:t>training to improve their work, increase productivity, gain </a:t>
            </a:r>
            <a:r>
              <a:rPr lang="en-US" sz="1800" dirty="0" smtClean="0">
                <a:effectLst/>
              </a:rPr>
              <a:t/>
            </a:r>
            <a:br>
              <a:rPr lang="en-US" sz="1800" dirty="0" smtClean="0">
                <a:effectLst/>
              </a:rPr>
            </a:br>
            <a:r>
              <a:rPr lang="en-US" sz="1800" dirty="0">
                <a:effectLst/>
              </a:rPr>
              <a:t> </a:t>
            </a:r>
            <a:r>
              <a:rPr lang="en-US" sz="1800" dirty="0" smtClean="0">
                <a:effectLst/>
              </a:rPr>
              <a:t>                            a </a:t>
            </a:r>
            <a:r>
              <a:rPr lang="en-US" sz="1800" dirty="0">
                <a:effectLst/>
              </a:rPr>
              <a:t>grade increase, get a new job, impress their clients, provide </a:t>
            </a:r>
            <a:r>
              <a:rPr lang="en-US" sz="1800" dirty="0" smtClean="0">
                <a:effectLst/>
              </a:rPr>
              <a:t/>
            </a:r>
            <a:br>
              <a:rPr lang="en-US" sz="1800" dirty="0" smtClean="0">
                <a:effectLst/>
              </a:rPr>
            </a:br>
            <a:r>
              <a:rPr lang="en-US" sz="1800" dirty="0">
                <a:effectLst/>
              </a:rPr>
              <a:t> </a:t>
            </a:r>
            <a:r>
              <a:rPr lang="en-US" sz="1800" dirty="0" smtClean="0">
                <a:effectLst/>
              </a:rPr>
              <a:t>                            better </a:t>
            </a:r>
            <a:r>
              <a:rPr lang="en-US" sz="1800" dirty="0">
                <a:effectLst/>
              </a:rPr>
              <a:t>service, impress their supervisor</a:t>
            </a:r>
            <a:br>
              <a:rPr lang="en-US" sz="1800" dirty="0">
                <a:effectLst/>
              </a:rPr>
            </a:br>
            <a:r>
              <a:rPr lang="en-US" sz="1800" dirty="0">
                <a:effectLst/>
              </a:rPr>
              <a:t>Level 4 - Business results:  Impact on the Organization.  Business results or </a:t>
            </a:r>
            <a:r>
              <a:rPr lang="en-US" sz="1800" dirty="0" smtClean="0">
                <a:effectLst/>
              </a:rPr>
              <a:t/>
            </a:r>
            <a:br>
              <a:rPr lang="en-US" sz="1800" dirty="0" smtClean="0">
                <a:effectLst/>
              </a:rPr>
            </a:br>
            <a:r>
              <a:rPr lang="en-US" sz="1800" dirty="0">
                <a:effectLst/>
              </a:rPr>
              <a:t> </a:t>
            </a:r>
            <a:r>
              <a:rPr lang="en-US" sz="1800" dirty="0" smtClean="0">
                <a:effectLst/>
              </a:rPr>
              <a:t>                           performance </a:t>
            </a:r>
            <a:r>
              <a:rPr lang="en-US" sz="1800" dirty="0">
                <a:effectLst/>
              </a:rPr>
              <a:t>measures improved as a result of improved job </a:t>
            </a:r>
            <a:r>
              <a:rPr lang="en-US" sz="1800" dirty="0" smtClean="0">
                <a:effectLst/>
              </a:rPr>
              <a:t>     </a:t>
            </a:r>
            <a:br>
              <a:rPr lang="en-US" sz="1800" dirty="0" smtClean="0">
                <a:effectLst/>
              </a:rPr>
            </a:br>
            <a:r>
              <a:rPr lang="en-US" sz="1800" dirty="0">
                <a:effectLst/>
              </a:rPr>
              <a:t> </a:t>
            </a:r>
            <a:r>
              <a:rPr lang="en-US" sz="1800" dirty="0" smtClean="0">
                <a:effectLst/>
              </a:rPr>
              <a:t>                           performance</a:t>
            </a:r>
            <a:r>
              <a:rPr lang="en-US" sz="1800" dirty="0">
                <a:effectLst/>
              </a:rPr>
              <a:t>.  Effect on productivity of the organization and </a:t>
            </a:r>
            <a:r>
              <a:rPr lang="en-US" sz="1800" dirty="0" smtClean="0">
                <a:effectLst/>
              </a:rPr>
              <a:t/>
            </a:r>
            <a:br>
              <a:rPr lang="en-US" sz="1800" dirty="0" smtClean="0">
                <a:effectLst/>
              </a:rPr>
            </a:br>
            <a:r>
              <a:rPr lang="en-US" sz="1800" dirty="0">
                <a:effectLst/>
              </a:rPr>
              <a:t> </a:t>
            </a:r>
            <a:r>
              <a:rPr lang="en-US" sz="1800" dirty="0" smtClean="0">
                <a:effectLst/>
              </a:rPr>
              <a:t>                           organizational </a:t>
            </a:r>
            <a:r>
              <a:rPr lang="en-US" sz="1800" dirty="0">
                <a:effectLst/>
              </a:rPr>
              <a:t>effectiveness.  Due to this learning and the </a:t>
            </a:r>
            <a:r>
              <a:rPr lang="en-US" sz="1800" dirty="0" smtClean="0">
                <a:effectLst/>
              </a:rPr>
              <a:t/>
            </a:r>
            <a:br>
              <a:rPr lang="en-US" sz="1800" dirty="0" smtClean="0">
                <a:effectLst/>
              </a:rPr>
            </a:br>
            <a:r>
              <a:rPr lang="en-US" sz="1800" dirty="0">
                <a:effectLst/>
              </a:rPr>
              <a:t> </a:t>
            </a:r>
            <a:r>
              <a:rPr lang="en-US" sz="1800" dirty="0" smtClean="0">
                <a:effectLst/>
              </a:rPr>
              <a:t>                           support </a:t>
            </a:r>
            <a:r>
              <a:rPr lang="en-US" sz="1800" dirty="0">
                <a:effectLst/>
              </a:rPr>
              <a:t>I received, I will assist the organization in increasing its </a:t>
            </a:r>
            <a:r>
              <a:rPr lang="en-US" sz="1800" dirty="0" smtClean="0">
                <a:effectLst/>
              </a:rPr>
              <a:t/>
            </a:r>
            <a:br>
              <a:rPr lang="en-US" sz="1800" dirty="0" smtClean="0">
                <a:effectLst/>
              </a:rPr>
            </a:br>
            <a:r>
              <a:rPr lang="en-US" sz="1800" dirty="0">
                <a:effectLst/>
              </a:rPr>
              <a:t> </a:t>
            </a:r>
            <a:r>
              <a:rPr lang="en-US" sz="1800" dirty="0" smtClean="0">
                <a:effectLst/>
              </a:rPr>
              <a:t>                           overall </a:t>
            </a:r>
            <a:r>
              <a:rPr lang="en-US" sz="1800" dirty="0">
                <a:effectLst/>
              </a:rPr>
              <a:t>effectiveness by working better with co-workers,  improve </a:t>
            </a:r>
            <a:r>
              <a:rPr lang="en-US" sz="1800" dirty="0" smtClean="0">
                <a:effectLst/>
              </a:rPr>
              <a:t/>
            </a:r>
            <a:br>
              <a:rPr lang="en-US" sz="1800" dirty="0" smtClean="0">
                <a:effectLst/>
              </a:rPr>
            </a:br>
            <a:r>
              <a:rPr lang="en-US" sz="1800" dirty="0">
                <a:effectLst/>
              </a:rPr>
              <a:t> </a:t>
            </a:r>
            <a:r>
              <a:rPr lang="en-US" sz="1800" dirty="0" smtClean="0">
                <a:effectLst/>
              </a:rPr>
              <a:t>                           workflow</a:t>
            </a:r>
            <a:r>
              <a:rPr lang="en-US" sz="1800" dirty="0">
                <a:effectLst/>
              </a:rPr>
              <a:t>, get more work done, improve quality of my work, have </a:t>
            </a:r>
            <a:r>
              <a:rPr lang="en-US" sz="1800" dirty="0" smtClean="0">
                <a:effectLst/>
              </a:rPr>
              <a:t/>
            </a:r>
            <a:br>
              <a:rPr lang="en-US" sz="1800" dirty="0" smtClean="0">
                <a:effectLst/>
              </a:rPr>
            </a:br>
            <a:r>
              <a:rPr lang="en-US" sz="1800" dirty="0">
                <a:effectLst/>
              </a:rPr>
              <a:t> </a:t>
            </a:r>
            <a:r>
              <a:rPr lang="en-US" sz="1800" dirty="0" smtClean="0">
                <a:effectLst/>
              </a:rPr>
              <a:t>                           a </a:t>
            </a:r>
            <a:r>
              <a:rPr lang="en-US" sz="1800" dirty="0">
                <a:effectLst/>
              </a:rPr>
              <a:t>positive effect on clients.  Talk aloud verbal protocols would </a:t>
            </a:r>
            <a:r>
              <a:rPr lang="en-US" sz="1800" dirty="0" smtClean="0">
                <a:effectLst/>
              </a:rPr>
              <a:t/>
            </a:r>
            <a:br>
              <a:rPr lang="en-US" sz="1800" dirty="0" smtClean="0">
                <a:effectLst/>
              </a:rPr>
            </a:br>
            <a:r>
              <a:rPr lang="en-US" sz="1800" dirty="0">
                <a:effectLst/>
              </a:rPr>
              <a:t> </a:t>
            </a:r>
            <a:r>
              <a:rPr lang="en-US" sz="1800" dirty="0" smtClean="0">
                <a:effectLst/>
              </a:rPr>
              <a:t>                           permit </a:t>
            </a:r>
            <a:r>
              <a:rPr lang="en-US" sz="1800" dirty="0">
                <a:effectLst/>
              </a:rPr>
              <a:t>in-depth examination of the experience as each audience </a:t>
            </a:r>
            <a:r>
              <a:rPr lang="en-US" sz="1800" dirty="0" smtClean="0">
                <a:effectLst/>
              </a:rPr>
              <a:t/>
            </a:r>
            <a:br>
              <a:rPr lang="en-US" sz="1800" dirty="0" smtClean="0">
                <a:effectLst/>
              </a:rPr>
            </a:br>
            <a:r>
              <a:rPr lang="en-US" sz="1800" dirty="0">
                <a:effectLst/>
              </a:rPr>
              <a:t> </a:t>
            </a:r>
            <a:r>
              <a:rPr lang="en-US" sz="1800" dirty="0" smtClean="0">
                <a:effectLst/>
              </a:rPr>
              <a:t>                           type </a:t>
            </a:r>
            <a:r>
              <a:rPr lang="en-US" sz="1800" dirty="0">
                <a:effectLst/>
              </a:rPr>
              <a:t>works through the learning.</a:t>
            </a:r>
            <a:br>
              <a:rPr lang="en-US" sz="1800" dirty="0">
                <a:effectLst/>
              </a:rPr>
            </a:br>
            <a:r>
              <a:rPr lang="en-US" sz="1800" dirty="0">
                <a:effectLst/>
              </a:rPr>
              <a:t>Level 5 - ROI  (Return on Investment) – impact and cost measures.  Cost benefit to </a:t>
            </a:r>
            <a:r>
              <a:rPr lang="en-US" sz="1800" dirty="0" smtClean="0">
                <a:effectLst/>
              </a:rPr>
              <a:t/>
            </a:r>
            <a:br>
              <a:rPr lang="en-US" sz="1800" dirty="0" smtClean="0">
                <a:effectLst/>
              </a:rPr>
            </a:br>
            <a:r>
              <a:rPr lang="en-US" sz="1800" dirty="0">
                <a:effectLst/>
              </a:rPr>
              <a:t> </a:t>
            </a:r>
            <a:r>
              <a:rPr lang="en-US" sz="1800" dirty="0" smtClean="0">
                <a:effectLst/>
              </a:rPr>
              <a:t>                           the organization.</a:t>
            </a:r>
            <a:r>
              <a:rPr lang="en-US" sz="1800" dirty="0">
                <a:effectLst/>
              </a:rPr>
              <a:t/>
            </a:r>
            <a:br>
              <a:rPr lang="en-US" sz="1800" dirty="0">
                <a:effectLst/>
              </a:rPr>
            </a:br>
            <a:endParaRPr lang="en-US" sz="1800" dirty="0"/>
          </a:p>
        </p:txBody>
      </p:sp>
    </p:spTree>
    <p:custDataLst>
      <p:tags r:id="rId1"/>
    </p:custDataLst>
    <p:extLst>
      <p:ext uri="{BB962C8B-B14F-4D97-AF65-F5344CB8AC3E}">
        <p14:creationId xmlns:p14="http://schemas.microsoft.com/office/powerpoint/2010/main" val="2709020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897562"/>
          </a:xfrm>
        </p:spPr>
        <p:txBody>
          <a:bodyPr anchor="t">
            <a:normAutofit fontScale="90000"/>
          </a:bodyPr>
          <a:lstStyle/>
          <a:p>
            <a:r>
              <a:rPr lang="en-US" sz="2800" dirty="0" smtClean="0"/>
              <a:t>    Pharmacy Technician blended program – DOD</a:t>
            </a:r>
            <a:br>
              <a:rPr lang="en-US" sz="2800" dirty="0" smtClean="0"/>
            </a:br>
            <a:r>
              <a:rPr lang="en-US" sz="2200" dirty="0" smtClean="0"/>
              <a:t/>
            </a:r>
            <a:br>
              <a:rPr lang="en-US" sz="2200" dirty="0" smtClean="0"/>
            </a:br>
            <a:r>
              <a:rPr lang="en-US" sz="1800" dirty="0">
                <a:effectLst/>
              </a:rPr>
              <a:t>Level 1</a:t>
            </a:r>
            <a:br>
              <a:rPr lang="en-US" sz="1800" dirty="0">
                <a:effectLst/>
              </a:rPr>
            </a:br>
            <a:r>
              <a:rPr lang="en-US" sz="1600" b="0" dirty="0" smtClean="0">
                <a:effectLst/>
              </a:rPr>
              <a:t>- The </a:t>
            </a:r>
            <a:r>
              <a:rPr lang="en-US" sz="1600" b="0" dirty="0">
                <a:effectLst/>
              </a:rPr>
              <a:t>blended learning Pharmacy Tech program is well integrated with </a:t>
            </a:r>
            <a:r>
              <a:rPr lang="en-US" sz="1600" b="0" dirty="0" smtClean="0">
                <a:effectLst/>
              </a:rPr>
              <a:t>classroom</a:t>
            </a:r>
            <a:r>
              <a:rPr lang="en-US" sz="1600" b="0" dirty="0">
                <a:effectLst/>
              </a:rPr>
              <a:t>, lab, WBT </a:t>
            </a:r>
            <a:r>
              <a:rPr lang="en-US" sz="1600" b="0" dirty="0" smtClean="0">
                <a:effectLst/>
              </a:rPr>
              <a:t/>
            </a:r>
            <a:br>
              <a:rPr lang="en-US" sz="1600" b="0" dirty="0" smtClean="0">
                <a:effectLst/>
              </a:rPr>
            </a:br>
            <a:r>
              <a:rPr lang="en-US" sz="1600" b="0" dirty="0">
                <a:effectLst/>
              </a:rPr>
              <a:t> </a:t>
            </a:r>
            <a:r>
              <a:rPr lang="en-US" sz="1600" b="0" dirty="0" smtClean="0">
                <a:effectLst/>
              </a:rPr>
              <a:t>    and </a:t>
            </a:r>
            <a:r>
              <a:rPr lang="en-US" sz="1600" b="0" dirty="0">
                <a:effectLst/>
              </a:rPr>
              <a:t>other learning components.</a:t>
            </a:r>
            <a:br>
              <a:rPr lang="en-US" sz="1600" b="0" dirty="0">
                <a:effectLst/>
              </a:rPr>
            </a:br>
            <a:r>
              <a:rPr lang="en-US" sz="1600" b="0" dirty="0" smtClean="0">
                <a:effectLst/>
              </a:rPr>
              <a:t>- Learners </a:t>
            </a:r>
            <a:r>
              <a:rPr lang="en-US" sz="1600" b="0" dirty="0">
                <a:effectLst/>
              </a:rPr>
              <a:t>enjoy and receive a good experience with the learning.</a:t>
            </a:r>
            <a:br>
              <a:rPr lang="en-US" sz="1600" b="0" dirty="0">
                <a:effectLst/>
              </a:rPr>
            </a:br>
            <a:r>
              <a:rPr lang="en-US" sz="1600" b="0" dirty="0" smtClean="0">
                <a:effectLst/>
              </a:rPr>
              <a:t>- The </a:t>
            </a:r>
            <a:r>
              <a:rPr lang="en-US" sz="1600" b="0" dirty="0">
                <a:effectLst/>
              </a:rPr>
              <a:t>quality of the blended learning is viewed as high by learners, SME’s and </a:t>
            </a:r>
            <a:r>
              <a:rPr lang="en-US" sz="1600" b="0" dirty="0" smtClean="0">
                <a:effectLst/>
              </a:rPr>
              <a:t>supervisors</a:t>
            </a:r>
            <a:r>
              <a:rPr lang="en-US" sz="1600" b="0" dirty="0">
                <a:effectLst/>
              </a:rPr>
              <a:t>.</a:t>
            </a:r>
            <a:br>
              <a:rPr lang="en-US" sz="1600" b="0" dirty="0">
                <a:effectLst/>
              </a:rPr>
            </a:br>
            <a:r>
              <a:rPr lang="en-US" sz="1600" b="0" dirty="0" smtClean="0">
                <a:effectLst/>
              </a:rPr>
              <a:t>- The </a:t>
            </a:r>
            <a:r>
              <a:rPr lang="en-US" sz="1600" b="0" dirty="0">
                <a:effectLst/>
              </a:rPr>
              <a:t>quality of the WBT is viewed as high by learners, SME’s and supervisors.</a:t>
            </a:r>
            <a:r>
              <a:rPr lang="en-US" sz="1800" dirty="0">
                <a:effectLst/>
              </a:rPr>
              <a:t/>
            </a:r>
            <a:br>
              <a:rPr lang="en-US" sz="1800" dirty="0">
                <a:effectLst/>
              </a:rPr>
            </a:br>
            <a:r>
              <a:rPr lang="en-US" sz="1800" dirty="0">
                <a:effectLst/>
              </a:rPr>
              <a:t>Level 2</a:t>
            </a:r>
            <a:br>
              <a:rPr lang="en-US" sz="1800" dirty="0">
                <a:effectLst/>
              </a:rPr>
            </a:br>
            <a:r>
              <a:rPr lang="en-US" sz="1800" dirty="0" smtClean="0">
                <a:effectLst/>
              </a:rPr>
              <a:t>- </a:t>
            </a:r>
            <a:r>
              <a:rPr lang="en-US" sz="1600" b="0" dirty="0" smtClean="0">
                <a:effectLst/>
              </a:rPr>
              <a:t>Learners </a:t>
            </a:r>
            <a:r>
              <a:rPr lang="en-US" sz="1600" b="0" dirty="0">
                <a:effectLst/>
              </a:rPr>
              <a:t>learn the content and their learning performance increases upon </a:t>
            </a:r>
            <a:r>
              <a:rPr lang="en-US" sz="1600" b="0" dirty="0" smtClean="0">
                <a:effectLst/>
              </a:rPr>
              <a:t>completion.</a:t>
            </a:r>
            <a:r>
              <a:rPr lang="en-US" sz="1800" dirty="0">
                <a:effectLst/>
              </a:rPr>
              <a:t/>
            </a:r>
            <a:br>
              <a:rPr lang="en-US" sz="1800" dirty="0">
                <a:effectLst/>
              </a:rPr>
            </a:br>
            <a:r>
              <a:rPr lang="en-US" sz="1800" dirty="0">
                <a:effectLst/>
              </a:rPr>
              <a:t>Level 3</a:t>
            </a:r>
            <a:br>
              <a:rPr lang="en-US" sz="1800" dirty="0">
                <a:effectLst/>
              </a:rPr>
            </a:br>
            <a:r>
              <a:rPr lang="en-US" sz="1800" dirty="0" smtClean="0">
                <a:effectLst/>
              </a:rPr>
              <a:t>- </a:t>
            </a:r>
            <a:r>
              <a:rPr lang="en-US" sz="1600" b="0" dirty="0" smtClean="0">
                <a:effectLst/>
              </a:rPr>
              <a:t>Pharmacy </a:t>
            </a:r>
            <a:r>
              <a:rPr lang="en-US" sz="1600" b="0" dirty="0">
                <a:effectLst/>
              </a:rPr>
              <a:t>technicians are more productive and doing more work in less time on the job.</a:t>
            </a:r>
            <a:br>
              <a:rPr lang="en-US" sz="1600" b="0" dirty="0">
                <a:effectLst/>
              </a:rPr>
            </a:br>
            <a:r>
              <a:rPr lang="en-US" sz="1600" b="0" dirty="0" smtClean="0">
                <a:effectLst/>
              </a:rPr>
              <a:t>- The </a:t>
            </a:r>
            <a:r>
              <a:rPr lang="en-US" sz="1600" b="0" dirty="0">
                <a:effectLst/>
              </a:rPr>
              <a:t>quality </a:t>
            </a:r>
            <a:r>
              <a:rPr lang="en-US" sz="1600" b="0" dirty="0" smtClean="0">
                <a:effectLst/>
              </a:rPr>
              <a:t>of learning </a:t>
            </a:r>
            <a:r>
              <a:rPr lang="en-US" sz="1600" b="0" dirty="0">
                <a:effectLst/>
              </a:rPr>
              <a:t>matches </a:t>
            </a:r>
            <a:r>
              <a:rPr lang="en-US" sz="1600" b="0" dirty="0" smtClean="0">
                <a:effectLst/>
              </a:rPr>
              <a:t>job </a:t>
            </a:r>
            <a:r>
              <a:rPr lang="en-US" sz="1600" b="0" dirty="0">
                <a:effectLst/>
              </a:rPr>
              <a:t>performance expectations of a pharmacy technician.</a:t>
            </a:r>
            <a:br>
              <a:rPr lang="en-US" sz="1600" b="0" dirty="0">
                <a:effectLst/>
              </a:rPr>
            </a:br>
            <a:r>
              <a:rPr lang="en-US" sz="1600" b="0" dirty="0" smtClean="0">
                <a:effectLst/>
              </a:rPr>
              <a:t>- The </a:t>
            </a:r>
            <a:r>
              <a:rPr lang="en-US" sz="1600" b="0" dirty="0">
                <a:effectLst/>
              </a:rPr>
              <a:t>quality of the learning matches the accreditation expectations.</a:t>
            </a:r>
            <a:r>
              <a:rPr lang="en-US" sz="1800" dirty="0">
                <a:effectLst/>
              </a:rPr>
              <a:t/>
            </a:r>
            <a:br>
              <a:rPr lang="en-US" sz="1800" dirty="0">
                <a:effectLst/>
              </a:rPr>
            </a:br>
            <a:r>
              <a:rPr lang="en-US" sz="1800" dirty="0" smtClean="0">
                <a:effectLst/>
              </a:rPr>
              <a:t>Level </a:t>
            </a:r>
            <a:r>
              <a:rPr lang="en-US" sz="1800" dirty="0">
                <a:effectLst/>
              </a:rPr>
              <a:t>4</a:t>
            </a:r>
            <a:br>
              <a:rPr lang="en-US" sz="1800" dirty="0">
                <a:effectLst/>
              </a:rPr>
            </a:br>
            <a:r>
              <a:rPr lang="en-US" sz="1800" dirty="0" smtClean="0">
                <a:effectLst/>
              </a:rPr>
              <a:t>- </a:t>
            </a:r>
            <a:r>
              <a:rPr lang="en-US" sz="1600" b="0" dirty="0" smtClean="0">
                <a:effectLst/>
              </a:rPr>
              <a:t>Training </a:t>
            </a:r>
            <a:r>
              <a:rPr lang="en-US" sz="1600" b="0" dirty="0">
                <a:effectLst/>
              </a:rPr>
              <a:t>time has been reduced.</a:t>
            </a:r>
            <a:br>
              <a:rPr lang="en-US" sz="1600" b="0" dirty="0">
                <a:effectLst/>
              </a:rPr>
            </a:br>
            <a:r>
              <a:rPr lang="en-US" sz="1600" b="0" dirty="0" smtClean="0">
                <a:effectLst/>
              </a:rPr>
              <a:t>- The </a:t>
            </a:r>
            <a:r>
              <a:rPr lang="en-US" sz="1600" b="0" dirty="0">
                <a:effectLst/>
              </a:rPr>
              <a:t>training provides learner and program flexibility </a:t>
            </a:r>
            <a:r>
              <a:rPr lang="en-US" sz="1600" b="0" dirty="0" smtClean="0">
                <a:effectLst/>
              </a:rPr>
              <a:t>as it </a:t>
            </a:r>
            <a:r>
              <a:rPr lang="en-US" sz="1600" b="0" dirty="0">
                <a:effectLst/>
              </a:rPr>
              <a:t>can be used </a:t>
            </a:r>
            <a:r>
              <a:rPr lang="en-US" sz="1600" b="0" dirty="0" smtClean="0">
                <a:effectLst/>
              </a:rPr>
              <a:t>by new</a:t>
            </a:r>
            <a:r>
              <a:rPr lang="en-US" sz="1600" b="0" dirty="0">
                <a:effectLst/>
              </a:rPr>
              <a:t>, </a:t>
            </a:r>
            <a:r>
              <a:rPr lang="en-US" sz="1600" b="0" dirty="0" smtClean="0">
                <a:effectLst/>
              </a:rPr>
              <a:t>in- </a:t>
            </a:r>
            <a:br>
              <a:rPr lang="en-US" sz="1600" b="0" dirty="0" smtClean="0">
                <a:effectLst/>
              </a:rPr>
            </a:br>
            <a:r>
              <a:rPr lang="en-US" sz="1600" b="0" dirty="0">
                <a:effectLst/>
              </a:rPr>
              <a:t> </a:t>
            </a:r>
            <a:r>
              <a:rPr lang="en-US" sz="1600" b="0" dirty="0" smtClean="0">
                <a:effectLst/>
              </a:rPr>
              <a:t>    experienced </a:t>
            </a:r>
            <a:r>
              <a:rPr lang="en-US" sz="1600" b="0" dirty="0">
                <a:effectLst/>
              </a:rPr>
              <a:t>pharm-techs) or as </a:t>
            </a:r>
            <a:r>
              <a:rPr lang="en-US" sz="1600" b="0" dirty="0" smtClean="0">
                <a:effectLst/>
              </a:rPr>
              <a:t>refresher for experienced </a:t>
            </a:r>
            <a:r>
              <a:rPr lang="en-US" sz="1600" b="0" dirty="0">
                <a:effectLst/>
              </a:rPr>
              <a:t>pharm-techs </a:t>
            </a:r>
            <a:r>
              <a:rPr lang="en-US" sz="1600" b="0" dirty="0" smtClean="0">
                <a:effectLst/>
              </a:rPr>
              <a:t>&amp; pharmacists.</a:t>
            </a:r>
            <a:r>
              <a:rPr lang="en-US" sz="1600" b="0" dirty="0">
                <a:effectLst/>
              </a:rPr>
              <a:t/>
            </a:r>
            <a:br>
              <a:rPr lang="en-US" sz="1600" b="0" dirty="0">
                <a:effectLst/>
              </a:rPr>
            </a:br>
            <a:r>
              <a:rPr lang="en-US" sz="1600" b="0" dirty="0" smtClean="0">
                <a:effectLst/>
              </a:rPr>
              <a:t>- The </a:t>
            </a:r>
            <a:r>
              <a:rPr lang="en-US" sz="1600" b="0" dirty="0">
                <a:effectLst/>
              </a:rPr>
              <a:t>program assists in decreasing attrition rates on the job.  </a:t>
            </a:r>
            <a:br>
              <a:rPr lang="en-US" sz="1600" b="0" dirty="0">
                <a:effectLst/>
              </a:rPr>
            </a:br>
            <a:r>
              <a:rPr lang="en-US" sz="1600" b="0" dirty="0" smtClean="0">
                <a:effectLst/>
              </a:rPr>
              <a:t>- Increased </a:t>
            </a:r>
            <a:r>
              <a:rPr lang="en-US" sz="1600" b="0" dirty="0">
                <a:effectLst/>
              </a:rPr>
              <a:t>certification rates by Pharmacy technicians.</a:t>
            </a:r>
            <a:br>
              <a:rPr lang="en-US" sz="1600" b="0" dirty="0">
                <a:effectLst/>
              </a:rPr>
            </a:br>
            <a:r>
              <a:rPr lang="en-US" sz="1600" b="0" dirty="0" smtClean="0">
                <a:effectLst/>
              </a:rPr>
              <a:t>- </a:t>
            </a:r>
            <a:r>
              <a:rPr lang="en-US" sz="1600" dirty="0" smtClean="0">
                <a:effectLst/>
              </a:rPr>
              <a:t>Pharmacy </a:t>
            </a:r>
            <a:r>
              <a:rPr lang="en-US" sz="1600" dirty="0">
                <a:effectLst/>
              </a:rPr>
              <a:t>technicians have a positive effect on the clients by providing better service.</a:t>
            </a:r>
            <a:br>
              <a:rPr lang="en-US" sz="1600" dirty="0">
                <a:effectLst/>
              </a:rPr>
            </a:br>
            <a:r>
              <a:rPr lang="en-US" sz="1800" dirty="0" smtClean="0">
                <a:effectLst/>
              </a:rPr>
              <a:t>Level </a:t>
            </a:r>
            <a:r>
              <a:rPr lang="en-US" sz="1800" dirty="0">
                <a:effectLst/>
              </a:rPr>
              <a:t>5</a:t>
            </a:r>
            <a:r>
              <a:rPr lang="en-US" sz="1600" dirty="0">
                <a:effectLst/>
              </a:rPr>
              <a:t/>
            </a:r>
            <a:br>
              <a:rPr lang="en-US" sz="1600" dirty="0">
                <a:effectLst/>
              </a:rPr>
            </a:br>
            <a:r>
              <a:rPr lang="en-US" sz="1600" dirty="0" smtClean="0">
                <a:effectLst/>
              </a:rPr>
              <a:t>- </a:t>
            </a:r>
            <a:r>
              <a:rPr lang="en-US" sz="1600" b="0" dirty="0" smtClean="0">
                <a:effectLst/>
              </a:rPr>
              <a:t>The </a:t>
            </a:r>
            <a:r>
              <a:rPr lang="en-US" sz="1600" b="0" dirty="0">
                <a:effectLst/>
              </a:rPr>
              <a:t>learning programs are shared with multiple agencies thus seeing lower costs in </a:t>
            </a:r>
            <a:r>
              <a:rPr lang="en-US" sz="1600" b="0" dirty="0" smtClean="0">
                <a:effectLst/>
              </a:rPr>
              <a:t>  </a:t>
            </a:r>
            <a:br>
              <a:rPr lang="en-US" sz="1600" b="0" dirty="0" smtClean="0">
                <a:effectLst/>
              </a:rPr>
            </a:br>
            <a:r>
              <a:rPr lang="en-US" sz="1600" b="0" dirty="0">
                <a:effectLst/>
              </a:rPr>
              <a:t> </a:t>
            </a:r>
            <a:r>
              <a:rPr lang="en-US" sz="1600" b="0" dirty="0" smtClean="0">
                <a:effectLst/>
              </a:rPr>
              <a:t>   delivering </a:t>
            </a:r>
            <a:r>
              <a:rPr lang="en-US" sz="1600" b="0" dirty="0">
                <a:effectLst/>
              </a:rPr>
              <a:t>the training.</a:t>
            </a:r>
            <a:br>
              <a:rPr lang="en-US" sz="1600" b="0" dirty="0">
                <a:effectLst/>
              </a:rPr>
            </a:br>
            <a:endParaRPr lang="en-US" sz="1600" b="0" dirty="0">
              <a:effectLst/>
            </a:endParaRPr>
          </a:p>
        </p:txBody>
      </p:sp>
    </p:spTree>
    <p:custDataLst>
      <p:tags r:id="rId1"/>
    </p:custDataLst>
    <p:extLst>
      <p:ext uri="{BB962C8B-B14F-4D97-AF65-F5344CB8AC3E}">
        <p14:creationId xmlns:p14="http://schemas.microsoft.com/office/powerpoint/2010/main" val="2509322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821362"/>
          </a:xfrm>
        </p:spPr>
        <p:txBody>
          <a:bodyPr anchor="t">
            <a:normAutofit/>
          </a:bodyPr>
          <a:lstStyle/>
          <a:p>
            <a:r>
              <a:rPr lang="en-US" sz="2400" dirty="0" smtClean="0">
                <a:solidFill>
                  <a:schemeClr val="tx1"/>
                </a:solidFill>
              </a:rPr>
              <a:t>Phases 1, 2, 3,4 and 5</a:t>
            </a:r>
            <a:br>
              <a:rPr lang="en-US" sz="2400" dirty="0" smtClean="0">
                <a:solidFill>
                  <a:schemeClr val="tx1"/>
                </a:solidFill>
              </a:rPr>
            </a:br>
            <a:r>
              <a:rPr lang="en-US" sz="2400" dirty="0" smtClean="0"/>
              <a:t/>
            </a:r>
            <a:br>
              <a:rPr lang="en-US" sz="2400" dirty="0" smtClean="0"/>
            </a:br>
            <a:r>
              <a:rPr lang="en-US" sz="1600" dirty="0" smtClean="0">
                <a:effectLst/>
              </a:rPr>
              <a:t>Phase 1</a:t>
            </a:r>
            <a:r>
              <a:rPr lang="en-US" sz="1600" dirty="0">
                <a:effectLst/>
              </a:rPr>
              <a:t>: Planning would include:</a:t>
            </a:r>
            <a:br>
              <a:rPr lang="en-US" sz="1600" dirty="0">
                <a:effectLst/>
              </a:rPr>
            </a:br>
            <a:r>
              <a:rPr lang="en-US" sz="1600" dirty="0" smtClean="0">
                <a:effectLst/>
              </a:rPr>
              <a:t>   -Governance </a:t>
            </a:r>
            <a:r>
              <a:rPr lang="en-US" sz="1600" dirty="0">
                <a:effectLst/>
              </a:rPr>
              <a:t>board </a:t>
            </a:r>
            <a:r>
              <a:rPr lang="en-US" sz="1600" dirty="0" smtClean="0">
                <a:effectLst/>
              </a:rPr>
              <a:t>/stakeholder selection</a:t>
            </a:r>
            <a:r>
              <a:rPr lang="en-US" sz="1600" dirty="0">
                <a:effectLst/>
              </a:rPr>
              <a:t/>
            </a:r>
            <a:br>
              <a:rPr lang="en-US" sz="1600" dirty="0">
                <a:effectLst/>
              </a:rPr>
            </a:br>
            <a:r>
              <a:rPr lang="en-US" sz="1600" dirty="0" smtClean="0">
                <a:effectLst/>
              </a:rPr>
              <a:t>   -Governance board/stakeholder </a:t>
            </a:r>
            <a:r>
              <a:rPr lang="en-US" sz="1600" dirty="0">
                <a:effectLst/>
              </a:rPr>
              <a:t>support for ROI task force members </a:t>
            </a:r>
            <a:r>
              <a:rPr lang="en-US" sz="1600" dirty="0" smtClean="0">
                <a:effectLst/>
              </a:rPr>
              <a:t>(SME’s </a:t>
            </a:r>
            <a:br>
              <a:rPr lang="en-US" sz="1600" dirty="0" smtClean="0">
                <a:effectLst/>
              </a:rPr>
            </a:br>
            <a:r>
              <a:rPr lang="en-US" sz="1600" dirty="0">
                <a:effectLst/>
              </a:rPr>
              <a:t> </a:t>
            </a:r>
            <a:r>
              <a:rPr lang="en-US" sz="1600" dirty="0" smtClean="0">
                <a:effectLst/>
              </a:rPr>
              <a:t>    with evaluation expertise </a:t>
            </a:r>
            <a:r>
              <a:rPr lang="en-US" sz="1600" dirty="0">
                <a:effectLst/>
              </a:rPr>
              <a:t>and interest) and task assignments</a:t>
            </a:r>
            <a:br>
              <a:rPr lang="en-US" sz="1600" dirty="0">
                <a:effectLst/>
              </a:rPr>
            </a:br>
            <a:r>
              <a:rPr lang="en-US" sz="1600" dirty="0" smtClean="0">
                <a:effectLst/>
              </a:rPr>
              <a:t>   -Final </a:t>
            </a:r>
            <a:r>
              <a:rPr lang="en-US" sz="1600" dirty="0">
                <a:effectLst/>
              </a:rPr>
              <a:t>Evaluation Objectives for ROI/Kirkpatrick’s levels 1, 2, 3, 4, 5</a:t>
            </a:r>
            <a:br>
              <a:rPr lang="en-US" sz="1600" dirty="0">
                <a:effectLst/>
              </a:rPr>
            </a:br>
            <a:r>
              <a:rPr lang="en-US" sz="1600" dirty="0" smtClean="0">
                <a:effectLst/>
              </a:rPr>
              <a:t>   -ROI </a:t>
            </a:r>
            <a:r>
              <a:rPr lang="en-US" sz="1600" dirty="0">
                <a:effectLst/>
              </a:rPr>
              <a:t>task force input to objectives list</a:t>
            </a:r>
            <a:br>
              <a:rPr lang="en-US" sz="1600" dirty="0">
                <a:effectLst/>
              </a:rPr>
            </a:br>
            <a:r>
              <a:rPr lang="en-US" sz="1600" dirty="0" smtClean="0">
                <a:effectLst/>
              </a:rPr>
              <a:t>   -Data </a:t>
            </a:r>
            <a:r>
              <a:rPr lang="en-US" sz="1600" dirty="0">
                <a:effectLst/>
              </a:rPr>
              <a:t>collection plan including data collection measures, data </a:t>
            </a:r>
            <a:r>
              <a:rPr lang="en-US" sz="1600" dirty="0" smtClean="0">
                <a:effectLst/>
              </a:rPr>
              <a:t>collection </a:t>
            </a:r>
            <a:br>
              <a:rPr lang="en-US" sz="1600" dirty="0" smtClean="0">
                <a:effectLst/>
              </a:rPr>
            </a:br>
            <a:r>
              <a:rPr lang="en-US" sz="1600" dirty="0">
                <a:effectLst/>
              </a:rPr>
              <a:t> </a:t>
            </a:r>
            <a:r>
              <a:rPr lang="en-US" sz="1600" dirty="0" smtClean="0">
                <a:effectLst/>
              </a:rPr>
              <a:t>   methods</a:t>
            </a:r>
            <a:r>
              <a:rPr lang="en-US" sz="1600" dirty="0">
                <a:effectLst/>
              </a:rPr>
              <a:t>, data </a:t>
            </a:r>
            <a:r>
              <a:rPr lang="en-US" sz="1600" dirty="0" smtClean="0">
                <a:effectLst/>
              </a:rPr>
              <a:t>sources</a:t>
            </a:r>
            <a:r>
              <a:rPr lang="en-US" sz="1600" dirty="0">
                <a:effectLst/>
              </a:rPr>
              <a:t>, timeline and </a:t>
            </a:r>
            <a:r>
              <a:rPr lang="en-US" sz="1600" dirty="0" smtClean="0">
                <a:effectLst/>
              </a:rPr>
              <a:t>responsibility</a:t>
            </a:r>
            <a:br>
              <a:rPr lang="en-US" sz="1600" dirty="0" smtClean="0">
                <a:effectLst/>
              </a:rPr>
            </a:br>
            <a:r>
              <a:rPr lang="en-US" sz="1600" dirty="0">
                <a:effectLst/>
              </a:rPr>
              <a:t/>
            </a:r>
            <a:br>
              <a:rPr lang="en-US" sz="1600" dirty="0">
                <a:effectLst/>
              </a:rPr>
            </a:br>
            <a:r>
              <a:rPr lang="en-US" sz="1600" dirty="0" smtClean="0">
                <a:effectLst/>
              </a:rPr>
              <a:t>Phase 2</a:t>
            </a:r>
            <a:r>
              <a:rPr lang="en-US" sz="1600" dirty="0">
                <a:effectLst/>
              </a:rPr>
              <a:t>:  </a:t>
            </a:r>
            <a:r>
              <a:rPr lang="en-US" sz="1600" dirty="0" smtClean="0">
                <a:effectLst/>
              </a:rPr>
              <a:t>Development of WBT</a:t>
            </a:r>
            <a:br>
              <a:rPr lang="en-US" sz="1600" dirty="0" smtClean="0">
                <a:effectLst/>
              </a:rPr>
            </a:br>
            <a:r>
              <a:rPr lang="en-US" sz="1600" dirty="0" smtClean="0">
                <a:effectLst/>
              </a:rPr>
              <a:t>Phase 3:  Implementation of Evaluation Data collection at Levels </a:t>
            </a:r>
            <a:r>
              <a:rPr lang="en-US" sz="1600" dirty="0">
                <a:effectLst/>
              </a:rPr>
              <a:t>1, </a:t>
            </a:r>
            <a:r>
              <a:rPr lang="en-US" sz="1600" dirty="0" smtClean="0">
                <a:effectLst/>
              </a:rPr>
              <a:t>2, 3, 4, 5</a:t>
            </a:r>
            <a:br>
              <a:rPr lang="en-US" sz="1600" dirty="0" smtClean="0">
                <a:effectLst/>
              </a:rPr>
            </a:br>
            <a:r>
              <a:rPr lang="en-US" sz="1600" dirty="0">
                <a:effectLst/>
              </a:rPr>
              <a:t> </a:t>
            </a:r>
            <a:r>
              <a:rPr lang="en-US" sz="1600" dirty="0" smtClean="0">
                <a:effectLst/>
              </a:rPr>
              <a:t>                including cognitive/learning and affective questionnaires</a:t>
            </a:r>
            <a:r>
              <a:rPr lang="en-US" sz="1600" dirty="0">
                <a:effectLst/>
              </a:rPr>
              <a:t/>
            </a:r>
            <a:br>
              <a:rPr lang="en-US" sz="1600" dirty="0">
                <a:effectLst/>
              </a:rPr>
            </a:br>
            <a:r>
              <a:rPr lang="en-US" sz="1600" dirty="0" smtClean="0">
                <a:effectLst/>
              </a:rPr>
              <a:t>Phase 4:  Data </a:t>
            </a:r>
            <a:r>
              <a:rPr lang="en-US" sz="1600" dirty="0">
                <a:effectLst/>
              </a:rPr>
              <a:t>analysis </a:t>
            </a:r>
            <a:br>
              <a:rPr lang="en-US" sz="1600" dirty="0">
                <a:effectLst/>
              </a:rPr>
            </a:br>
            <a:r>
              <a:rPr lang="en-US" sz="1600" dirty="0">
                <a:effectLst/>
              </a:rPr>
              <a:t>Phase </a:t>
            </a:r>
            <a:r>
              <a:rPr lang="en-US" sz="1600" dirty="0" smtClean="0">
                <a:effectLst/>
              </a:rPr>
              <a:t>5:</a:t>
            </a:r>
            <a:r>
              <a:rPr lang="en-US" sz="1600" dirty="0">
                <a:effectLst/>
              </a:rPr>
              <a:t>  Report and communication of </a:t>
            </a:r>
            <a:r>
              <a:rPr lang="en-US" sz="1600" dirty="0" smtClean="0">
                <a:effectLst/>
              </a:rPr>
              <a:t>results</a:t>
            </a:r>
            <a:br>
              <a:rPr lang="en-US" sz="1600" dirty="0" smtClean="0">
                <a:effectLst/>
              </a:rPr>
            </a:br>
            <a:r>
              <a:rPr lang="en-US" sz="1600" dirty="0">
                <a:effectLst/>
              </a:rPr>
              <a:t/>
            </a:r>
            <a:br>
              <a:rPr lang="en-US" sz="1600" dirty="0">
                <a:effectLst/>
              </a:rPr>
            </a:br>
            <a:r>
              <a:rPr lang="en-US" sz="1600" dirty="0" smtClean="0">
                <a:effectLst/>
              </a:rPr>
              <a:t/>
            </a:r>
            <a:br>
              <a:rPr lang="en-US" sz="1600" dirty="0" smtClean="0">
                <a:effectLst/>
              </a:rPr>
            </a:br>
            <a:r>
              <a:rPr lang="en-US" sz="1800" dirty="0" smtClean="0">
                <a:solidFill>
                  <a:schemeClr val="tx1"/>
                </a:solidFill>
                <a:effectLst>
                  <a:outerShdw blurRad="38100" dist="38100" dir="2700000" algn="tl">
                    <a:srgbClr val="000000">
                      <a:alpha val="43137"/>
                    </a:srgbClr>
                  </a:outerShdw>
                </a:effectLst>
              </a:rPr>
              <a:t>Demonstration of 1 course in series:  Medication errors</a:t>
            </a:r>
            <a:r>
              <a:rPr lang="en-US" sz="1600" dirty="0">
                <a:effectLst/>
              </a:rPr>
              <a:t/>
            </a:r>
            <a:br>
              <a:rPr lang="en-US" sz="1600" dirty="0">
                <a:effectLst/>
              </a:rPr>
            </a:br>
            <a:r>
              <a:rPr lang="en-US" sz="1400" dirty="0">
                <a:effectLst/>
              </a:rPr>
              <a:t/>
            </a:r>
            <a:br>
              <a:rPr lang="en-US" sz="1400" dirty="0">
                <a:effectLst/>
              </a:rPr>
            </a:br>
            <a:endParaRPr lang="en-US" sz="1400" dirty="0"/>
          </a:p>
        </p:txBody>
      </p:sp>
    </p:spTree>
    <p:custDataLst>
      <p:tags r:id="rId1"/>
    </p:custDataLst>
    <p:extLst>
      <p:ext uri="{BB962C8B-B14F-4D97-AF65-F5344CB8AC3E}">
        <p14:creationId xmlns:p14="http://schemas.microsoft.com/office/powerpoint/2010/main" val="2706746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fontScale="25000" lnSpcReduction="20000"/>
          </a:bodyPr>
          <a:lstStyle/>
          <a:p>
            <a:pPr lvl="0"/>
            <a:endParaRPr lang="en-US" sz="2800" b="1" dirty="0" smtClean="0"/>
          </a:p>
          <a:p>
            <a:pPr lvl="0"/>
            <a:r>
              <a:rPr lang="en-US" sz="5600" dirty="0" smtClean="0"/>
              <a:t>Increase </a:t>
            </a:r>
            <a:r>
              <a:rPr lang="en-US" sz="5600" dirty="0"/>
              <a:t>basic eligibility/enrollment knowledge and its application</a:t>
            </a:r>
          </a:p>
          <a:p>
            <a:pPr lvl="0"/>
            <a:r>
              <a:rPr lang="en-US" sz="5600" dirty="0"/>
              <a:t>Reduce the error rate and increase the quality of service provided by HBAs, thereby improving customer service</a:t>
            </a:r>
          </a:p>
          <a:p>
            <a:pPr lvl="0"/>
            <a:r>
              <a:rPr lang="en-US" sz="5600" dirty="0"/>
              <a:t>Enable HBAs to complete tasks with speed and efficiency in order to effectively meet the needs of all </a:t>
            </a:r>
            <a:r>
              <a:rPr lang="en-US" sz="5600" dirty="0" smtClean="0"/>
              <a:t>customers</a:t>
            </a:r>
            <a:endParaRPr lang="en-US" sz="5600" dirty="0"/>
          </a:p>
          <a:p>
            <a:endParaRPr lang="en-US" sz="2800" b="1" dirty="0"/>
          </a:p>
          <a:p>
            <a:pPr marL="109728" lvl="0" indent="0">
              <a:buNone/>
            </a:pPr>
            <a:r>
              <a:rPr lang="en-US" sz="5600" b="1" dirty="0" smtClean="0"/>
              <a:t>1. Reaction</a:t>
            </a:r>
            <a:r>
              <a:rPr lang="en-US" sz="5600" b="1" dirty="0"/>
              <a:t>:  Did the learner like it?  Is the learner satisfied with the training?</a:t>
            </a:r>
            <a:endParaRPr lang="en-US" sz="5600" dirty="0"/>
          </a:p>
          <a:p>
            <a:pPr marL="109728" indent="0">
              <a:buNone/>
            </a:pPr>
            <a:r>
              <a:rPr lang="en-US" sz="5600" dirty="0"/>
              <a:t> </a:t>
            </a:r>
            <a:endParaRPr lang="en-US" sz="5600" dirty="0" smtClean="0"/>
          </a:p>
          <a:p>
            <a:pPr marL="109728" lvl="0" indent="0">
              <a:buNone/>
            </a:pPr>
            <a:r>
              <a:rPr lang="en-US" sz="5600" b="1" dirty="0" smtClean="0"/>
              <a:t>2. Learning:  Pre-post test change.  Did the learner improve their knowledge or skill?</a:t>
            </a:r>
            <a:endParaRPr lang="en-US" sz="5600" dirty="0" smtClean="0"/>
          </a:p>
          <a:p>
            <a:pPr lvl="1"/>
            <a:r>
              <a:rPr lang="en-US" sz="5600" dirty="0" smtClean="0"/>
              <a:t>Blended </a:t>
            </a:r>
            <a:r>
              <a:rPr lang="en-US" sz="5600" dirty="0"/>
              <a:t>– distribute instruments prior to </a:t>
            </a:r>
            <a:r>
              <a:rPr lang="en-US" sz="5600" dirty="0" smtClean="0"/>
              <a:t>start </a:t>
            </a:r>
            <a:r>
              <a:rPr lang="en-US" sz="5600" dirty="0"/>
              <a:t>of program and at end of program</a:t>
            </a:r>
          </a:p>
          <a:p>
            <a:pPr lvl="1"/>
            <a:r>
              <a:rPr lang="en-US" sz="5600" dirty="0"/>
              <a:t>Cognitive – pre and post tests, did the learner improve their knowledge and/or skills?</a:t>
            </a:r>
          </a:p>
          <a:p>
            <a:pPr lvl="1"/>
            <a:r>
              <a:rPr lang="en-US" sz="5600" dirty="0"/>
              <a:t>Affective – Survey attitude change/skill or confidence </a:t>
            </a:r>
            <a:r>
              <a:rPr lang="en-US" sz="5600" dirty="0" smtClean="0"/>
              <a:t>building</a:t>
            </a:r>
          </a:p>
          <a:p>
            <a:pPr lvl="0"/>
            <a:endParaRPr lang="en-US" sz="5600" b="1" dirty="0" smtClean="0"/>
          </a:p>
          <a:p>
            <a:pPr marL="109728" lvl="0" indent="0">
              <a:buNone/>
            </a:pPr>
            <a:r>
              <a:rPr lang="en-US" sz="5600" b="1" dirty="0" smtClean="0"/>
              <a:t>3. Transfer</a:t>
            </a:r>
            <a:r>
              <a:rPr lang="en-US" sz="5600" b="1" dirty="0"/>
              <a:t>:  Performance of learner on the job:</a:t>
            </a:r>
            <a:r>
              <a:rPr lang="en-US" sz="5600" dirty="0"/>
              <a:t>  knowledge, best work practices, and effective use of technology as it applies to their job has improved.  Success case stories of how HBAs </a:t>
            </a:r>
            <a:r>
              <a:rPr lang="en-US" sz="5600" dirty="0" smtClean="0"/>
              <a:t>used </a:t>
            </a:r>
            <a:r>
              <a:rPr lang="en-US" sz="5600" dirty="0"/>
              <a:t>their training to improve their work, increase productivity, gain a grade increase, get a new job, impress their clients, provide better service to the veteran, impress their supervisor</a:t>
            </a:r>
          </a:p>
          <a:p>
            <a:pPr lvl="1"/>
            <a:r>
              <a:rPr lang="en-US" sz="5200" dirty="0"/>
              <a:t>Success case evaluation</a:t>
            </a:r>
          </a:p>
          <a:p>
            <a:pPr lvl="1"/>
            <a:r>
              <a:rPr lang="en-US" sz="5200" dirty="0"/>
              <a:t>Clarify business goals, Administer survey, Analyze survey data to gauge scope of impact and identify success and no-success cases, Conduct success case interviews, Analyze impact and performance data, Articulate conclusions</a:t>
            </a:r>
          </a:p>
          <a:p>
            <a:endParaRPr lang="en-US" sz="1600" dirty="0"/>
          </a:p>
        </p:txBody>
      </p:sp>
      <p:sp>
        <p:nvSpPr>
          <p:cNvPr id="3" name="Title 2"/>
          <p:cNvSpPr>
            <a:spLocks noGrp="1"/>
          </p:cNvSpPr>
          <p:nvPr>
            <p:ph type="title"/>
          </p:nvPr>
        </p:nvSpPr>
        <p:spPr>
          <a:xfrm>
            <a:off x="457200" y="274638"/>
            <a:ext cx="8229600" cy="868362"/>
          </a:xfrm>
        </p:spPr>
        <p:txBody>
          <a:bodyPr>
            <a:normAutofit/>
          </a:bodyPr>
          <a:lstStyle/>
          <a:p>
            <a:r>
              <a:rPr lang="en-US" sz="2800" dirty="0" smtClean="0">
                <a:solidFill>
                  <a:schemeClr val="tx1"/>
                </a:solidFill>
                <a:effectLst/>
              </a:rPr>
              <a:t>Health Benefits Advisors</a:t>
            </a:r>
            <a:endParaRPr lang="en-US" sz="2800" dirty="0">
              <a:solidFill>
                <a:schemeClr val="tx1"/>
              </a:solidFill>
              <a:effectLst/>
            </a:endParaRPr>
          </a:p>
        </p:txBody>
      </p:sp>
    </p:spTree>
    <p:custDataLst>
      <p:tags r:id="rId1"/>
    </p:custDataLst>
    <p:extLst>
      <p:ext uri="{BB962C8B-B14F-4D97-AF65-F5344CB8AC3E}">
        <p14:creationId xmlns:p14="http://schemas.microsoft.com/office/powerpoint/2010/main" val="2482127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lstStyle/>
          <a:p>
            <a:pPr marL="109728" indent="0">
              <a:buNone/>
            </a:pPr>
            <a:r>
              <a:rPr lang="en-US" sz="1400" b="1" dirty="0"/>
              <a:t>Level </a:t>
            </a:r>
            <a:r>
              <a:rPr lang="en-US" sz="1400" b="1" dirty="0" smtClean="0"/>
              <a:t>1 Satisfaction </a:t>
            </a:r>
            <a:r>
              <a:rPr lang="en-US" sz="1400" b="1" dirty="0"/>
              <a:t>with the Learning Experience. </a:t>
            </a:r>
            <a:r>
              <a:rPr lang="en-US" sz="1400" dirty="0"/>
              <a:t>This sub‐level is assessed through the </a:t>
            </a:r>
            <a:r>
              <a:rPr lang="en-US" sz="1400" dirty="0" smtClean="0"/>
              <a:t>Posttest </a:t>
            </a:r>
            <a:r>
              <a:rPr lang="en-US" sz="1400" dirty="0"/>
              <a:t>Survey that becomes available immediately after completing the corresponding module(s) Posttest. Table 1.1 displays scores in the excellent range (75 and above) for the HBA Certification Core and all the Specialty training modules. </a:t>
            </a:r>
            <a:endParaRPr lang="en-US" sz="1400" dirty="0" smtClean="0"/>
          </a:p>
          <a:p>
            <a:pPr marL="109728" indent="0">
              <a:buNone/>
            </a:pPr>
            <a:endParaRPr lang="en-US" sz="1400"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078522967"/>
              </p:ext>
            </p:extLst>
          </p:nvPr>
        </p:nvGraphicFramePr>
        <p:xfrm>
          <a:off x="1408430" y="2514600"/>
          <a:ext cx="6327140" cy="2162558"/>
        </p:xfrm>
        <a:graphic>
          <a:graphicData uri="http://schemas.openxmlformats.org/drawingml/2006/table">
            <a:tbl>
              <a:tblPr>
                <a:tableStyleId>{5C22544A-7EE6-4342-B048-85BDC9FD1C3A}</a:tableStyleId>
              </a:tblPr>
              <a:tblGrid>
                <a:gridCol w="2890520"/>
                <a:gridCol w="1718310"/>
                <a:gridCol w="1718310"/>
              </a:tblGrid>
              <a:tr h="838200">
                <a:tc>
                  <a:txBody>
                    <a:bodyPr/>
                    <a:lstStyle/>
                    <a:p>
                      <a:pPr marL="0" marR="0">
                        <a:lnSpc>
                          <a:spcPct val="115000"/>
                        </a:lnSpc>
                        <a:spcBef>
                          <a:spcPts val="0"/>
                        </a:spcBef>
                        <a:spcAft>
                          <a:spcPts val="0"/>
                        </a:spcAft>
                      </a:pPr>
                      <a:r>
                        <a:rPr lang="en-US" sz="1300" dirty="0">
                          <a:effectLst/>
                        </a:rPr>
                        <a:t>Overall Satisfaction Scores after Completing the Web Based Training </a:t>
                      </a:r>
                      <a:r>
                        <a:rPr lang="en-US" sz="1100" dirty="0">
                          <a:effectLst/>
                        </a:rPr>
                        <a:t>Module(s)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Description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Score </a:t>
                      </a:r>
                      <a:endParaRPr lang="en-US" sz="1100">
                        <a:effectLst/>
                        <a:latin typeface="Calibri"/>
                        <a:ea typeface="Calibri"/>
                        <a:cs typeface="Times New Roman"/>
                      </a:endParaRPr>
                    </a:p>
                  </a:txBody>
                  <a:tcPr marL="68580" marR="68580" marT="0" marB="0"/>
                </a:tc>
              </a:tr>
              <a:tr h="79375">
                <a:tc>
                  <a:txBody>
                    <a:bodyPr/>
                    <a:lstStyle/>
                    <a:p>
                      <a:pPr marL="0" marR="0" algn="ctr">
                        <a:lnSpc>
                          <a:spcPct val="115000"/>
                        </a:lnSpc>
                        <a:spcBef>
                          <a:spcPts val="0"/>
                        </a:spcBef>
                        <a:spcAft>
                          <a:spcPts val="0"/>
                        </a:spcAft>
                      </a:pPr>
                      <a:r>
                        <a:rPr lang="en-US" sz="1100">
                          <a:effectLst/>
                        </a:rPr>
                        <a:t>1‐12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HBA Certification Core Training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77.6 </a:t>
                      </a:r>
                      <a:endParaRPr lang="en-US" sz="1100">
                        <a:effectLst/>
                        <a:latin typeface="Calibri"/>
                        <a:ea typeface="Calibri"/>
                        <a:cs typeface="Times New Roman"/>
                      </a:endParaRPr>
                    </a:p>
                  </a:txBody>
                  <a:tcPr marL="68580" marR="68580" marT="0" marB="0"/>
                </a:tc>
              </a:tr>
              <a:tr h="79375">
                <a:tc>
                  <a:txBody>
                    <a:bodyPr/>
                    <a:lstStyle/>
                    <a:p>
                      <a:pPr marL="0" marR="0" algn="ctr">
                        <a:lnSpc>
                          <a:spcPct val="115000"/>
                        </a:lnSpc>
                        <a:spcBef>
                          <a:spcPts val="0"/>
                        </a:spcBef>
                        <a:spcAft>
                          <a:spcPts val="0"/>
                        </a:spcAft>
                      </a:pPr>
                      <a:r>
                        <a:rPr lang="en-US" sz="1100">
                          <a:effectLst/>
                        </a:rPr>
                        <a:t>13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Processing Appeals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76.5 </a:t>
                      </a:r>
                      <a:endParaRPr lang="en-US" sz="1100">
                        <a:effectLst/>
                        <a:latin typeface="Calibri"/>
                        <a:ea typeface="Calibri"/>
                        <a:cs typeface="Times New Roman"/>
                      </a:endParaRPr>
                    </a:p>
                  </a:txBody>
                  <a:tcPr marL="68580" marR="68580" marT="0" marB="0"/>
                </a:tc>
              </a:tr>
              <a:tr h="79375">
                <a:tc>
                  <a:txBody>
                    <a:bodyPr/>
                    <a:lstStyle/>
                    <a:p>
                      <a:pPr marL="0" marR="0" algn="ctr">
                        <a:lnSpc>
                          <a:spcPct val="115000"/>
                        </a:lnSpc>
                        <a:spcBef>
                          <a:spcPts val="0"/>
                        </a:spcBef>
                        <a:spcAft>
                          <a:spcPts val="0"/>
                        </a:spcAft>
                      </a:pPr>
                      <a:r>
                        <a:rPr lang="en-US" sz="1100">
                          <a:effectLst/>
                        </a:rPr>
                        <a:t>14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Verifying Dental Eligibility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79.6 </a:t>
                      </a:r>
                      <a:endParaRPr lang="en-US" sz="1100">
                        <a:effectLst/>
                        <a:latin typeface="Calibri"/>
                        <a:ea typeface="Calibri"/>
                        <a:cs typeface="Times New Roman"/>
                      </a:endParaRPr>
                    </a:p>
                  </a:txBody>
                  <a:tcPr marL="68580" marR="68580" marT="0" marB="0"/>
                </a:tc>
              </a:tr>
              <a:tr h="79375">
                <a:tc>
                  <a:txBody>
                    <a:bodyPr/>
                    <a:lstStyle/>
                    <a:p>
                      <a:pPr marL="0" marR="0" algn="ctr">
                        <a:lnSpc>
                          <a:spcPct val="115000"/>
                        </a:lnSpc>
                        <a:spcBef>
                          <a:spcPts val="0"/>
                        </a:spcBef>
                        <a:spcAft>
                          <a:spcPts val="0"/>
                        </a:spcAft>
                      </a:pPr>
                      <a:r>
                        <a:rPr lang="en-US" sz="1100">
                          <a:effectLst/>
                        </a:rPr>
                        <a:t>15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Beneficiary Travel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77.9 </a:t>
                      </a:r>
                      <a:endParaRPr lang="en-US" sz="1100">
                        <a:effectLst/>
                        <a:latin typeface="Calibri"/>
                        <a:ea typeface="Calibri"/>
                        <a:cs typeface="Times New Roman"/>
                      </a:endParaRPr>
                    </a:p>
                  </a:txBody>
                  <a:tcPr marL="68580" marR="68580" marT="0" marB="0"/>
                </a:tc>
              </a:tr>
              <a:tr h="79375">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tc>
              </a:tr>
            </a:tbl>
          </a:graphicData>
        </a:graphic>
      </p:graphicFrame>
    </p:spTree>
    <p:custDataLst>
      <p:tags r:id="rId1"/>
    </p:custDataLst>
    <p:extLst>
      <p:ext uri="{BB962C8B-B14F-4D97-AF65-F5344CB8AC3E}">
        <p14:creationId xmlns:p14="http://schemas.microsoft.com/office/powerpoint/2010/main" val="2695800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pPr marL="109728" indent="0">
              <a:buNone/>
            </a:pPr>
            <a:r>
              <a:rPr lang="en-US" sz="1400" b="1" dirty="0" smtClean="0"/>
              <a:t>Level </a:t>
            </a:r>
            <a:r>
              <a:rPr lang="en-US" sz="1400" b="1" dirty="0"/>
              <a:t>2. Learning: Pretest versus Posttest Score Gain </a:t>
            </a:r>
            <a:endParaRPr lang="en-US" sz="1400" dirty="0"/>
          </a:p>
          <a:p>
            <a:r>
              <a:rPr lang="en-US" sz="1400" dirty="0"/>
              <a:t>Level 2 measures the knowledge and skills learned by comparing Learner scores on the Posttest taken immediately after completing the training module(s) versus the corresponding score on the Pretest taken before beginning the training modules. Table 2.1 shows the results for the Core and Specialty Modules. </a:t>
            </a:r>
            <a:endParaRPr lang="en-US" sz="1400" dirty="0" smtClean="0"/>
          </a:p>
          <a:p>
            <a:endParaRPr lang="en-US" sz="1400" dirty="0"/>
          </a:p>
          <a:p>
            <a:endParaRPr lang="en-US" sz="1400" dirty="0"/>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347845389"/>
              </p:ext>
            </p:extLst>
          </p:nvPr>
        </p:nvGraphicFramePr>
        <p:xfrm>
          <a:off x="1066801" y="1676400"/>
          <a:ext cx="7010399" cy="1770700"/>
        </p:xfrm>
        <a:graphic>
          <a:graphicData uri="http://schemas.openxmlformats.org/drawingml/2006/table">
            <a:tbl>
              <a:tblPr>
                <a:tableStyleId>{5C22544A-7EE6-4342-B048-85BDC9FD1C3A}</a:tableStyleId>
              </a:tblPr>
              <a:tblGrid>
                <a:gridCol w="2743199"/>
                <a:gridCol w="942976"/>
                <a:gridCol w="1028700"/>
                <a:gridCol w="1028700"/>
                <a:gridCol w="1266824"/>
              </a:tblGrid>
              <a:tr h="838200">
                <a:tc>
                  <a:txBody>
                    <a:bodyPr/>
                    <a:lstStyle/>
                    <a:p>
                      <a:pPr marL="0" marR="0" algn="ctr">
                        <a:lnSpc>
                          <a:spcPct val="115000"/>
                        </a:lnSpc>
                        <a:spcBef>
                          <a:spcPts val="0"/>
                        </a:spcBef>
                        <a:spcAft>
                          <a:spcPts val="0"/>
                        </a:spcAft>
                      </a:pPr>
                      <a:r>
                        <a:rPr lang="en-US" sz="1400" dirty="0">
                          <a:effectLst/>
                        </a:rPr>
                        <a:t>HBA Curriculum: Pretest versus Posttest Score Gain by </a:t>
                      </a:r>
                      <a:r>
                        <a:rPr lang="en-US" sz="1400" dirty="0" smtClean="0">
                          <a:effectLst/>
                        </a:rPr>
                        <a:t>Module</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000" dirty="0">
                          <a:effectLst/>
                        </a:rPr>
                        <a:t>Number of Learners </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000">
                          <a:effectLst/>
                        </a:rPr>
                        <a:t>Pretest Avg Score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000">
                          <a:effectLst/>
                        </a:rPr>
                        <a:t>Posttest Avg Score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000">
                          <a:effectLst/>
                        </a:rPr>
                        <a:t>Avg Score Gain </a:t>
                      </a:r>
                      <a:endParaRPr lang="en-US" sz="1100">
                        <a:effectLst/>
                        <a:latin typeface="Calibri"/>
                        <a:ea typeface="Calibri"/>
                        <a:cs typeface="Times New Roman"/>
                      </a:endParaRPr>
                    </a:p>
                  </a:txBody>
                  <a:tcPr marL="68580" marR="68580" marT="0" marB="0"/>
                </a:tc>
              </a:tr>
              <a:tr h="79375">
                <a:tc>
                  <a:txBody>
                    <a:bodyPr/>
                    <a:lstStyle/>
                    <a:p>
                      <a:pPr marL="0" marR="0">
                        <a:lnSpc>
                          <a:spcPct val="115000"/>
                        </a:lnSpc>
                        <a:spcBef>
                          <a:spcPts val="0"/>
                        </a:spcBef>
                        <a:spcAft>
                          <a:spcPts val="0"/>
                        </a:spcAft>
                      </a:pPr>
                      <a:r>
                        <a:rPr lang="en-US" sz="1100">
                          <a:effectLst/>
                        </a:rPr>
                        <a:t>Certification Core Modules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219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57.6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89.8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32.2 </a:t>
                      </a:r>
                      <a:endParaRPr lang="en-US" sz="1100">
                        <a:effectLst/>
                        <a:latin typeface="Calibri"/>
                        <a:ea typeface="Calibri"/>
                        <a:cs typeface="Times New Roman"/>
                      </a:endParaRPr>
                    </a:p>
                  </a:txBody>
                  <a:tcPr marL="68580" marR="68580" marT="0" marB="0"/>
                </a:tc>
              </a:tr>
              <a:tr h="79375">
                <a:tc>
                  <a:txBody>
                    <a:bodyPr/>
                    <a:lstStyle/>
                    <a:p>
                      <a:pPr marL="0" marR="0">
                        <a:lnSpc>
                          <a:spcPct val="115000"/>
                        </a:lnSpc>
                        <a:spcBef>
                          <a:spcPts val="0"/>
                        </a:spcBef>
                        <a:spcAft>
                          <a:spcPts val="0"/>
                        </a:spcAft>
                      </a:pPr>
                      <a:r>
                        <a:rPr lang="en-US" sz="1100">
                          <a:effectLst/>
                        </a:rPr>
                        <a:t>Module 13. Processing Appeals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139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41.3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88.7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47.4 </a:t>
                      </a:r>
                      <a:endParaRPr lang="en-US" sz="1100">
                        <a:effectLst/>
                        <a:latin typeface="Calibri"/>
                        <a:ea typeface="Calibri"/>
                        <a:cs typeface="Times New Roman"/>
                      </a:endParaRPr>
                    </a:p>
                  </a:txBody>
                  <a:tcPr marL="68580" marR="68580" marT="0" marB="0"/>
                </a:tc>
              </a:tr>
              <a:tr h="79375">
                <a:tc>
                  <a:txBody>
                    <a:bodyPr/>
                    <a:lstStyle/>
                    <a:p>
                      <a:pPr marL="0" marR="0">
                        <a:lnSpc>
                          <a:spcPct val="115000"/>
                        </a:lnSpc>
                        <a:spcBef>
                          <a:spcPts val="0"/>
                        </a:spcBef>
                        <a:spcAft>
                          <a:spcPts val="0"/>
                        </a:spcAft>
                      </a:pPr>
                      <a:r>
                        <a:rPr lang="en-US" sz="1100">
                          <a:effectLst/>
                        </a:rPr>
                        <a:t>Module 14. Verifying Dental Eligibility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156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58.2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93.9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35.7 </a:t>
                      </a:r>
                      <a:endParaRPr lang="en-US" sz="1100">
                        <a:effectLst/>
                        <a:latin typeface="Calibri"/>
                        <a:ea typeface="Calibri"/>
                        <a:cs typeface="Times New Roman"/>
                      </a:endParaRPr>
                    </a:p>
                  </a:txBody>
                  <a:tcPr marL="68580" marR="68580" marT="0" marB="0"/>
                </a:tc>
              </a:tr>
              <a:tr h="79375">
                <a:tc>
                  <a:txBody>
                    <a:bodyPr/>
                    <a:lstStyle/>
                    <a:p>
                      <a:pPr marL="0" marR="0">
                        <a:lnSpc>
                          <a:spcPct val="115000"/>
                        </a:lnSpc>
                        <a:spcBef>
                          <a:spcPts val="0"/>
                        </a:spcBef>
                        <a:spcAft>
                          <a:spcPts val="0"/>
                        </a:spcAft>
                      </a:pPr>
                      <a:r>
                        <a:rPr lang="en-US" sz="1100">
                          <a:effectLst/>
                        </a:rPr>
                        <a:t>Module 15. Beneficiary Travel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151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60.4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93.5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33.1 </a:t>
                      </a:r>
                      <a:endParaRPr lang="en-US" sz="1100">
                        <a:effectLst/>
                        <a:latin typeface="Calibri"/>
                        <a:ea typeface="Calibri"/>
                        <a:cs typeface="Times New Roman"/>
                      </a:endParaRPr>
                    </a:p>
                  </a:txBody>
                  <a:tcPr marL="68580" marR="68580" marT="0" marB="0"/>
                </a:tc>
              </a:tr>
              <a:tr h="79375">
                <a:tc>
                  <a:txBody>
                    <a:bodyPr/>
                    <a:lstStyle/>
                    <a:p>
                      <a:pPr marL="0" marR="0">
                        <a:lnSpc>
                          <a:spcPct val="115000"/>
                        </a:lnSpc>
                        <a:spcBef>
                          <a:spcPts val="0"/>
                        </a:spcBef>
                        <a:spcAft>
                          <a:spcPts val="0"/>
                        </a:spcAft>
                      </a:pPr>
                      <a:r>
                        <a:rPr lang="en-US" sz="1100">
                          <a:effectLst/>
                        </a:rPr>
                        <a:t>Module 16. Processing VHICs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144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81.6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88.6 </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7.0 </a:t>
                      </a:r>
                      <a:endParaRPr lang="en-US" sz="1100" dirty="0">
                        <a:effectLst/>
                        <a:latin typeface="Calibri"/>
                        <a:ea typeface="Calibri"/>
                        <a:cs typeface="Times New Roman"/>
                      </a:endParaRPr>
                    </a:p>
                  </a:txBody>
                  <a:tcPr marL="68580" marR="68580" marT="0" marB="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131750131"/>
              </p:ext>
            </p:extLst>
          </p:nvPr>
        </p:nvGraphicFramePr>
        <p:xfrm>
          <a:off x="1066800" y="3962400"/>
          <a:ext cx="7086600" cy="2133599"/>
        </p:xfrm>
        <a:graphic>
          <a:graphicData uri="http://schemas.openxmlformats.org/drawingml/2006/table">
            <a:tbl>
              <a:tblPr>
                <a:tableStyleId>{5C22544A-7EE6-4342-B048-85BDC9FD1C3A}</a:tableStyleId>
              </a:tblPr>
              <a:tblGrid>
                <a:gridCol w="2412202"/>
                <a:gridCol w="956907"/>
                <a:gridCol w="1065661"/>
                <a:gridCol w="1514607"/>
                <a:gridCol w="1029933"/>
                <a:gridCol w="107290"/>
              </a:tblGrid>
              <a:tr h="231780">
                <a:tc rowSpan="2">
                  <a:txBody>
                    <a:bodyPr/>
                    <a:lstStyle/>
                    <a:p>
                      <a:pPr marL="0" marR="0" algn="ctr">
                        <a:lnSpc>
                          <a:spcPct val="115000"/>
                        </a:lnSpc>
                        <a:spcBef>
                          <a:spcPts val="0"/>
                        </a:spcBef>
                        <a:spcAft>
                          <a:spcPts val="0"/>
                        </a:spcAft>
                      </a:pPr>
                      <a:r>
                        <a:rPr lang="en-US" sz="1400" dirty="0">
                          <a:effectLst/>
                        </a:rPr>
                        <a:t>Table 2.2 Test Score Gains by Experience as an HBA Core Modules 1 through 12 Time in HBA Position </a:t>
                      </a:r>
                      <a:endParaRPr lang="en-US" sz="1400" dirty="0">
                        <a:solidFill>
                          <a:srgbClr val="000000"/>
                        </a:solidFill>
                        <a:effectLst/>
                        <a:latin typeface="Calibri"/>
                        <a:ea typeface="Calibri"/>
                        <a:cs typeface="Times New Roman"/>
                      </a:endParaRPr>
                    </a:p>
                  </a:txBody>
                  <a:tcPr marL="68580" marR="68580" marT="0" marB="0"/>
                </a:tc>
                <a:tc rowSpan="2">
                  <a:txBody>
                    <a:bodyPr/>
                    <a:lstStyle/>
                    <a:p>
                      <a:pPr marL="0" marR="0" algn="ctr">
                        <a:lnSpc>
                          <a:spcPct val="115000"/>
                        </a:lnSpc>
                        <a:spcBef>
                          <a:spcPts val="0"/>
                        </a:spcBef>
                        <a:spcAft>
                          <a:spcPts val="0"/>
                        </a:spcAft>
                      </a:pPr>
                      <a:r>
                        <a:rPr lang="en-US" sz="1100" dirty="0">
                          <a:effectLst/>
                        </a:rPr>
                        <a:t>Number of Learners </a:t>
                      </a:r>
                      <a:endParaRPr lang="en-US" sz="1200" dirty="0">
                        <a:solidFill>
                          <a:srgbClr val="000000"/>
                        </a:solidFill>
                        <a:effectLst/>
                        <a:latin typeface="Calibri"/>
                        <a:ea typeface="Calibri"/>
                        <a:cs typeface="Times New Roman"/>
                      </a:endParaRPr>
                    </a:p>
                  </a:txBody>
                  <a:tcPr marL="68580" marR="68580" marT="0" marB="0"/>
                </a:tc>
                <a:tc gridSpan="4">
                  <a:txBody>
                    <a:bodyPr/>
                    <a:lstStyle/>
                    <a:p>
                      <a:pPr marL="0" marR="0" algn="ctr">
                        <a:lnSpc>
                          <a:spcPct val="115000"/>
                        </a:lnSpc>
                        <a:spcBef>
                          <a:spcPts val="0"/>
                        </a:spcBef>
                        <a:spcAft>
                          <a:spcPts val="0"/>
                        </a:spcAft>
                      </a:pPr>
                      <a:r>
                        <a:rPr lang="en-US" sz="1100">
                          <a:effectLst/>
                        </a:rPr>
                        <a:t>Test Score Average </a:t>
                      </a:r>
                      <a:endParaRPr lang="en-US" sz="1200">
                        <a:solidFill>
                          <a:srgbClr val="000000"/>
                        </a:solidFill>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117475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00" dirty="0">
                          <a:effectLst/>
                        </a:rPr>
                        <a:t>Pretest </a:t>
                      </a:r>
                      <a:endParaRPr lang="en-US" sz="1200" dirty="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Posttest </a:t>
                      </a:r>
                      <a:endParaRPr lang="en-US" sz="12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Score Gain </a:t>
                      </a:r>
                      <a:endParaRPr lang="en-US" sz="1200">
                        <a:solidFill>
                          <a:srgbClr val="000000"/>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0" marR="0" marT="0" marB="0" anchor="ctr"/>
                </a:tc>
              </a:tr>
              <a:tr h="242354">
                <a:tc>
                  <a:txBody>
                    <a:bodyPr/>
                    <a:lstStyle/>
                    <a:p>
                      <a:pPr marL="0" marR="0">
                        <a:lnSpc>
                          <a:spcPct val="115000"/>
                        </a:lnSpc>
                        <a:spcBef>
                          <a:spcPts val="0"/>
                        </a:spcBef>
                        <a:spcAft>
                          <a:spcPts val="0"/>
                        </a:spcAft>
                      </a:pPr>
                      <a:r>
                        <a:rPr lang="en-US" sz="1150">
                          <a:effectLst/>
                        </a:rPr>
                        <a:t>Less than six months </a:t>
                      </a:r>
                      <a:endParaRPr lang="en-US" sz="12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50">
                          <a:effectLst/>
                        </a:rPr>
                        <a:t>82 </a:t>
                      </a:r>
                      <a:endParaRPr lang="en-US" sz="12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50">
                          <a:effectLst/>
                        </a:rPr>
                        <a:t>56.5 </a:t>
                      </a:r>
                      <a:endParaRPr lang="en-US" sz="12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50">
                          <a:effectLst/>
                        </a:rPr>
                        <a:t>91.0 </a:t>
                      </a:r>
                      <a:endParaRPr lang="en-US" sz="12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50">
                          <a:effectLst/>
                        </a:rPr>
                        <a:t>34.5 </a:t>
                      </a:r>
                      <a:endParaRPr lang="en-US" sz="1200">
                        <a:solidFill>
                          <a:srgbClr val="000000"/>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0" marR="0" marT="0" marB="0" anchor="ctr"/>
                </a:tc>
              </a:tr>
              <a:tr h="242354">
                <a:tc>
                  <a:txBody>
                    <a:bodyPr/>
                    <a:lstStyle/>
                    <a:p>
                      <a:pPr marL="0" marR="0">
                        <a:lnSpc>
                          <a:spcPct val="115000"/>
                        </a:lnSpc>
                        <a:spcBef>
                          <a:spcPts val="0"/>
                        </a:spcBef>
                        <a:spcAft>
                          <a:spcPts val="0"/>
                        </a:spcAft>
                      </a:pPr>
                      <a:r>
                        <a:rPr lang="en-US" sz="1150">
                          <a:effectLst/>
                        </a:rPr>
                        <a:t>Six months or longer </a:t>
                      </a:r>
                      <a:endParaRPr lang="en-US" sz="12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50">
                          <a:effectLst/>
                        </a:rPr>
                        <a:t>104 </a:t>
                      </a:r>
                      <a:endParaRPr lang="en-US" sz="12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50">
                          <a:effectLst/>
                        </a:rPr>
                        <a:t>59.2 </a:t>
                      </a:r>
                      <a:endParaRPr lang="en-US" sz="12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50">
                          <a:effectLst/>
                        </a:rPr>
                        <a:t>89.8 </a:t>
                      </a:r>
                      <a:endParaRPr lang="en-US" sz="12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50">
                          <a:effectLst/>
                        </a:rPr>
                        <a:t>30.6 </a:t>
                      </a:r>
                      <a:endParaRPr lang="en-US" sz="1200">
                        <a:solidFill>
                          <a:srgbClr val="000000"/>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0" marR="0" marT="0" marB="0" anchor="ctr"/>
                </a:tc>
              </a:tr>
              <a:tr h="242354">
                <a:tc>
                  <a:txBody>
                    <a:bodyPr/>
                    <a:lstStyle/>
                    <a:p>
                      <a:pPr marL="0" marR="0">
                        <a:lnSpc>
                          <a:spcPct val="115000"/>
                        </a:lnSpc>
                        <a:spcBef>
                          <a:spcPts val="0"/>
                        </a:spcBef>
                        <a:spcAft>
                          <a:spcPts val="0"/>
                        </a:spcAft>
                      </a:pPr>
                      <a:r>
                        <a:rPr lang="en-US" sz="1100">
                          <a:effectLst/>
                        </a:rPr>
                        <a:t>Overall </a:t>
                      </a:r>
                      <a:endParaRPr lang="en-US" sz="12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50">
                          <a:effectLst/>
                        </a:rPr>
                        <a:t>186 </a:t>
                      </a:r>
                      <a:endParaRPr lang="en-US" sz="12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50">
                          <a:effectLst/>
                        </a:rPr>
                        <a:t>58.0 </a:t>
                      </a:r>
                      <a:endParaRPr lang="en-US" sz="12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50">
                          <a:effectLst/>
                        </a:rPr>
                        <a:t>90.4 </a:t>
                      </a:r>
                      <a:endParaRPr lang="en-US" sz="12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50">
                          <a:effectLst/>
                        </a:rPr>
                        <a:t>32.4 </a:t>
                      </a:r>
                      <a:endParaRPr lang="en-US" sz="1200">
                        <a:solidFill>
                          <a:srgbClr val="000000"/>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100" dirty="0">
                          <a:effectLst/>
                        </a:rPr>
                        <a:t> </a:t>
                      </a:r>
                      <a:endParaRPr lang="en-US" sz="1100" dirty="0">
                        <a:effectLst/>
                        <a:latin typeface="Calibri"/>
                        <a:ea typeface="Calibri"/>
                        <a:cs typeface="Times New Roman"/>
                      </a:endParaRPr>
                    </a:p>
                  </a:txBody>
                  <a:tcPr marL="0" marR="0" marT="0" marB="0" anchor="ctr"/>
                </a:tc>
              </a:tr>
            </a:tbl>
          </a:graphicData>
        </a:graphic>
      </p:graphicFrame>
      <p:sp>
        <p:nvSpPr>
          <p:cNvPr id="9" name="Rectangle 2"/>
          <p:cNvSpPr>
            <a:spLocks noChangeArrowheads="1"/>
          </p:cNvSpPr>
          <p:nvPr/>
        </p:nvSpPr>
        <p:spPr bwMode="auto">
          <a:xfrm>
            <a:off x="1468438" y="29860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2364226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96000"/>
          </a:xfrm>
        </p:spPr>
        <p:txBody>
          <a:bodyPr>
            <a:normAutofit/>
          </a:bodyPr>
          <a:lstStyle/>
          <a:p>
            <a:r>
              <a:rPr lang="en-US" sz="1500" b="1" dirty="0" smtClean="0"/>
              <a:t>Level </a:t>
            </a:r>
            <a:r>
              <a:rPr lang="en-US" sz="1500" b="1" dirty="0"/>
              <a:t>3. Transfer: Successful learning transfer to improve job performance </a:t>
            </a:r>
            <a:endParaRPr lang="en-US" sz="1500" dirty="0"/>
          </a:p>
          <a:p>
            <a:pPr marL="109728" indent="0">
              <a:buNone/>
            </a:pPr>
            <a:r>
              <a:rPr lang="en-US" sz="1500" dirty="0"/>
              <a:t> </a:t>
            </a:r>
            <a:r>
              <a:rPr lang="en-US" sz="1500" dirty="0" smtClean="0"/>
              <a:t>    </a:t>
            </a:r>
            <a:r>
              <a:rPr lang="en-US" sz="1500" dirty="0" smtClean="0"/>
              <a:t>Dynamic </a:t>
            </a:r>
            <a:r>
              <a:rPr lang="en-US" sz="1500" dirty="0"/>
              <a:t>learning is achieved through training and subsequent reinforcement, as </a:t>
            </a:r>
            <a:r>
              <a:rPr lang="en-US" sz="1500" dirty="0" smtClean="0"/>
              <a:t> </a:t>
            </a:r>
          </a:p>
          <a:p>
            <a:pPr marL="109728" indent="0">
              <a:buNone/>
            </a:pPr>
            <a:r>
              <a:rPr lang="en-US" sz="1500" dirty="0"/>
              <a:t> </a:t>
            </a:r>
            <a:r>
              <a:rPr lang="en-US" sz="1500" dirty="0" smtClean="0"/>
              <a:t>    </a:t>
            </a:r>
            <a:r>
              <a:rPr lang="en-US" sz="1500" dirty="0" smtClean="0"/>
              <a:t>Learners </a:t>
            </a:r>
            <a:r>
              <a:rPr lang="en-US" sz="1500" dirty="0"/>
              <a:t>practice the new knowledge, skills, and abilities in the day to day </a:t>
            </a:r>
            <a:endParaRPr lang="en-US" sz="1500" dirty="0" smtClean="0"/>
          </a:p>
          <a:p>
            <a:pPr marL="109728" indent="0">
              <a:buNone/>
            </a:pPr>
            <a:r>
              <a:rPr lang="en-US" sz="1500" dirty="0"/>
              <a:t> </a:t>
            </a:r>
            <a:r>
              <a:rPr lang="en-US" sz="1500" dirty="0" smtClean="0"/>
              <a:t>    </a:t>
            </a:r>
            <a:r>
              <a:rPr lang="en-US" sz="1500" dirty="0" smtClean="0"/>
              <a:t>execution </a:t>
            </a:r>
            <a:r>
              <a:rPr lang="en-US" sz="1500" dirty="0"/>
              <a:t>of their jobs. Level 3 gauges Learning Transfer both immediately after </a:t>
            </a:r>
            <a:endParaRPr lang="en-US" sz="1500" dirty="0" smtClean="0"/>
          </a:p>
          <a:p>
            <a:pPr marL="109728" indent="0">
              <a:buNone/>
            </a:pPr>
            <a:r>
              <a:rPr lang="en-US" sz="1500" dirty="0"/>
              <a:t> </a:t>
            </a:r>
            <a:r>
              <a:rPr lang="en-US" sz="1500" dirty="0" smtClean="0"/>
              <a:t>    </a:t>
            </a:r>
            <a:r>
              <a:rPr lang="en-US" sz="1500" dirty="0" smtClean="0"/>
              <a:t>training </a:t>
            </a:r>
            <a:r>
              <a:rPr lang="en-US" sz="1500" dirty="0"/>
              <a:t>completion and three to six months later. </a:t>
            </a:r>
          </a:p>
          <a:p>
            <a:pPr marL="109728" indent="0">
              <a:buNone/>
            </a:pPr>
            <a:r>
              <a:rPr lang="en-US" sz="1500" b="1" dirty="0" smtClean="0"/>
              <a:t>    Preparedness</a:t>
            </a:r>
            <a:r>
              <a:rPr lang="en-US" sz="1500" b="1" dirty="0"/>
              <a:t>. </a:t>
            </a:r>
            <a:r>
              <a:rPr lang="en-US" sz="1500" dirty="0"/>
              <a:t>Table 3.1 scores indicate that Learners felt </a:t>
            </a:r>
            <a:r>
              <a:rPr lang="en-US" sz="1500" i="1" dirty="0"/>
              <a:t>Well Prepared </a:t>
            </a:r>
            <a:r>
              <a:rPr lang="en-US" sz="1500" dirty="0"/>
              <a:t>to </a:t>
            </a:r>
            <a:endParaRPr lang="en-US" sz="1500" dirty="0" smtClean="0"/>
          </a:p>
          <a:p>
            <a:pPr marL="109728" indent="0">
              <a:buNone/>
            </a:pPr>
            <a:r>
              <a:rPr lang="en-US" sz="1500" dirty="0"/>
              <a:t> </a:t>
            </a:r>
            <a:r>
              <a:rPr lang="en-US" sz="1500" dirty="0" smtClean="0"/>
              <a:t>    </a:t>
            </a:r>
            <a:r>
              <a:rPr lang="en-US" sz="1500" dirty="0" smtClean="0"/>
              <a:t>execute </a:t>
            </a:r>
            <a:r>
              <a:rPr lang="en-US" sz="1500" dirty="0"/>
              <a:t>their jobs after completing the Web Based Training. Follow Up surveys </a:t>
            </a:r>
            <a:endParaRPr lang="en-US" sz="1500" dirty="0" smtClean="0"/>
          </a:p>
          <a:p>
            <a:pPr marL="109728" indent="0">
              <a:buNone/>
            </a:pPr>
            <a:r>
              <a:rPr lang="en-US" sz="1500" dirty="0"/>
              <a:t> </a:t>
            </a:r>
            <a:r>
              <a:rPr lang="en-US" sz="1500" dirty="0" smtClean="0"/>
              <a:t>    </a:t>
            </a:r>
            <a:r>
              <a:rPr lang="en-US" sz="1500" dirty="0" smtClean="0"/>
              <a:t>(</a:t>
            </a:r>
            <a:r>
              <a:rPr lang="en-US" sz="1500" dirty="0" smtClean="0"/>
              <a:t>120 </a:t>
            </a:r>
            <a:r>
              <a:rPr lang="en-US" sz="1500" dirty="0"/>
              <a:t>days after course completion) report an even higher level of preparedness </a:t>
            </a:r>
            <a:endParaRPr lang="en-US" sz="1500" dirty="0" smtClean="0"/>
          </a:p>
          <a:p>
            <a:pPr marL="109728" indent="0">
              <a:buNone/>
            </a:pPr>
            <a:r>
              <a:rPr lang="en-US" sz="1500" dirty="0"/>
              <a:t> </a:t>
            </a:r>
            <a:r>
              <a:rPr lang="en-US" sz="1500" dirty="0" smtClean="0"/>
              <a:t>    </a:t>
            </a:r>
            <a:r>
              <a:rPr lang="en-US" sz="1500" dirty="0" smtClean="0"/>
              <a:t>through </a:t>
            </a:r>
            <a:r>
              <a:rPr lang="en-US" sz="1500" dirty="0"/>
              <a:t>practice of knowledge, skills, </a:t>
            </a:r>
            <a:r>
              <a:rPr lang="en-US" sz="1500" dirty="0" smtClean="0"/>
              <a:t>&amp; </a:t>
            </a:r>
            <a:r>
              <a:rPr lang="en-US" sz="1500" dirty="0"/>
              <a:t>abilities during day to day job execution. </a:t>
            </a:r>
          </a:p>
          <a:p>
            <a:endParaRPr lang="en-US" sz="1400" dirty="0" smtClean="0"/>
          </a:p>
          <a:p>
            <a:endParaRPr lang="en-US" sz="1400" dirty="0"/>
          </a:p>
        </p:txBody>
      </p:sp>
      <p:graphicFrame>
        <p:nvGraphicFramePr>
          <p:cNvPr id="4" name="Table 3"/>
          <p:cNvGraphicFramePr>
            <a:graphicFrameLocks noGrp="1"/>
          </p:cNvGraphicFramePr>
          <p:nvPr>
            <p:extLst>
              <p:ext uri="{D42A27DB-BD31-4B8C-83A1-F6EECF244321}">
                <p14:modId xmlns:p14="http://schemas.microsoft.com/office/powerpoint/2010/main" val="2585272802"/>
              </p:ext>
            </p:extLst>
          </p:nvPr>
        </p:nvGraphicFramePr>
        <p:xfrm>
          <a:off x="1447800" y="2971800"/>
          <a:ext cx="6858000" cy="1632397"/>
        </p:xfrm>
        <a:graphic>
          <a:graphicData uri="http://schemas.openxmlformats.org/drawingml/2006/table">
            <a:tbl>
              <a:tblPr>
                <a:tableStyleId>{5C22544A-7EE6-4342-B048-85BDC9FD1C3A}</a:tableStyleId>
              </a:tblPr>
              <a:tblGrid>
                <a:gridCol w="2890520"/>
                <a:gridCol w="2291080"/>
                <a:gridCol w="1676400"/>
              </a:tblGrid>
              <a:tr h="549847">
                <a:tc>
                  <a:txBody>
                    <a:bodyPr/>
                    <a:lstStyle/>
                    <a:p>
                      <a:pPr marL="0" marR="0">
                        <a:lnSpc>
                          <a:spcPct val="115000"/>
                        </a:lnSpc>
                        <a:spcBef>
                          <a:spcPts val="0"/>
                        </a:spcBef>
                        <a:spcAft>
                          <a:spcPts val="0"/>
                        </a:spcAft>
                      </a:pPr>
                      <a:r>
                        <a:rPr lang="en-US" sz="1300" dirty="0">
                          <a:effectLst/>
                        </a:rPr>
                        <a:t>Table 3.1 Overall Preparedness Score after Completing the Web Based </a:t>
                      </a:r>
                      <a:r>
                        <a:rPr lang="en-US" sz="1300" dirty="0" smtClean="0">
                          <a:effectLst/>
                        </a:rPr>
                        <a:t>Training Module(s)</a:t>
                      </a:r>
                      <a:r>
                        <a:rPr lang="en-US" sz="1100" dirty="0" smtClean="0">
                          <a:effectLst/>
                        </a:rPr>
                        <a:t> </a:t>
                      </a:r>
                      <a:endParaRPr lang="en-US" sz="1200" dirty="0">
                        <a:solidFill>
                          <a:srgbClr val="000000"/>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Description </a:t>
                      </a:r>
                      <a:endParaRPr lang="en-US" sz="1200" dirty="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Score </a:t>
                      </a:r>
                      <a:endParaRPr lang="en-US" sz="1200">
                        <a:solidFill>
                          <a:srgbClr val="000000"/>
                        </a:solidFill>
                        <a:effectLst/>
                        <a:latin typeface="Calibri"/>
                        <a:ea typeface="Calibri"/>
                        <a:cs typeface="Times New Roman"/>
                      </a:endParaRPr>
                    </a:p>
                  </a:txBody>
                  <a:tcPr marL="68580" marR="68580" marT="0" marB="0"/>
                </a:tc>
              </a:tr>
              <a:tr h="151677">
                <a:tc>
                  <a:txBody>
                    <a:bodyPr/>
                    <a:lstStyle/>
                    <a:p>
                      <a:pPr marL="0" marR="0" algn="ctr">
                        <a:lnSpc>
                          <a:spcPct val="115000"/>
                        </a:lnSpc>
                        <a:spcBef>
                          <a:spcPts val="0"/>
                        </a:spcBef>
                        <a:spcAft>
                          <a:spcPts val="0"/>
                        </a:spcAft>
                      </a:pPr>
                      <a:r>
                        <a:rPr lang="en-US" sz="1100">
                          <a:effectLst/>
                        </a:rPr>
                        <a:t>1‐12 </a:t>
                      </a:r>
                      <a:endParaRPr lang="en-US" sz="1200">
                        <a:solidFill>
                          <a:srgbClr val="000000"/>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Certification Core Modules </a:t>
                      </a:r>
                      <a:endParaRPr lang="en-US" sz="12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76.7 </a:t>
                      </a:r>
                      <a:endParaRPr lang="en-US" sz="1200">
                        <a:solidFill>
                          <a:srgbClr val="000000"/>
                        </a:solidFill>
                        <a:effectLst/>
                        <a:latin typeface="Calibri"/>
                        <a:ea typeface="Calibri"/>
                        <a:cs typeface="Times New Roman"/>
                      </a:endParaRPr>
                    </a:p>
                  </a:txBody>
                  <a:tcPr marL="68580" marR="68580" marT="0" marB="0"/>
                </a:tc>
              </a:tr>
              <a:tr h="151677">
                <a:tc>
                  <a:txBody>
                    <a:bodyPr/>
                    <a:lstStyle/>
                    <a:p>
                      <a:pPr marL="0" marR="0" algn="ctr">
                        <a:lnSpc>
                          <a:spcPct val="115000"/>
                        </a:lnSpc>
                        <a:spcBef>
                          <a:spcPts val="0"/>
                        </a:spcBef>
                        <a:spcAft>
                          <a:spcPts val="0"/>
                        </a:spcAft>
                      </a:pPr>
                      <a:r>
                        <a:rPr lang="en-US" sz="1100">
                          <a:effectLst/>
                        </a:rPr>
                        <a:t>13 </a:t>
                      </a:r>
                      <a:endParaRPr lang="en-US" sz="1200">
                        <a:solidFill>
                          <a:srgbClr val="000000"/>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Processing Appeals </a:t>
                      </a:r>
                      <a:endParaRPr lang="en-US" sz="12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68.4 </a:t>
                      </a:r>
                      <a:endParaRPr lang="en-US" sz="1200">
                        <a:solidFill>
                          <a:srgbClr val="000000"/>
                        </a:solidFill>
                        <a:effectLst/>
                        <a:latin typeface="Calibri"/>
                        <a:ea typeface="Calibri"/>
                        <a:cs typeface="Times New Roman"/>
                      </a:endParaRPr>
                    </a:p>
                  </a:txBody>
                  <a:tcPr marL="68580" marR="68580" marT="0" marB="0"/>
                </a:tc>
              </a:tr>
              <a:tr h="151677">
                <a:tc>
                  <a:txBody>
                    <a:bodyPr/>
                    <a:lstStyle/>
                    <a:p>
                      <a:pPr marL="0" marR="0" algn="ctr">
                        <a:lnSpc>
                          <a:spcPct val="115000"/>
                        </a:lnSpc>
                        <a:spcBef>
                          <a:spcPts val="0"/>
                        </a:spcBef>
                        <a:spcAft>
                          <a:spcPts val="0"/>
                        </a:spcAft>
                      </a:pPr>
                      <a:r>
                        <a:rPr lang="en-US" sz="1100">
                          <a:effectLst/>
                        </a:rPr>
                        <a:t>14 </a:t>
                      </a:r>
                      <a:endParaRPr lang="en-US" sz="1200">
                        <a:solidFill>
                          <a:srgbClr val="000000"/>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Verifying Dental Eligibility </a:t>
                      </a:r>
                      <a:endParaRPr lang="en-US" sz="12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75.9 </a:t>
                      </a:r>
                      <a:endParaRPr lang="en-US" sz="1200">
                        <a:solidFill>
                          <a:srgbClr val="000000"/>
                        </a:solidFill>
                        <a:effectLst/>
                        <a:latin typeface="Calibri"/>
                        <a:ea typeface="Calibri"/>
                        <a:cs typeface="Times New Roman"/>
                      </a:endParaRPr>
                    </a:p>
                  </a:txBody>
                  <a:tcPr marL="68580" marR="68580" marT="0" marB="0"/>
                </a:tc>
              </a:tr>
              <a:tr h="151677">
                <a:tc>
                  <a:txBody>
                    <a:bodyPr/>
                    <a:lstStyle/>
                    <a:p>
                      <a:pPr marL="0" marR="0" algn="ctr">
                        <a:lnSpc>
                          <a:spcPct val="115000"/>
                        </a:lnSpc>
                        <a:spcBef>
                          <a:spcPts val="0"/>
                        </a:spcBef>
                        <a:spcAft>
                          <a:spcPts val="0"/>
                        </a:spcAft>
                      </a:pPr>
                      <a:r>
                        <a:rPr lang="en-US" sz="1100">
                          <a:effectLst/>
                        </a:rPr>
                        <a:t>15 </a:t>
                      </a:r>
                      <a:endParaRPr lang="en-US" sz="1200">
                        <a:solidFill>
                          <a:srgbClr val="000000"/>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Beneficiary Travel </a:t>
                      </a:r>
                      <a:endParaRPr lang="en-US" sz="120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73.4 </a:t>
                      </a:r>
                      <a:endParaRPr lang="en-US" sz="1200">
                        <a:solidFill>
                          <a:srgbClr val="000000"/>
                        </a:solidFill>
                        <a:effectLst/>
                        <a:latin typeface="Calibri"/>
                        <a:ea typeface="Calibri"/>
                        <a:cs typeface="Times New Roman"/>
                      </a:endParaRPr>
                    </a:p>
                  </a:txBody>
                  <a:tcPr marL="68580" marR="68580" marT="0" marB="0"/>
                </a:tc>
              </a:tr>
              <a:tr h="171043">
                <a:tc>
                  <a:txBody>
                    <a:bodyPr/>
                    <a:lstStyle/>
                    <a:p>
                      <a:pPr marL="0" marR="0" algn="ctr">
                        <a:lnSpc>
                          <a:spcPct val="115000"/>
                        </a:lnSpc>
                        <a:spcBef>
                          <a:spcPts val="0"/>
                        </a:spcBef>
                        <a:spcAft>
                          <a:spcPts val="0"/>
                        </a:spcAft>
                      </a:pPr>
                      <a:endParaRPr lang="en-US" sz="1200" dirty="0">
                        <a:solidFill>
                          <a:srgbClr val="000000"/>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200" dirty="0">
                        <a:solidFill>
                          <a:srgbClr val="0000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200" dirty="0">
                        <a:solidFill>
                          <a:srgbClr val="000000"/>
                        </a:solidFill>
                        <a:effectLst/>
                        <a:latin typeface="Calibri"/>
                        <a:ea typeface="Calibri"/>
                        <a:cs typeface="Times New Roman"/>
                      </a:endParaRPr>
                    </a:p>
                  </a:txBody>
                  <a:tcPr marL="68580" marR="68580" marT="0" marB="0"/>
                </a:tc>
              </a:tr>
            </a:tbl>
          </a:graphicData>
        </a:graphic>
      </p:graphicFrame>
      <p:sp>
        <p:nvSpPr>
          <p:cNvPr id="5" name="Rectangle 4"/>
          <p:cNvSpPr/>
          <p:nvPr/>
        </p:nvSpPr>
        <p:spPr>
          <a:xfrm>
            <a:off x="381000" y="4648200"/>
            <a:ext cx="8610600" cy="1877437"/>
          </a:xfrm>
          <a:prstGeom prst="rect">
            <a:avLst/>
          </a:prstGeom>
        </p:spPr>
        <p:txBody>
          <a:bodyPr wrap="square">
            <a:spAutoFit/>
          </a:bodyPr>
          <a:lstStyle/>
          <a:p>
            <a:r>
              <a:rPr lang="en-US" sz="1400" b="1" dirty="0" smtClean="0"/>
              <a:t>Learner </a:t>
            </a:r>
            <a:r>
              <a:rPr lang="en-US" sz="1400" b="1" dirty="0"/>
              <a:t>use of knowledge, skills, and abilities gained on the job. </a:t>
            </a:r>
            <a:r>
              <a:rPr lang="en-US" sz="1400" dirty="0"/>
              <a:t>Level 3b discovers how the learning is being </a:t>
            </a:r>
            <a:r>
              <a:rPr lang="en-US" sz="1400" dirty="0" smtClean="0"/>
              <a:t>used.. </a:t>
            </a:r>
            <a:r>
              <a:rPr lang="en-US" sz="1400" dirty="0"/>
              <a:t>Level 3b is assessed 3‐6 months after training completion through </a:t>
            </a:r>
            <a:r>
              <a:rPr lang="en-US" sz="1400" dirty="0" smtClean="0"/>
              <a:t>Follow </a:t>
            </a:r>
            <a:r>
              <a:rPr lang="en-US" sz="1400" dirty="0"/>
              <a:t>Up Survey comments, augmented by interviews with a representative sample of HBA Learners. </a:t>
            </a:r>
          </a:p>
          <a:p>
            <a:r>
              <a:rPr lang="en-US" sz="1400" dirty="0"/>
              <a:t>The consensus from HBA Learner feedback is that the HBA Web Based Training is an outstanding learning opportunity that was definitely needed to help meet the challenges of the HBA position. </a:t>
            </a:r>
            <a:endParaRPr lang="en-US" sz="1400" dirty="0" smtClean="0"/>
          </a:p>
          <a:p>
            <a:endParaRPr lang="en-US" sz="1400" dirty="0"/>
          </a:p>
          <a:p>
            <a:r>
              <a:rPr lang="en-US" sz="1400" dirty="0" smtClean="0"/>
              <a:t>                         </a:t>
            </a:r>
            <a:r>
              <a:rPr lang="en-US" b="1" dirty="0">
                <a:effectLst>
                  <a:outerShdw blurRad="38100" dist="38100" dir="2700000" algn="tl">
                    <a:srgbClr val="000000">
                      <a:alpha val="43137"/>
                    </a:srgbClr>
                  </a:outerShdw>
                </a:effectLst>
              </a:rPr>
              <a:t>Demonstration of 1 course in series:  </a:t>
            </a:r>
            <a:r>
              <a:rPr lang="en-US" b="1" dirty="0" smtClean="0">
                <a:effectLst>
                  <a:outerShdw blurRad="38100" dist="38100" dir="2700000" algn="tl">
                    <a:srgbClr val="000000">
                      <a:alpha val="43137"/>
                    </a:srgbClr>
                  </a:outerShdw>
                </a:effectLst>
              </a:rPr>
              <a:t>Enrollment</a:t>
            </a:r>
            <a:r>
              <a:rPr lang="en-US" sz="1200" dirty="0"/>
              <a:t/>
            </a:r>
            <a:br>
              <a:rPr lang="en-US" sz="1200" dirty="0"/>
            </a:br>
            <a:endParaRPr lang="en-US" sz="1400" dirty="0"/>
          </a:p>
        </p:txBody>
      </p:sp>
    </p:spTree>
    <p:custDataLst>
      <p:tags r:id="rId1"/>
    </p:custDataLst>
    <p:extLst>
      <p:ext uri="{BB962C8B-B14F-4D97-AF65-F5344CB8AC3E}">
        <p14:creationId xmlns:p14="http://schemas.microsoft.com/office/powerpoint/2010/main" val="679011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410200"/>
          </a:xfrm>
        </p:spPr>
        <p:txBody>
          <a:bodyPr>
            <a:normAutofit lnSpcReduction="10000"/>
          </a:bodyPr>
          <a:lstStyle/>
          <a:p>
            <a:endParaRPr lang="en-US" sz="1400" dirty="0" smtClean="0"/>
          </a:p>
          <a:p>
            <a:endParaRPr lang="en-US" sz="1400" dirty="0" smtClean="0"/>
          </a:p>
          <a:p>
            <a:endParaRPr lang="en-US" sz="1400" dirty="0" smtClean="0"/>
          </a:p>
          <a:p>
            <a:pPr marL="109728" indent="0">
              <a:buNone/>
            </a:pPr>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500" dirty="0" smtClean="0"/>
          </a:p>
          <a:p>
            <a:endParaRPr lang="en-US" sz="1500" dirty="0"/>
          </a:p>
          <a:p>
            <a:endParaRPr lang="en-US" sz="1500" dirty="0" smtClean="0"/>
          </a:p>
          <a:p>
            <a:endParaRPr lang="en-US" sz="1500" dirty="0"/>
          </a:p>
          <a:p>
            <a:endParaRPr lang="en-US" sz="1500" dirty="0" smtClean="0"/>
          </a:p>
          <a:p>
            <a:endParaRPr lang="en-US" sz="1500" dirty="0" smtClean="0"/>
          </a:p>
          <a:p>
            <a:pPr marL="109728" indent="0">
              <a:buNone/>
            </a:pPr>
            <a:endParaRPr lang="en-US" sz="1500" dirty="0" smtClean="0"/>
          </a:p>
          <a:p>
            <a:pPr marL="109728" indent="0">
              <a:buNone/>
            </a:pPr>
            <a:r>
              <a:rPr lang="en-US" sz="1500" dirty="0" smtClean="0"/>
              <a:t>Overall</a:t>
            </a:r>
            <a:r>
              <a:rPr lang="en-US" sz="1500" dirty="0"/>
              <a:t>, the increase from pre-to-post testing is positive and does indicate the benefit of the game in reinforcing the adverse effect of tobacco and smoking</a:t>
            </a:r>
            <a:r>
              <a:rPr lang="en-US" sz="1500" dirty="0" smtClean="0"/>
              <a:t>.</a:t>
            </a:r>
          </a:p>
          <a:p>
            <a:pPr marL="109728" indent="0">
              <a:buNone/>
            </a:pPr>
            <a:endParaRPr lang="en-US" sz="1500" dirty="0"/>
          </a:p>
          <a:p>
            <a:pPr marL="109728" indent="0">
              <a:buNone/>
            </a:pPr>
            <a:r>
              <a:rPr lang="en-US" sz="1600" b="1" dirty="0" smtClean="0">
                <a:effectLst>
                  <a:outerShdw blurRad="38100" dist="38100" dir="2700000" algn="tl">
                    <a:srgbClr val="000000">
                      <a:alpha val="43137"/>
                    </a:srgbClr>
                  </a:outerShdw>
                </a:effectLst>
              </a:rPr>
              <a:t>                         Demonstration </a:t>
            </a:r>
            <a:r>
              <a:rPr lang="en-US" sz="1600" b="1" dirty="0">
                <a:effectLst>
                  <a:outerShdw blurRad="38100" dist="38100" dir="2700000" algn="tl">
                    <a:srgbClr val="000000">
                      <a:alpha val="43137"/>
                    </a:srgbClr>
                  </a:outerShdw>
                </a:effectLst>
              </a:rPr>
              <a:t>of </a:t>
            </a:r>
            <a:r>
              <a:rPr lang="en-US" sz="1600" b="1" dirty="0" smtClean="0">
                <a:effectLst>
                  <a:outerShdw blurRad="38100" dist="38100" dir="2700000" algn="tl">
                    <a:srgbClr val="000000">
                      <a:alpha val="43137"/>
                    </a:srgbClr>
                  </a:outerShdw>
                </a:effectLst>
              </a:rPr>
              <a:t>phase 1 Dusty the Dragon</a:t>
            </a:r>
            <a:endParaRPr lang="en-US" sz="1500" dirty="0"/>
          </a:p>
          <a:p>
            <a:endParaRPr lang="en-US" sz="1400" dirty="0"/>
          </a:p>
        </p:txBody>
      </p:sp>
      <p:sp>
        <p:nvSpPr>
          <p:cNvPr id="3" name="Title 2"/>
          <p:cNvSpPr>
            <a:spLocks noGrp="1"/>
          </p:cNvSpPr>
          <p:nvPr>
            <p:ph type="title"/>
          </p:nvPr>
        </p:nvSpPr>
        <p:spPr/>
        <p:txBody>
          <a:bodyPr>
            <a:normAutofit/>
          </a:bodyPr>
          <a:lstStyle/>
          <a:p>
            <a:r>
              <a:rPr lang="en-US" sz="3200" dirty="0" smtClean="0">
                <a:solidFill>
                  <a:schemeClr val="tx1"/>
                </a:solidFill>
                <a:effectLst/>
              </a:rPr>
              <a:t>Dusty the Dragon </a:t>
            </a:r>
            <a:endParaRPr lang="en-US" sz="3200" dirty="0">
              <a:solidFill>
                <a:schemeClr val="tx1"/>
              </a:solidFill>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3645410323"/>
              </p:ext>
            </p:extLst>
          </p:nvPr>
        </p:nvGraphicFramePr>
        <p:xfrm>
          <a:off x="990600" y="2990850"/>
          <a:ext cx="6583680" cy="2060927"/>
        </p:xfrm>
        <a:graphic>
          <a:graphicData uri="http://schemas.openxmlformats.org/drawingml/2006/table">
            <a:tbl>
              <a:tblPr firstRow="1" firstCol="1" bandRow="1">
                <a:tableStyleId>{5C22544A-7EE6-4342-B048-85BDC9FD1C3A}</a:tableStyleId>
              </a:tblPr>
              <a:tblGrid>
                <a:gridCol w="3543300"/>
                <a:gridCol w="3040380"/>
              </a:tblGrid>
              <a:tr h="510822">
                <a:tc>
                  <a:txBody>
                    <a:bodyPr/>
                    <a:lstStyle/>
                    <a:p>
                      <a:pPr marL="0" marR="0" algn="ctr">
                        <a:lnSpc>
                          <a:spcPct val="115000"/>
                        </a:lnSpc>
                        <a:spcBef>
                          <a:spcPts val="0"/>
                        </a:spcBef>
                        <a:spcAft>
                          <a:spcPts val="0"/>
                        </a:spcAft>
                      </a:pPr>
                      <a:r>
                        <a:rPr lang="en-US" sz="1400" dirty="0">
                          <a:effectLst/>
                        </a:rPr>
                        <a:t>School</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Percentage increase of mean from pre to post test</a:t>
                      </a:r>
                      <a:endParaRPr lang="en-US" sz="1100">
                        <a:effectLst/>
                        <a:latin typeface="Calibri"/>
                        <a:ea typeface="Calibri"/>
                        <a:cs typeface="Times New Roman"/>
                      </a:endParaRPr>
                    </a:p>
                  </a:txBody>
                  <a:tcPr marL="68580" marR="68580" marT="0" marB="0"/>
                </a:tc>
              </a:tr>
              <a:tr h="251177">
                <a:tc>
                  <a:txBody>
                    <a:bodyPr/>
                    <a:lstStyle/>
                    <a:p>
                      <a:pPr marL="0" marR="0">
                        <a:lnSpc>
                          <a:spcPct val="115000"/>
                        </a:lnSpc>
                        <a:spcBef>
                          <a:spcPts val="0"/>
                        </a:spcBef>
                        <a:spcAft>
                          <a:spcPts val="0"/>
                        </a:spcAft>
                      </a:pPr>
                      <a:r>
                        <a:rPr lang="en-US" sz="1400">
                          <a:effectLst/>
                        </a:rPr>
                        <a:t>Amery class1:  5</a:t>
                      </a:r>
                      <a:r>
                        <a:rPr lang="en-US" sz="1400" baseline="30000">
                          <a:effectLst/>
                        </a:rPr>
                        <a:t>th</a:t>
                      </a:r>
                      <a:r>
                        <a:rPr lang="en-US" sz="1400">
                          <a:effectLst/>
                        </a:rPr>
                        <a:t> grade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19% increase</a:t>
                      </a:r>
                      <a:endParaRPr lang="en-US" sz="1100">
                        <a:effectLst/>
                        <a:latin typeface="Calibri"/>
                        <a:ea typeface="Calibri"/>
                        <a:cs typeface="Times New Roman"/>
                      </a:endParaRPr>
                    </a:p>
                  </a:txBody>
                  <a:tcPr marL="68580" marR="68580" marT="0" marB="0"/>
                </a:tc>
              </a:tr>
              <a:tr h="251177">
                <a:tc>
                  <a:txBody>
                    <a:bodyPr/>
                    <a:lstStyle/>
                    <a:p>
                      <a:pPr marL="0" marR="0">
                        <a:lnSpc>
                          <a:spcPct val="115000"/>
                        </a:lnSpc>
                        <a:spcBef>
                          <a:spcPts val="0"/>
                        </a:spcBef>
                        <a:spcAft>
                          <a:spcPts val="0"/>
                        </a:spcAft>
                      </a:pPr>
                      <a:r>
                        <a:rPr lang="en-US" sz="1400">
                          <a:effectLst/>
                        </a:rPr>
                        <a:t>Amery class2:  5</a:t>
                      </a:r>
                      <a:r>
                        <a:rPr lang="en-US" sz="1400" baseline="30000">
                          <a:effectLst/>
                        </a:rPr>
                        <a:t>th</a:t>
                      </a:r>
                      <a:r>
                        <a:rPr lang="en-US" sz="1400">
                          <a:effectLst/>
                        </a:rPr>
                        <a:t> grade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37% increase</a:t>
                      </a:r>
                      <a:endParaRPr lang="en-US" sz="1100">
                        <a:effectLst/>
                        <a:latin typeface="Calibri"/>
                        <a:ea typeface="Calibri"/>
                        <a:cs typeface="Times New Roman"/>
                      </a:endParaRPr>
                    </a:p>
                  </a:txBody>
                  <a:tcPr marL="68580" marR="68580" marT="0" marB="0"/>
                </a:tc>
              </a:tr>
              <a:tr h="251177">
                <a:tc>
                  <a:txBody>
                    <a:bodyPr/>
                    <a:lstStyle/>
                    <a:p>
                      <a:pPr marL="0" marR="0">
                        <a:lnSpc>
                          <a:spcPct val="115000"/>
                        </a:lnSpc>
                        <a:spcBef>
                          <a:spcPts val="0"/>
                        </a:spcBef>
                        <a:spcAft>
                          <a:spcPts val="0"/>
                        </a:spcAft>
                      </a:pPr>
                      <a:r>
                        <a:rPr lang="en-US" sz="1400">
                          <a:effectLst/>
                        </a:rPr>
                        <a:t>Hudson:  6</a:t>
                      </a:r>
                      <a:r>
                        <a:rPr lang="en-US" sz="1400" baseline="30000">
                          <a:effectLst/>
                        </a:rPr>
                        <a:t>th</a:t>
                      </a:r>
                      <a:r>
                        <a:rPr lang="en-US" sz="1400">
                          <a:effectLst/>
                        </a:rPr>
                        <a:t> grade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22% increase</a:t>
                      </a:r>
                      <a:endParaRPr lang="en-US" sz="1100">
                        <a:effectLst/>
                        <a:latin typeface="Calibri"/>
                        <a:ea typeface="Calibri"/>
                        <a:cs typeface="Times New Roman"/>
                      </a:endParaRPr>
                    </a:p>
                  </a:txBody>
                  <a:tcPr marL="68580" marR="68580" marT="0" marB="0"/>
                </a:tc>
              </a:tr>
              <a:tr h="545397">
                <a:tc>
                  <a:txBody>
                    <a:bodyPr/>
                    <a:lstStyle/>
                    <a:p>
                      <a:pPr marL="0" marR="0">
                        <a:lnSpc>
                          <a:spcPct val="115000"/>
                        </a:lnSpc>
                        <a:spcBef>
                          <a:spcPts val="0"/>
                        </a:spcBef>
                        <a:spcAft>
                          <a:spcPts val="0"/>
                        </a:spcAft>
                      </a:pPr>
                      <a:r>
                        <a:rPr lang="en-US" sz="1400" dirty="0">
                          <a:effectLst/>
                        </a:rPr>
                        <a:t>CVA class1:  5</a:t>
                      </a:r>
                      <a:r>
                        <a:rPr lang="en-US" sz="1400" baseline="30000" dirty="0">
                          <a:effectLst/>
                        </a:rPr>
                        <a:t>th</a:t>
                      </a:r>
                      <a:r>
                        <a:rPr lang="en-US" sz="1400" dirty="0">
                          <a:effectLst/>
                        </a:rPr>
                        <a:t> grade </a:t>
                      </a:r>
                      <a:endParaRPr lang="en-US" sz="1100" dirty="0">
                        <a:effectLst/>
                      </a:endParaRPr>
                    </a:p>
                    <a:p>
                      <a:pPr marL="0" marR="0">
                        <a:lnSpc>
                          <a:spcPct val="115000"/>
                        </a:lnSpc>
                        <a:spcBef>
                          <a:spcPts val="0"/>
                        </a:spcBef>
                        <a:spcAft>
                          <a:spcPts val="0"/>
                        </a:spcAft>
                      </a:pPr>
                      <a:r>
                        <a:rPr lang="en-US" sz="1400" dirty="0">
                          <a:effectLst/>
                        </a:rPr>
                        <a:t>with many special needs students</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 </a:t>
                      </a:r>
                      <a:endParaRPr lang="en-US" sz="1100">
                        <a:effectLst/>
                      </a:endParaRPr>
                    </a:p>
                    <a:p>
                      <a:pPr marL="0" marR="0">
                        <a:lnSpc>
                          <a:spcPct val="115000"/>
                        </a:lnSpc>
                        <a:spcBef>
                          <a:spcPts val="0"/>
                        </a:spcBef>
                        <a:spcAft>
                          <a:spcPts val="0"/>
                        </a:spcAft>
                      </a:pPr>
                      <a:r>
                        <a:rPr lang="en-US" sz="1400">
                          <a:effectLst/>
                        </a:rPr>
                        <a:t>16% increase</a:t>
                      </a:r>
                      <a:endParaRPr lang="en-US" sz="1100">
                        <a:effectLst/>
                        <a:latin typeface="Calibri"/>
                        <a:ea typeface="Calibri"/>
                        <a:cs typeface="Times New Roman"/>
                      </a:endParaRPr>
                    </a:p>
                  </a:txBody>
                  <a:tcPr marL="68580" marR="68580" marT="0" marB="0"/>
                </a:tc>
              </a:tr>
              <a:tr h="251177">
                <a:tc>
                  <a:txBody>
                    <a:bodyPr/>
                    <a:lstStyle/>
                    <a:p>
                      <a:pPr marL="0" marR="0">
                        <a:lnSpc>
                          <a:spcPct val="115000"/>
                        </a:lnSpc>
                        <a:spcBef>
                          <a:spcPts val="0"/>
                        </a:spcBef>
                        <a:spcAft>
                          <a:spcPts val="0"/>
                        </a:spcAft>
                      </a:pPr>
                      <a:r>
                        <a:rPr lang="en-US" sz="1400">
                          <a:effectLst/>
                        </a:rPr>
                        <a:t>CVA class2:  4</a:t>
                      </a:r>
                      <a:r>
                        <a:rPr lang="en-US" sz="1400" baseline="30000">
                          <a:effectLst/>
                        </a:rPr>
                        <a:t>th</a:t>
                      </a:r>
                      <a:r>
                        <a:rPr lang="en-US" sz="1400">
                          <a:effectLst/>
                        </a:rPr>
                        <a:t> grade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15% increase</a:t>
                      </a:r>
                      <a:endParaRPr lang="en-US" sz="11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1531938" y="27622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609600" y="1161812"/>
            <a:ext cx="7848600" cy="1600438"/>
          </a:xfrm>
          <a:prstGeom prst="rect">
            <a:avLst/>
          </a:prstGeom>
        </p:spPr>
        <p:txBody>
          <a:bodyPr wrap="square">
            <a:spAutoFit/>
          </a:bodyPr>
          <a:lstStyle/>
          <a:p>
            <a:r>
              <a:rPr lang="en-US" sz="1400" b="1" dirty="0" smtClean="0"/>
              <a:t>Level 1:  </a:t>
            </a:r>
            <a:r>
              <a:rPr lang="en-US" sz="1400" dirty="0" smtClean="0"/>
              <a:t>Separate/individual Conversations were held with the 3 teachers and 2-4 students from each school separate from the large group and Attitudes/Reaction were positive and suggestions were expressed by each of these individuals.</a:t>
            </a:r>
          </a:p>
          <a:p>
            <a:endParaRPr lang="en-US" sz="1400" dirty="0" smtClean="0"/>
          </a:p>
          <a:p>
            <a:r>
              <a:rPr lang="en-US" sz="1400" b="1" dirty="0" smtClean="0"/>
              <a:t>Level 2:  </a:t>
            </a:r>
            <a:r>
              <a:rPr lang="en-US" sz="1400" dirty="0" smtClean="0"/>
              <a:t>Compared overall Pre-test and Post-test for all schools, There is a statistical significant difference. Total is 10 questions, pre test has an average score 5.5, post test has a average score 7.86 . </a:t>
            </a:r>
            <a:endParaRPr lang="en-US" sz="1400" dirty="0"/>
          </a:p>
        </p:txBody>
      </p:sp>
    </p:spTree>
    <p:custDataLst>
      <p:tags r:id="rId1"/>
    </p:custDataLst>
    <p:extLst>
      <p:ext uri="{BB962C8B-B14F-4D97-AF65-F5344CB8AC3E}">
        <p14:creationId xmlns:p14="http://schemas.microsoft.com/office/powerpoint/2010/main" val="20666503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246</TotalTime>
  <Words>760</Words>
  <Application>Microsoft Office PowerPoint</Application>
  <PresentationFormat>On-screen Show (4:3)</PresentationFormat>
  <Paragraphs>160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ROI for Digital Learning  Carole Bagley, Ph.D. Technology Group, Inc.  and  U of St. Thomas</vt:lpstr>
      <vt:lpstr>                            ROI Evaluation Planning  Level 1 - Reaction: Did the learner like it?  Is learner satisfied with the training? Level 2 - Learning: Pre-post test change.  Did learner improve knowledge or skill? Level 3 - Transfer: Performance of learner on the job:  knowledge, best work                               practices, and effective use of technology as it applies to my job                               has improved.  Success case stories of how the learner used                                                                       their training to improve their work, increase productivity, gain                               a grade increase, get a new job, impress their clients, provide                               better service, impress their supervisor Level 4 - Business results:  Impact on the Organization.  Business results or                              performance measures improved as a result of improved job                                   performance.  Effect on productivity of the organization and                              organizational effectiveness.  Due to this learning and the                              support I received, I will assist the organization in increasing its                              overall effectiveness by working better with co-workers,  improve                              workflow, get more work done, improve quality of my work, have                              a positive effect on clients.  Talk aloud verbal protocols would                              permit in-depth examination of the experience as each audience                              type works through the learning. Level 5 - ROI  (Return on Investment) – impact and cost measures.  Cost benefit to                              the organization. </vt:lpstr>
      <vt:lpstr>    Pharmacy Technician blended program – DOD  Level 1 - The blended learning Pharmacy Tech program is well integrated with classroom, lab, WBT       and other learning components. - Learners enjoy and receive a good experience with the learning. - The quality of the blended learning is viewed as high by learners, SME’s and supervisors. - The quality of the WBT is viewed as high by learners, SME’s and supervisors. Level 2 - Learners learn the content and their learning performance increases upon completion. Level 3 - Pharmacy technicians are more productive and doing more work in less time on the job. - The quality of learning matches job performance expectations of a pharmacy technician. - The quality of the learning matches the accreditation expectations. Level 4 - Training time has been reduced. - The training provides learner and program flexibility as it can be used by new, in-       experienced pharm-techs) or as refresher for experienced pharm-techs &amp; pharmacists. - The program assists in decreasing attrition rates on the job.   - Increased certification rates by Pharmacy technicians. - Pharmacy technicians have a positive effect on the clients by providing better service. Level 5 - The learning programs are shared with multiple agencies thus seeing lower costs in        delivering the training. </vt:lpstr>
      <vt:lpstr>Phases 1, 2, 3,4 and 5  Phase 1: Planning would include:    -Governance board /stakeholder selection    -Governance board/stakeholder support for ROI task force members (SME’s       with evaluation expertise and interest) and task assignments    -Final Evaluation Objectives for ROI/Kirkpatrick’s levels 1, 2, 3, 4, 5    -ROI task force input to objectives list    -Data collection plan including data collection measures, data collection      methods, data sources, timeline and responsibility  Phase 2:  Development of WBT Phase 3:  Implementation of Evaluation Data collection at Levels 1, 2, 3, 4, 5                  including cognitive/learning and affective questionnaires Phase 4:  Data analysis  Phase 5:  Report and communication of results   Demonstration of 1 course in series:  Medication errors  </vt:lpstr>
      <vt:lpstr>Health Benefits Advisors</vt:lpstr>
      <vt:lpstr>PowerPoint Presentation</vt:lpstr>
      <vt:lpstr>PowerPoint Presentation</vt:lpstr>
      <vt:lpstr>PowerPoint Presentation</vt:lpstr>
      <vt:lpstr>Dusty the Dragon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ROI for Digital Learning  Carole Bagley, Ph.D. Technology Group, Inc.  and  U of St. Thomas</dc:title>
  <dc:creator>Carole Bagley</dc:creator>
  <cp:lastModifiedBy>Carole Bagley</cp:lastModifiedBy>
  <cp:revision>21</cp:revision>
  <dcterms:created xsi:type="dcterms:W3CDTF">2018-09-06T15:30:27Z</dcterms:created>
  <dcterms:modified xsi:type="dcterms:W3CDTF">2018-10-06T14:13:36Z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F7D14564-5A26-47A6-A0A0-1447183A7454</vt:lpwstr>
  </property>
  <property fmtid="{D5CDD505-2E9C-101B-9397-08002B2CF9AE}" pid="3" name="ArticulatePath">
    <vt:lpwstr>DLF- presentation - October 2018</vt:lpwstr>
  </property>
</Properties>
</file>