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4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10" r:id="rId4"/>
    <p:sldId id="311" r:id="rId5"/>
    <p:sldId id="307" r:id="rId6"/>
    <p:sldId id="308" r:id="rId7"/>
    <p:sldId id="293" r:id="rId8"/>
    <p:sldId id="314" r:id="rId9"/>
    <p:sldId id="294" r:id="rId10"/>
    <p:sldId id="312" r:id="rId11"/>
    <p:sldId id="292" r:id="rId12"/>
    <p:sldId id="316" r:id="rId13"/>
    <p:sldId id="290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C00000"/>
    <a:srgbClr val="C8101A"/>
    <a:srgbClr val="BBB8B0"/>
    <a:srgbClr val="CC6666"/>
    <a:srgbClr val="CCFFFF"/>
    <a:srgbClr val="959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4" autoAdjust="0"/>
    <p:restoredTop sz="92869"/>
  </p:normalViewPr>
  <p:slideViewPr>
    <p:cSldViewPr snapToGrid="0" snapToObjects="1">
      <p:cViewPr>
        <p:scale>
          <a:sx n="100" d="100"/>
          <a:sy n="100" d="100"/>
        </p:scale>
        <p:origin x="32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0532-46A4-9F43-AB5F-A947E44C8B1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D08F6-6869-AF4D-B8B8-65B5637D3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74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E448-4369-BA45-B96B-922CF7E6156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F270-AF2E-9044-98A7-FD9D5804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really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F270-AF2E-9044-98A7-FD9D5804B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4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5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2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9733"/>
            <a:ext cx="8229600" cy="511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159C3A-16C5-BB41-BE03-A88587013A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413C6A-C5D4-DD47-B3A5-BA34BEA5B7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entimeter.com/s/d91a4c6ed4d3ea306d59a4347e8fa3c1/d57989fd949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d91a4c6ed4d3ea306d59a4347e8fa3c1/d57989fd949d" TargetMode="External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hyperlink" Target="https://edpuzzle.com/media/58e6bc0c04cf6803bf34e141" TargetMode="External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9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33" Type="http://schemas.openxmlformats.org/officeDocument/2006/relationships/image" Target="../media/image34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is.teluq.uquebec.ca/portals/598/t3_moore1989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dlet.com/rganders/kpbt6537nxt8" TargetMode="External"/><Relationship Id="rId3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s://voicethread.com/share/26605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oicethread.com/share/835346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lipgrid.com/aa826e" TargetMode="External"/><Relationship Id="rId3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puzzle.com/media/59dbb36cc81fc7409bf147a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6" y="809266"/>
            <a:ext cx="7848600" cy="740134"/>
          </a:xfrm>
        </p:spPr>
        <p:txBody>
          <a:bodyPr/>
          <a:lstStyle/>
          <a:p>
            <a:r>
              <a:rPr lang="en-US" sz="2800" dirty="0" smtClean="0"/>
              <a:t>Digital Learning Forum</a:t>
            </a:r>
            <a:br>
              <a:rPr lang="en-US" sz="2800" dirty="0" smtClean="0"/>
            </a:br>
            <a:r>
              <a:rPr lang="en-US" sz="1400" dirty="0" smtClean="0"/>
              <a:t>October 9, 2017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7" y="2962277"/>
            <a:ext cx="7273925" cy="479425"/>
          </a:xfrm>
        </p:spPr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Academic Tools and Trends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4" name="Picture 3" descr="SMUMN-HORZ-2COLOR-RGB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4" y="5909038"/>
            <a:ext cx="1868489" cy="525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8925" y="5797913"/>
            <a:ext cx="4572000" cy="8715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Bob Andersen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Saint Mary’s University of Minnesota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dirty="0"/>
              <a:t>Director, Instructional Technology-SGPP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dirty="0" err="1" smtClean="0"/>
              <a:t>rganders@smumn.edu</a:t>
            </a:r>
            <a:endParaRPr lang="en-US" sz="1400" dirty="0"/>
          </a:p>
        </p:txBody>
      </p:sp>
      <p:pic>
        <p:nvPicPr>
          <p:cNvPr id="41" name="Picture 40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62" y="3571877"/>
            <a:ext cx="3975064" cy="22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riangle 56"/>
          <p:cNvSpPr/>
          <p:nvPr/>
        </p:nvSpPr>
        <p:spPr>
          <a:xfrm rot="1952740">
            <a:off x="4071136" y="3735564"/>
            <a:ext cx="959558" cy="1814311"/>
          </a:xfrm>
          <a:prstGeom prst="triangl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 rot="4212045">
            <a:off x="2645058" y="2436352"/>
            <a:ext cx="1385289" cy="469133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/>
          <p:cNvSpPr/>
          <p:nvPr/>
        </p:nvSpPr>
        <p:spPr>
          <a:xfrm rot="6511899">
            <a:off x="2552646" y="238831"/>
            <a:ext cx="1039728" cy="539836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 rot="5400000">
            <a:off x="4530608" y="2958906"/>
            <a:ext cx="647698" cy="18143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/>
          <p:cNvSpPr/>
          <p:nvPr/>
        </p:nvSpPr>
        <p:spPr>
          <a:xfrm rot="8240097">
            <a:off x="3781278" y="1753249"/>
            <a:ext cx="1182476" cy="2220772"/>
          </a:xfrm>
          <a:prstGeom prst="triangle">
            <a:avLst>
              <a:gd name="adj" fmla="val 335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 rot="10094350">
            <a:off x="5321214" y="2350730"/>
            <a:ext cx="1042436" cy="18143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/>
          <p:cNvSpPr/>
          <p:nvPr/>
        </p:nvSpPr>
        <p:spPr>
          <a:xfrm rot="630805">
            <a:off x="5378741" y="3659200"/>
            <a:ext cx="959558" cy="18143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/>
          <p:cNvSpPr/>
          <p:nvPr/>
        </p:nvSpPr>
        <p:spPr>
          <a:xfrm rot="21148202">
            <a:off x="7211892" y="3679443"/>
            <a:ext cx="1027936" cy="18143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 rot="11351113">
            <a:off x="7102129" y="2376271"/>
            <a:ext cx="993685" cy="18143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762500" y="3082431"/>
            <a:ext cx="3719689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Student Interaction with Content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26458" y="1122035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Reflection Tools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Blogs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Journals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E-portfolios</a:t>
            </a:r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49" name="Rounded Rectangle 48"/>
          <p:cNvSpPr/>
          <p:nvPr/>
        </p:nvSpPr>
        <p:spPr>
          <a:xfrm>
            <a:off x="4600346" y="1122033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Concept Mapping</a:t>
            </a:r>
          </a:p>
          <a:p>
            <a:pPr algn="ctr"/>
            <a:endParaRPr lang="en-US" sz="6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Diigo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Mindmeister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8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50" name="Rounded Rectangle 49"/>
          <p:cNvSpPr/>
          <p:nvPr/>
        </p:nvSpPr>
        <p:spPr>
          <a:xfrm>
            <a:off x="2469241" y="3082431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Create/Curate/Remix</a:t>
            </a:r>
          </a:p>
          <a:p>
            <a:pPr algn="ctr"/>
            <a:endParaRPr lang="en-US" sz="2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Wiki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Website </a:t>
            </a:r>
            <a:r>
              <a:rPr lang="en-US" sz="1000" dirty="0" smtClean="0"/>
              <a:t>(Google Sites)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Infographic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Animation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FlipBoard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51" name="Rounded Rectangle 50"/>
          <p:cNvSpPr/>
          <p:nvPr/>
        </p:nvSpPr>
        <p:spPr>
          <a:xfrm>
            <a:off x="195646" y="3619913"/>
            <a:ext cx="2029178" cy="29068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Instruct/Present</a:t>
            </a:r>
          </a:p>
          <a:p>
            <a:pPr algn="ctr"/>
            <a:endParaRPr lang="en-US" sz="800" u="sng" dirty="0" smtClean="0"/>
          </a:p>
          <a:p>
            <a:pPr marL="119063" indent="-119063">
              <a:buFont typeface="Arial"/>
              <a:buChar char="•"/>
            </a:pPr>
            <a:r>
              <a:rPr lang="en-US" sz="1350" dirty="0" smtClean="0"/>
              <a:t>Narrate PowerPoint</a:t>
            </a:r>
          </a:p>
          <a:p>
            <a:pPr marL="119063" indent="-119063">
              <a:buFont typeface="Arial"/>
              <a:buChar char="•"/>
            </a:pPr>
            <a:r>
              <a:rPr lang="en-US" sz="1350" dirty="0" smtClean="0"/>
              <a:t>Google Slides</a:t>
            </a:r>
          </a:p>
          <a:p>
            <a:pPr marL="119063" indent="-119063">
              <a:buFont typeface="Arial"/>
              <a:buChar char="•"/>
            </a:pPr>
            <a:r>
              <a:rPr lang="en-US" sz="1350" dirty="0" err="1" smtClean="0"/>
              <a:t>Prezi</a:t>
            </a:r>
            <a:endParaRPr lang="en-US" sz="1350" dirty="0" smtClean="0"/>
          </a:p>
          <a:p>
            <a:pPr marL="119063" indent="-119063">
              <a:buFont typeface="Arial"/>
              <a:buChar char="•"/>
            </a:pPr>
            <a:r>
              <a:rPr lang="en-US" sz="1350" dirty="0" err="1" smtClean="0"/>
              <a:t>VoiceThread</a:t>
            </a:r>
            <a:endParaRPr lang="en-US" sz="1350" dirty="0" smtClean="0"/>
          </a:p>
          <a:p>
            <a:pPr marL="165100" indent="-165100">
              <a:buFont typeface="Arial"/>
              <a:buChar char="•"/>
            </a:pPr>
            <a:r>
              <a:rPr lang="en-US" sz="1350" dirty="0"/>
              <a:t>Video</a:t>
            </a:r>
          </a:p>
          <a:p>
            <a:pPr marL="165100" indent="-165100">
              <a:buFont typeface="Arial"/>
              <a:buChar char="•"/>
            </a:pPr>
            <a:r>
              <a:rPr lang="en-US" sz="1350" dirty="0"/>
              <a:t>Screencast</a:t>
            </a:r>
          </a:p>
          <a:p>
            <a:pPr marL="165100" indent="-165100">
              <a:buFont typeface="Arial"/>
              <a:buChar char="•"/>
            </a:pPr>
            <a:r>
              <a:rPr lang="en-US" sz="1350" dirty="0"/>
              <a:t>Podcast</a:t>
            </a:r>
          </a:p>
          <a:p>
            <a:pPr marL="165100" indent="-165100">
              <a:buFont typeface="Arial"/>
              <a:buChar char="•"/>
            </a:pPr>
            <a:r>
              <a:rPr lang="en-US" sz="1350" dirty="0"/>
              <a:t>Explain Everything</a:t>
            </a:r>
          </a:p>
          <a:p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52" name="Rounded Rectangle 51"/>
          <p:cNvSpPr/>
          <p:nvPr/>
        </p:nvSpPr>
        <p:spPr>
          <a:xfrm>
            <a:off x="2367906" y="5042825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Games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Kahoot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Clickers</a:t>
            </a:r>
          </a:p>
          <a:p>
            <a:pPr marL="165100" indent="-165100">
              <a:buFont typeface="Arial"/>
              <a:buChar char="•"/>
            </a:pPr>
            <a:endParaRPr lang="en-US" sz="1400" dirty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53" name="Rounded Rectangle 52"/>
          <p:cNvSpPr/>
          <p:nvPr/>
        </p:nvSpPr>
        <p:spPr>
          <a:xfrm>
            <a:off x="4600346" y="5042825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Simulation Tools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CapSim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54" name="Rounded Rectangle 53"/>
          <p:cNvSpPr/>
          <p:nvPr/>
        </p:nvSpPr>
        <p:spPr>
          <a:xfrm>
            <a:off x="195646" y="1122033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Visualize </a:t>
            </a:r>
            <a:r>
              <a:rPr lang="en-US" sz="1400" u="sng" dirty="0" smtClean="0"/>
              <a:t>Data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err="1" smtClean="0"/>
              <a:t>Lucidchart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Infographic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Tableau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MS Excel</a:t>
            </a:r>
            <a:endParaRPr lang="en-US" sz="1400" dirty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55" name="Rounded Rectangle 54"/>
          <p:cNvSpPr/>
          <p:nvPr/>
        </p:nvSpPr>
        <p:spPr>
          <a:xfrm>
            <a:off x="6826458" y="5042825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Author/Publish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Twitter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Website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Blog</a:t>
            </a:r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  <p:sp>
        <p:nvSpPr>
          <p:cNvPr id="56" name="Rounded Rectangle 55"/>
          <p:cNvSpPr/>
          <p:nvPr/>
        </p:nvSpPr>
        <p:spPr>
          <a:xfrm>
            <a:off x="2367906" y="1122033"/>
            <a:ext cx="2029178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/>
          </a:p>
          <a:p>
            <a:pPr algn="ctr"/>
            <a:r>
              <a:rPr lang="en-US" sz="1400" u="sng" dirty="0" smtClean="0"/>
              <a:t>Survey/Collect Data</a:t>
            </a:r>
          </a:p>
          <a:p>
            <a:pPr algn="ctr"/>
            <a:endParaRPr lang="en-US" sz="800" u="sng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/>
              <a:t>Google Forms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Clickers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r>
              <a:rPr lang="en-US" sz="1400" dirty="0" smtClean="0"/>
              <a:t>Survey </a:t>
            </a:r>
            <a:r>
              <a:rPr lang="en-US" sz="1400" dirty="0" smtClean="0"/>
              <a:t>Monkey</a:t>
            </a:r>
            <a:endParaRPr lang="en-US" sz="1400" dirty="0" smtClean="0"/>
          </a:p>
          <a:p>
            <a:pPr marL="165100" indent="-165100">
              <a:buFont typeface="Arial"/>
              <a:buChar char="•"/>
            </a:pPr>
            <a:endParaRPr lang="en-US" sz="1400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1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6333"/>
          </a:xfrm>
        </p:spPr>
        <p:txBody>
          <a:bodyPr>
            <a:noAutofit/>
          </a:bodyPr>
          <a:lstStyle/>
          <a:p>
            <a:r>
              <a:rPr lang="en-US" dirty="0" smtClean="0"/>
              <a:t>Examples of Technologies </a:t>
            </a:r>
            <a:br>
              <a:rPr lang="en-US" dirty="0" smtClean="0"/>
            </a:br>
            <a:r>
              <a:rPr lang="en-US" dirty="0" smtClean="0"/>
              <a:t>that Facilitate Student Learning</a:t>
            </a:r>
            <a:endParaRPr lang="en-US" dirty="0"/>
          </a:p>
        </p:txBody>
      </p:sp>
      <p:pic>
        <p:nvPicPr>
          <p:cNvPr id="4" name="Picture 3" descr="Screen Shot 2017-04-07 at 2.2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7" y="533399"/>
            <a:ext cx="3318933" cy="5951673"/>
          </a:xfrm>
          <a:prstGeom prst="rect">
            <a:avLst/>
          </a:prstGeom>
        </p:spPr>
      </p:pic>
      <p:pic>
        <p:nvPicPr>
          <p:cNvPr id="6" name="Picture 5" descr="Screen Shot 2017-04-07 at 2.30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96799"/>
            <a:ext cx="3911601" cy="2569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4881" y="6426814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Pictochart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4166740"/>
            <a:ext cx="12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Lucidchart</a:t>
            </a:r>
            <a:endParaRPr lang="en-US" dirty="0"/>
          </a:p>
        </p:txBody>
      </p:sp>
      <p:pic>
        <p:nvPicPr>
          <p:cNvPr id="11" name="Picture 10" descr="Screen Shot 2017-04-08 at 6.48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3" y="4632541"/>
            <a:ext cx="3761826" cy="18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Ed Tech Tools Perspectives Considered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62500" y="3082431"/>
            <a:ext cx="3719689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Student Interaction with Content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856" y="3125478"/>
            <a:ext cx="3719689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</a:t>
            </a:r>
            <a:r>
              <a:rPr lang="en-US" sz="2000" dirty="0" smtClean="0">
                <a:solidFill>
                  <a:schemeClr val="bg1"/>
                </a:solidFill>
              </a:rPr>
              <a:t>Human Interaction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to Student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to Instructor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2499" y="1286994"/>
            <a:ext cx="3719689" cy="14839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Direct Instruction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855" y="1280934"/>
            <a:ext cx="3719689" cy="14839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/>
              <a:t>Assess </a:t>
            </a:r>
            <a:r>
              <a:rPr lang="en-US" sz="2000" dirty="0" smtClean="0"/>
              <a:t>Student </a:t>
            </a:r>
            <a:r>
              <a:rPr lang="en-US" sz="2000" dirty="0"/>
              <a:t>L</a:t>
            </a:r>
            <a:r>
              <a:rPr lang="en-US" sz="2000" dirty="0" smtClean="0"/>
              <a:t>earning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762498" y="4959059"/>
            <a:ext cx="3719689" cy="14839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/>
              <a:t>Improve </a:t>
            </a:r>
            <a:r>
              <a:rPr lang="en-US" sz="2000" dirty="0" smtClean="0"/>
              <a:t>i</a:t>
            </a:r>
            <a:r>
              <a:rPr lang="en-US" sz="2000" dirty="0" smtClean="0"/>
              <a:t>nstructor </a:t>
            </a:r>
            <a:r>
              <a:rPr lang="en-US" sz="2000" dirty="0"/>
              <a:t>p</a:t>
            </a:r>
            <a:r>
              <a:rPr lang="en-US" sz="2000" dirty="0" smtClean="0"/>
              <a:t>roductivity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560855" y="4970022"/>
            <a:ext cx="3719689" cy="148392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/>
              <a:t>Improve digital skills and workplace readiness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2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633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Selecting </a:t>
            </a:r>
            <a:r>
              <a:rPr lang="en-US" dirty="0" smtClean="0">
                <a:solidFill>
                  <a:srgbClr val="000000"/>
                </a:solidFill>
              </a:rPr>
              <a:t>Instructional </a:t>
            </a:r>
            <a:r>
              <a:rPr lang="en-US" dirty="0" smtClean="0">
                <a:solidFill>
                  <a:srgbClr val="000000"/>
                </a:solidFill>
              </a:rPr>
              <a:t>Technologies</a:t>
            </a:r>
            <a:r>
              <a:rPr lang="en-US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What </a:t>
            </a:r>
            <a:r>
              <a:rPr lang="en-US" sz="2000" dirty="0" smtClean="0">
                <a:solidFill>
                  <a:srgbClr val="000000"/>
                </a:solidFill>
              </a:rPr>
              <a:t>I’ve Learned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3266"/>
            <a:ext cx="3987800" cy="51172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It’s not about the technology;  </a:t>
            </a:r>
            <a:r>
              <a:rPr lang="en-US" sz="2200" dirty="0" smtClean="0">
                <a:solidFill>
                  <a:srgbClr val="FF0000"/>
                </a:solidFill>
              </a:rPr>
              <a:t>it’s about the learning</a:t>
            </a:r>
          </a:p>
          <a:p>
            <a:endParaRPr lang="en-US" sz="1000" dirty="0" smtClean="0"/>
          </a:p>
          <a:p>
            <a:r>
              <a:rPr lang="en-US" sz="2200" dirty="0" smtClean="0"/>
              <a:t>Keep it simple</a:t>
            </a:r>
          </a:p>
          <a:p>
            <a:endParaRPr lang="en-US" sz="1000" dirty="0" smtClean="0"/>
          </a:p>
          <a:p>
            <a:r>
              <a:rPr lang="en-US" sz="2200" dirty="0" smtClean="0"/>
              <a:t>Selecting </a:t>
            </a:r>
            <a:r>
              <a:rPr lang="en-US" sz="2200" dirty="0" smtClean="0"/>
              <a:t>instructional technologies </a:t>
            </a:r>
            <a:r>
              <a:rPr lang="en-US" sz="2200" dirty="0" smtClean="0"/>
              <a:t>is not formulaic</a:t>
            </a:r>
          </a:p>
          <a:p>
            <a:endParaRPr lang="en-US" sz="1000" dirty="0" smtClean="0"/>
          </a:p>
          <a:p>
            <a:r>
              <a:rPr lang="en-US" sz="2200" dirty="0"/>
              <a:t>P</a:t>
            </a:r>
            <a:r>
              <a:rPr lang="en-US" sz="2200" dirty="0" smtClean="0"/>
              <a:t>urposeful and intentional </a:t>
            </a:r>
            <a:endParaRPr lang="en-US" sz="2200" dirty="0"/>
          </a:p>
        </p:txBody>
      </p:sp>
      <p:pic>
        <p:nvPicPr>
          <p:cNvPr id="4" name="Picture 3" descr="fb-vr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362200"/>
            <a:ext cx="4421833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3-02 at 7.3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287">
            <a:off x="6416272" y="2114804"/>
            <a:ext cx="1352563" cy="2047124"/>
          </a:xfrm>
          <a:prstGeom prst="rect">
            <a:avLst/>
          </a:prstGeom>
        </p:spPr>
      </p:pic>
      <p:pic>
        <p:nvPicPr>
          <p:cNvPr id="6" name="Picture 5" descr="Screen Shot 2016-03-02 at 7.4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223">
            <a:off x="6221508" y="5773410"/>
            <a:ext cx="2717800" cy="1015833"/>
          </a:xfrm>
          <a:prstGeom prst="rect">
            <a:avLst/>
          </a:prstGeom>
        </p:spPr>
      </p:pic>
      <p:pic>
        <p:nvPicPr>
          <p:cNvPr id="11" name="Picture 10" descr="Screen Shot 2016-03-02 at 7.40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99">
            <a:off x="7882172" y="2499586"/>
            <a:ext cx="1008308" cy="1180095"/>
          </a:xfrm>
          <a:prstGeom prst="rect">
            <a:avLst/>
          </a:prstGeom>
        </p:spPr>
      </p:pic>
      <p:pic>
        <p:nvPicPr>
          <p:cNvPr id="20" name="Picture 19" descr="Screen Shot 2016-03-02 at 7.33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68">
            <a:off x="7681121" y="3795444"/>
            <a:ext cx="1063364" cy="1100807"/>
          </a:xfrm>
          <a:prstGeom prst="rect">
            <a:avLst/>
          </a:prstGeom>
        </p:spPr>
      </p:pic>
      <p:pic>
        <p:nvPicPr>
          <p:cNvPr id="21" name="Picture 20" descr="Screen Shot 2016-03-02 at 7.34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172" y="4002253"/>
            <a:ext cx="1530704" cy="854347"/>
          </a:xfrm>
          <a:prstGeom prst="rect">
            <a:avLst/>
          </a:prstGeom>
        </p:spPr>
      </p:pic>
      <p:pic>
        <p:nvPicPr>
          <p:cNvPr id="23" name="Picture 22" descr="Screen Shot 2016-03-02 at 7.35.5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92" y="6195371"/>
            <a:ext cx="854453" cy="556571"/>
          </a:xfrm>
          <a:prstGeom prst="rect">
            <a:avLst/>
          </a:prstGeom>
        </p:spPr>
      </p:pic>
      <p:pic>
        <p:nvPicPr>
          <p:cNvPr id="26" name="Picture 25" descr="Screen Shot 2016-03-02 at 7.37.4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5815">
            <a:off x="380340" y="4846321"/>
            <a:ext cx="843775" cy="923592"/>
          </a:xfrm>
          <a:prstGeom prst="rect">
            <a:avLst/>
          </a:prstGeom>
        </p:spPr>
      </p:pic>
      <p:pic>
        <p:nvPicPr>
          <p:cNvPr id="31" name="Picture 30" descr="Screen Shot 2016-03-02 at 7.27.4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985">
            <a:off x="229744" y="5723261"/>
            <a:ext cx="2294943" cy="981795"/>
          </a:xfrm>
          <a:prstGeom prst="rect">
            <a:avLst/>
          </a:prstGeom>
        </p:spPr>
      </p:pic>
      <p:pic>
        <p:nvPicPr>
          <p:cNvPr id="35" name="Picture 34" descr="Screen Shot 2016-03-02 at 7.29.26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54">
            <a:off x="5317523" y="2113164"/>
            <a:ext cx="1037997" cy="918515"/>
          </a:xfrm>
          <a:prstGeom prst="rect">
            <a:avLst/>
          </a:prstGeom>
        </p:spPr>
      </p:pic>
      <p:pic>
        <p:nvPicPr>
          <p:cNvPr id="36" name="Picture 35" descr="Screen Shot 2016-03-02 at 7.29.43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193">
            <a:off x="4232137" y="5634550"/>
            <a:ext cx="1190037" cy="1130957"/>
          </a:xfrm>
          <a:prstGeom prst="rect">
            <a:avLst/>
          </a:prstGeom>
        </p:spPr>
      </p:pic>
      <p:pic>
        <p:nvPicPr>
          <p:cNvPr id="7" name="Picture 6" descr="Screen Shot 2016-03-02 at 7.44.01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5" y="4598894"/>
            <a:ext cx="1244600" cy="1130300"/>
          </a:xfrm>
          <a:prstGeom prst="rect">
            <a:avLst/>
          </a:prstGeom>
        </p:spPr>
      </p:pic>
      <p:pic>
        <p:nvPicPr>
          <p:cNvPr id="24" name="Picture 23" descr="Screen Shot 2016-03-02 at 7.36.16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253">
            <a:off x="166407" y="1238110"/>
            <a:ext cx="945781" cy="927236"/>
          </a:xfrm>
          <a:prstGeom prst="rect">
            <a:avLst/>
          </a:prstGeom>
        </p:spPr>
      </p:pic>
      <p:pic>
        <p:nvPicPr>
          <p:cNvPr id="37" name="Picture 36" descr="Screen Shot 2016-03-02 at 7.30.19 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347">
            <a:off x="5638793" y="5124427"/>
            <a:ext cx="1063267" cy="829717"/>
          </a:xfrm>
          <a:prstGeom prst="rect">
            <a:avLst/>
          </a:prstGeom>
        </p:spPr>
      </p:pic>
      <p:pic>
        <p:nvPicPr>
          <p:cNvPr id="25" name="Picture 24" descr="Screen Shot 2016-03-02 at 7.37.11 A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382">
            <a:off x="77265" y="2541035"/>
            <a:ext cx="2134868" cy="726604"/>
          </a:xfrm>
          <a:prstGeom prst="rect">
            <a:avLst/>
          </a:prstGeom>
        </p:spPr>
      </p:pic>
      <p:pic>
        <p:nvPicPr>
          <p:cNvPr id="10" name="Picture 9" descr="Screen Shot 2016-03-02 at 7.30.45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24" y="1581977"/>
            <a:ext cx="694835" cy="950827"/>
          </a:xfrm>
          <a:prstGeom prst="rect">
            <a:avLst/>
          </a:prstGeom>
        </p:spPr>
      </p:pic>
      <p:pic>
        <p:nvPicPr>
          <p:cNvPr id="8" name="Picture 7" descr="Screen Shot 2016-03-02 at 7.33.34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26" y="5454089"/>
            <a:ext cx="1572633" cy="1321449"/>
          </a:xfrm>
          <a:prstGeom prst="rect">
            <a:avLst/>
          </a:prstGeom>
        </p:spPr>
      </p:pic>
      <p:pic>
        <p:nvPicPr>
          <p:cNvPr id="12" name="Picture 11" descr="Screen Shot 2016-03-02 at 7.47.41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32" y="4517915"/>
            <a:ext cx="1047860" cy="1093752"/>
          </a:xfrm>
          <a:prstGeom prst="rect">
            <a:avLst/>
          </a:prstGeom>
        </p:spPr>
      </p:pic>
      <p:pic>
        <p:nvPicPr>
          <p:cNvPr id="32" name="Picture 31" descr="Screen Shot 2016-03-02 at 7.27.53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840">
            <a:off x="6254451" y="1251843"/>
            <a:ext cx="1733924" cy="803965"/>
          </a:xfrm>
          <a:prstGeom prst="rect">
            <a:avLst/>
          </a:prstGeom>
        </p:spPr>
      </p:pic>
      <p:pic>
        <p:nvPicPr>
          <p:cNvPr id="18" name="Picture 17" descr="Screen Shot 2016-03-02 at 7.31.14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249">
            <a:off x="1414138" y="1145434"/>
            <a:ext cx="1571142" cy="1171083"/>
          </a:xfrm>
          <a:prstGeom prst="rect">
            <a:avLst/>
          </a:prstGeom>
        </p:spPr>
      </p:pic>
      <p:pic>
        <p:nvPicPr>
          <p:cNvPr id="29" name="Picture 28" descr="Screen Shot 2016-03-02 at 7.27.20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940">
            <a:off x="2713858" y="2892682"/>
            <a:ext cx="1276926" cy="1462463"/>
          </a:xfrm>
          <a:prstGeom prst="rect">
            <a:avLst/>
          </a:prstGeom>
        </p:spPr>
      </p:pic>
      <p:pic>
        <p:nvPicPr>
          <p:cNvPr id="16" name="Picture 15" descr="Screen Shot 2016-03-02 at 7.48.08 A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3" y="3417305"/>
            <a:ext cx="2426503" cy="1124207"/>
          </a:xfrm>
          <a:prstGeom prst="rect">
            <a:avLst/>
          </a:prstGeom>
        </p:spPr>
      </p:pic>
      <p:pic>
        <p:nvPicPr>
          <p:cNvPr id="14" name="Picture 13" descr="Screen Shot 2016-03-02 at 7.45.46 A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568">
            <a:off x="5344202" y="3055942"/>
            <a:ext cx="1545354" cy="766495"/>
          </a:xfrm>
          <a:prstGeom prst="rect">
            <a:avLst/>
          </a:prstGeom>
        </p:spPr>
      </p:pic>
      <p:pic>
        <p:nvPicPr>
          <p:cNvPr id="43" name="Picture 42" descr="Screen Shot 2016-03-02 at 10.53.53 A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901">
            <a:off x="2893799" y="4578139"/>
            <a:ext cx="1339296" cy="949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2202" y="790117"/>
            <a:ext cx="78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5"/>
              </a:rPr>
              <a:t>Edtech</a:t>
            </a:r>
            <a:endParaRPr lang="en-US" sz="1400" b="1" dirty="0"/>
          </a:p>
        </p:txBody>
      </p:sp>
      <p:pic>
        <p:nvPicPr>
          <p:cNvPr id="4" name="Picture 3" descr="Screen Shot 2016-06-29 at 10.13.21 AM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14" y="5032607"/>
            <a:ext cx="1241435" cy="786652"/>
          </a:xfrm>
          <a:prstGeom prst="rect">
            <a:avLst/>
          </a:prstGeom>
        </p:spPr>
      </p:pic>
      <p:pic>
        <p:nvPicPr>
          <p:cNvPr id="5" name="Picture 4" descr="moodle_logo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984">
            <a:off x="6493296" y="4619969"/>
            <a:ext cx="1260319" cy="920623"/>
          </a:xfrm>
          <a:prstGeom prst="rect">
            <a:avLst/>
          </a:prstGeom>
        </p:spPr>
      </p:pic>
      <p:pic>
        <p:nvPicPr>
          <p:cNvPr id="3" name="Picture 2" descr="Screen Shot 2016-06-29 at 10.14.31 AM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006">
            <a:off x="3565276" y="2744719"/>
            <a:ext cx="1842451" cy="630639"/>
          </a:xfrm>
          <a:prstGeom prst="rect">
            <a:avLst/>
          </a:prstGeom>
        </p:spPr>
      </p:pic>
      <p:pic>
        <p:nvPicPr>
          <p:cNvPr id="34" name="Picture 33" descr="Screen Shot 2016-03-02 at 7.29.01 AM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56">
            <a:off x="2646198" y="1113451"/>
            <a:ext cx="1966424" cy="1409270"/>
          </a:xfrm>
          <a:prstGeom prst="rect">
            <a:avLst/>
          </a:prstGeom>
        </p:spPr>
      </p:pic>
      <p:pic>
        <p:nvPicPr>
          <p:cNvPr id="13" name="Picture 12" descr="Screen Shot 2016-03-02 at 7.44.26 AM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650">
            <a:off x="3346708" y="2068880"/>
            <a:ext cx="1586301" cy="726124"/>
          </a:xfrm>
          <a:prstGeom prst="rect">
            <a:avLst/>
          </a:prstGeom>
        </p:spPr>
      </p:pic>
      <p:pic>
        <p:nvPicPr>
          <p:cNvPr id="15" name="Picture 14" descr="Blackboard-Logo_imagelarge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0" y="944006"/>
            <a:ext cx="1214003" cy="997689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96574" y="461352"/>
            <a:ext cx="5146392" cy="80609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Selecting Tools that </a:t>
            </a:r>
            <a:r>
              <a:rPr lang="en-US" sz="2400" dirty="0" smtClean="0">
                <a:solidFill>
                  <a:schemeClr val="tx1"/>
                </a:solidFill>
              </a:rPr>
              <a:t>Work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2" name="Picture 21" descr="Screen Shot 2016-03-02 at 7.35.26 AM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63" y="425370"/>
            <a:ext cx="1133669" cy="1240189"/>
          </a:xfrm>
          <a:prstGeom prst="rect">
            <a:avLst/>
          </a:prstGeom>
        </p:spPr>
      </p:pic>
      <p:pic>
        <p:nvPicPr>
          <p:cNvPr id="19" name="Picture 18" descr="Screen Shot 2016-03-02 at 7.31.57 AM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9" y="3259682"/>
            <a:ext cx="1048763" cy="11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Forms of Interaction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62500" y="3082431"/>
            <a:ext cx="3719689" cy="14839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Learner Interaction with Content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857" y="3082432"/>
            <a:ext cx="3719689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</a:t>
            </a:r>
            <a:r>
              <a:rPr lang="en-US" sz="2000" dirty="0" smtClean="0">
                <a:solidFill>
                  <a:schemeClr val="bg1"/>
                </a:solidFill>
              </a:rPr>
              <a:t>Human Interaction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Learner to Instructor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Learner to Learner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857" y="1453154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widely cited editorial in the American Journal of Distance Education, Dr. Michael Moore observes three forms of interaction in distance education:  </a:t>
            </a:r>
            <a:r>
              <a:rPr lang="en-US" i="1" dirty="0">
                <a:solidFill>
                  <a:srgbClr val="C00000"/>
                </a:solidFill>
              </a:rPr>
              <a:t>learner-instructor</a:t>
            </a:r>
            <a:r>
              <a:rPr lang="en-US" dirty="0">
                <a:solidFill>
                  <a:srgbClr val="C00000"/>
                </a:solidFill>
              </a:rPr>
              <a:t> interaction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learner-learner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interaction and </a:t>
            </a:r>
            <a:r>
              <a:rPr lang="en-US" i="1" dirty="0">
                <a:solidFill>
                  <a:srgbClr val="C00000"/>
                </a:solidFill>
              </a:rPr>
              <a:t>learner-content</a:t>
            </a:r>
            <a:r>
              <a:rPr lang="en-US" dirty="0"/>
              <a:t> </a:t>
            </a:r>
            <a:r>
              <a:rPr lang="en-US" dirty="0" smtClean="0"/>
              <a:t>interaction.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857" y="6165985"/>
            <a:ext cx="6014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Three Forms of Interaction  </a:t>
            </a:r>
            <a:r>
              <a:rPr lang="en-US" sz="1200" u="sng" dirty="0">
                <a:hlinkClick r:id="rId2"/>
              </a:rPr>
              <a:t>http://</a:t>
            </a:r>
            <a:r>
              <a:rPr lang="en-US" sz="1200" u="sng" dirty="0" smtClean="0">
                <a:hlinkClick r:id="rId2"/>
              </a:rPr>
              <a:t>aris.teluq.uquebec.ca/portals/598/t3_moore1989.pdf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6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angle 32"/>
          <p:cNvSpPr/>
          <p:nvPr/>
        </p:nvSpPr>
        <p:spPr>
          <a:xfrm rot="14358748">
            <a:off x="4596547" y="784574"/>
            <a:ext cx="1484688" cy="426426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riangle 31"/>
          <p:cNvSpPr/>
          <p:nvPr/>
        </p:nvSpPr>
        <p:spPr>
          <a:xfrm rot="16350201">
            <a:off x="4118307" y="2902443"/>
            <a:ext cx="934811" cy="2503245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riangle 30"/>
          <p:cNvSpPr/>
          <p:nvPr/>
        </p:nvSpPr>
        <p:spPr>
          <a:xfrm rot="19275832">
            <a:off x="3707902" y="3924983"/>
            <a:ext cx="925306" cy="181431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riangle 29"/>
          <p:cNvSpPr/>
          <p:nvPr/>
        </p:nvSpPr>
        <p:spPr>
          <a:xfrm rot="11213125">
            <a:off x="3181700" y="2509396"/>
            <a:ext cx="990578" cy="147127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riangle 28"/>
          <p:cNvSpPr/>
          <p:nvPr/>
        </p:nvSpPr>
        <p:spPr>
          <a:xfrm>
            <a:off x="1730379" y="3879712"/>
            <a:ext cx="1103489" cy="181431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riangle 27"/>
          <p:cNvSpPr/>
          <p:nvPr/>
        </p:nvSpPr>
        <p:spPr>
          <a:xfrm rot="10800000">
            <a:off x="977900" y="2160789"/>
            <a:ext cx="925306" cy="181431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523" y="786740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Collaboration </a:t>
            </a:r>
            <a:r>
              <a:rPr lang="en-US" sz="1400" u="sng" dirty="0" smtClean="0">
                <a:solidFill>
                  <a:schemeClr val="bg1"/>
                </a:solidFill>
              </a:rPr>
              <a:t>Tools</a:t>
            </a:r>
          </a:p>
          <a:p>
            <a:pPr algn="ctr"/>
            <a:endParaRPr lang="en-US" sz="8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Google Docs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Wiki</a:t>
            </a:r>
          </a:p>
          <a:p>
            <a:pPr marL="165100" indent="-165100">
              <a:buFont typeface="Arial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Whiteboard: </a:t>
            </a:r>
            <a:r>
              <a:rPr lang="en-US" sz="1400" dirty="0" err="1" smtClean="0">
                <a:solidFill>
                  <a:schemeClr val="bg1"/>
                </a:solidFill>
              </a:rPr>
              <a:t>Padlet</a:t>
            </a:r>
            <a:endParaRPr lang="en-US" sz="1400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8891" y="1295383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>
                <a:solidFill>
                  <a:schemeClr val="bg1"/>
                </a:solidFill>
              </a:rPr>
              <a:t>Meeting Tools</a:t>
            </a:r>
          </a:p>
          <a:p>
            <a:pPr algn="ctr"/>
            <a:endParaRPr lang="en-US" sz="800" u="sng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Go To Meeting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Zoom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Google </a:t>
            </a:r>
            <a:r>
              <a:rPr lang="en-US" sz="1400" dirty="0" smtClean="0">
                <a:solidFill>
                  <a:schemeClr val="bg1"/>
                </a:solidFill>
              </a:rPr>
              <a:t>Hangouts</a:t>
            </a:r>
            <a:endParaRPr lang="en-US" sz="1400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2852" y="5135042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endParaRPr lang="en-US" sz="1400" u="sng" dirty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Video </a:t>
            </a:r>
            <a:r>
              <a:rPr lang="en-US" sz="1400" u="sng" dirty="0" smtClean="0">
                <a:solidFill>
                  <a:schemeClr val="bg1"/>
                </a:solidFill>
              </a:rPr>
              <a:t>Interaction</a:t>
            </a:r>
          </a:p>
          <a:p>
            <a:pPr algn="ctr"/>
            <a:endParaRPr lang="en-US" sz="8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VoiceThread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FlipGrid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ED Puzzle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Ted ED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03125" y="615356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LMS Interaction Tools</a:t>
            </a:r>
          </a:p>
          <a:p>
            <a:pPr algn="ctr"/>
            <a:endParaRPr lang="en-US" sz="6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Discussion Forums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Groups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Announcements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Wall in Engage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32770" y="1666479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LMS Grading Tools</a:t>
            </a:r>
          </a:p>
          <a:p>
            <a:pPr algn="ctr"/>
            <a:endParaRPr lang="en-US" sz="8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Gradebook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Crocodoc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Rubrics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22225" y="3459564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Interactive Presentation </a:t>
            </a:r>
            <a:r>
              <a:rPr lang="en-US" sz="1400" u="sng" dirty="0" smtClean="0">
                <a:solidFill>
                  <a:schemeClr val="bg1"/>
                </a:solidFill>
              </a:rPr>
              <a:t>Tools</a:t>
            </a:r>
          </a:p>
          <a:p>
            <a:pPr algn="ctr"/>
            <a:endParaRPr lang="en-US" sz="8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</a:rPr>
              <a:t>Mentimeter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Google Slides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Poll Everywhere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Turning </a:t>
            </a:r>
            <a:r>
              <a:rPr lang="en-US" sz="1400" dirty="0" smtClean="0">
                <a:solidFill>
                  <a:schemeClr val="bg1"/>
                </a:solidFill>
              </a:rPr>
              <a:t>Point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80546" y="5087288"/>
            <a:ext cx="2029178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Record </a:t>
            </a:r>
            <a:r>
              <a:rPr lang="en-US" sz="1400" u="sng" dirty="0" smtClean="0">
                <a:solidFill>
                  <a:schemeClr val="bg1"/>
                </a:solidFill>
              </a:rPr>
              <a:t>Video/Screen</a:t>
            </a:r>
            <a:endParaRPr lang="en-US" sz="1400" u="sng" dirty="0" smtClean="0">
              <a:solidFill>
                <a:schemeClr val="bg1"/>
              </a:solidFill>
            </a:endParaRPr>
          </a:p>
          <a:p>
            <a:pPr algn="ctr"/>
            <a:endParaRPr lang="en-US" sz="500" u="sng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Capture </a:t>
            </a:r>
            <a:r>
              <a:rPr lang="en-US" sz="1400" dirty="0" smtClean="0">
                <a:solidFill>
                  <a:schemeClr val="bg1"/>
                </a:solidFill>
              </a:rPr>
              <a:t>Cast</a:t>
            </a: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Screencast-o-</a:t>
            </a:r>
            <a:r>
              <a:rPr lang="en-US" sz="1400" dirty="0" err="1" smtClean="0">
                <a:solidFill>
                  <a:schemeClr val="bg1"/>
                </a:solidFill>
              </a:rPr>
              <a:t>Matic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QuickTime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5100" indent="-16510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Smartphone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0857" y="3082432"/>
            <a:ext cx="3719689" cy="1483925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Promote </a:t>
            </a:r>
            <a:r>
              <a:rPr lang="en-US" sz="2000" dirty="0" smtClean="0">
                <a:solidFill>
                  <a:schemeClr val="bg1"/>
                </a:solidFill>
              </a:rPr>
              <a:t>Human Interaction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to Student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Student to Instructor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5" grpId="0" animBg="1"/>
      <p:bldP spid="6" grpId="0" animBg="1"/>
      <p:bldP spid="10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4-08 at 6.47.41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3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that Facilitate </a:t>
            </a:r>
            <a:r>
              <a:rPr lang="en-US" dirty="0" smtClean="0"/>
              <a:t>Interactions - </a:t>
            </a:r>
            <a:r>
              <a:rPr lang="en-US" dirty="0" err="1" smtClean="0"/>
              <a:t>Voicethread</a:t>
            </a:r>
            <a:endParaRPr lang="en-US" dirty="0"/>
          </a:p>
        </p:txBody>
      </p:sp>
      <p:pic>
        <p:nvPicPr>
          <p:cNvPr id="6" name="Picture 5" descr="Screen Shot 2017-04-08 at 6.50.58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24336"/>
            <a:ext cx="5477933" cy="5246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8200" y="247650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hlinkClick r:id="rId4"/>
              </a:rPr>
              <a:t>100 People</a:t>
            </a:r>
          </a:p>
          <a:p>
            <a:pPr algn="ctr"/>
            <a:r>
              <a:rPr lang="en-US" sz="1600" dirty="0" smtClean="0">
                <a:hlinkClick r:id="rId4"/>
              </a:rPr>
              <a:t>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6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42933" cy="672403"/>
          </a:xfrm>
        </p:spPr>
        <p:txBody>
          <a:bodyPr/>
          <a:lstStyle/>
          <a:p>
            <a:r>
              <a:rPr lang="en-US" dirty="0" smtClean="0"/>
              <a:t>Tools that Facilitate Interactions</a:t>
            </a:r>
            <a:endParaRPr lang="en-US" dirty="0"/>
          </a:p>
        </p:txBody>
      </p:sp>
      <p:pic>
        <p:nvPicPr>
          <p:cNvPr id="4" name="Content Placeholder 3" descr="Screen Shot 2017-04-07 at 2.51.54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1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8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07 at 1.46.24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" y="974770"/>
            <a:ext cx="2408766" cy="3101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635000"/>
            <a:ext cx="4546600" cy="256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537785"/>
            <a:ext cx="5359400" cy="3084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500" y="4241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EDPuzzle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2394" y="60579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Crocodoc</a:t>
            </a:r>
            <a:endParaRPr lang="en-US" dirty="0"/>
          </a:p>
        </p:txBody>
      </p:sp>
      <p:pic>
        <p:nvPicPr>
          <p:cNvPr id="4" name="Picture 3" descr="Screen Shot 2017-04-07 at 3.3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532"/>
            <a:ext cx="8415867" cy="47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4.0.61"/>
  <p:tag name="PPTVERSION" val="15"/>
  <p:tag name="TPOS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15834</TotalTime>
  <Words>297</Words>
  <Application>Microsoft Macintosh PowerPoint</Application>
  <PresentationFormat>On-screen Show (4:3)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Trebuchet MS</vt:lpstr>
      <vt:lpstr>Arial</vt:lpstr>
      <vt:lpstr>Clarity</vt:lpstr>
      <vt:lpstr>Digital Learning Forum October 9, 2017</vt:lpstr>
      <vt:lpstr>Selecting Tools that Work</vt:lpstr>
      <vt:lpstr>Three Forms of Interaction</vt:lpstr>
      <vt:lpstr>PowerPoint Presentation</vt:lpstr>
      <vt:lpstr>PowerPoint Presentation</vt:lpstr>
      <vt:lpstr>Tools that Facilitate Interactions - Voicethread</vt:lpstr>
      <vt:lpstr>Tools that Facilitate Interactions</vt:lpstr>
      <vt:lpstr>PowerPoint Presentation</vt:lpstr>
      <vt:lpstr>Crocodoc</vt:lpstr>
      <vt:lpstr>PowerPoint Presentation</vt:lpstr>
      <vt:lpstr>Examples of Technologies  that Facilitate Student Learning</vt:lpstr>
      <vt:lpstr>Other Ed Tech Tools Perspectives Considered</vt:lpstr>
      <vt:lpstr>Selecting Instructional Technologies:   What I’ve Learned</vt:lpstr>
    </vt:vector>
  </TitlesOfParts>
  <Company>Saint Mary's University of Minnesota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There Yet?</dc:title>
  <dc:creator>Bob Andersen</dc:creator>
  <cp:lastModifiedBy>Microsoft Office User</cp:lastModifiedBy>
  <cp:revision>151</cp:revision>
  <cp:lastPrinted>2016-06-29T17:58:46Z</cp:lastPrinted>
  <dcterms:created xsi:type="dcterms:W3CDTF">2016-06-25T17:25:39Z</dcterms:created>
  <dcterms:modified xsi:type="dcterms:W3CDTF">2017-10-09T22:38:44Z</dcterms:modified>
</cp:coreProperties>
</file>