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02" r:id="rId2"/>
    <p:sldId id="303" r:id="rId3"/>
    <p:sldId id="304" r:id="rId4"/>
    <p:sldId id="305" r:id="rId5"/>
    <p:sldId id="290" r:id="rId6"/>
    <p:sldId id="294" r:id="rId7"/>
    <p:sldId id="298" r:id="rId8"/>
    <p:sldId id="263" r:id="rId9"/>
    <p:sldId id="283" r:id="rId10"/>
    <p:sldId id="293" r:id="rId11"/>
    <p:sldId id="256" r:id="rId12"/>
    <p:sldId id="297" r:id="rId13"/>
    <p:sldId id="257" r:id="rId14"/>
    <p:sldId id="258" r:id="rId15"/>
    <p:sldId id="259" r:id="rId16"/>
    <p:sldId id="260" r:id="rId17"/>
    <p:sldId id="269" r:id="rId18"/>
    <p:sldId id="282" r:id="rId19"/>
    <p:sldId id="281" r:id="rId20"/>
    <p:sldId id="295" r:id="rId21"/>
    <p:sldId id="273" r:id="rId22"/>
    <p:sldId id="271" r:id="rId23"/>
    <p:sldId id="272" r:id="rId24"/>
    <p:sldId id="274" r:id="rId25"/>
    <p:sldId id="296" r:id="rId26"/>
    <p:sldId id="275" r:id="rId27"/>
    <p:sldId id="276" r:id="rId28"/>
    <p:sldId id="277" r:id="rId29"/>
    <p:sldId id="278" r:id="rId30"/>
    <p:sldId id="279" r:id="rId31"/>
    <p:sldId id="280" r:id="rId32"/>
    <p:sldId id="262" r:id="rId33"/>
    <p:sldId id="268" r:id="rId34"/>
    <p:sldId id="299" r:id="rId35"/>
    <p:sldId id="300" r:id="rId36"/>
    <p:sldId id="301" r:id="rId37"/>
    <p:sldId id="28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clrMru>
    <a:srgbClr val="A5D4B9"/>
    <a:srgbClr val="CED795"/>
    <a:srgbClr val="4F3CD9"/>
    <a:srgbClr val="FFC6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0" autoAdjust="0"/>
    <p:restoredTop sz="62955" autoAdjust="0"/>
  </p:normalViewPr>
  <p:slideViewPr>
    <p:cSldViewPr snapToGrid="0" snapToObjects="1" showGuides="1">
      <p:cViewPr varScale="1">
        <p:scale>
          <a:sx n="49" d="100"/>
          <a:sy n="49" d="100"/>
        </p:scale>
        <p:origin x="-2424" y="-104"/>
      </p:cViewPr>
      <p:guideLst>
        <p:guide orient="horz" pos="185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70418-5A5E-3041-9EB9-01CFF1729C4F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036F8-D241-194B-90AE-1D6D0630E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61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CAC91-01F7-8146-BF28-791F2ECE9230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BB0A1-9F5E-3045-8F35-B0E4B4B44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1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Advantages of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scenarios-based learning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aspects of design.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I’ll be showing 4 examples I designed, and look at others designed by others.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But let’s start off with a story…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Most interactions are </a:t>
            </a:r>
            <a:r>
              <a:rPr lang="en-US" sz="1200" b="1" dirty="0" err="1" smtClean="0"/>
              <a:t>m/c</a:t>
            </a:r>
            <a:r>
              <a:rPr lang="en-US" sz="1200" b="1" baseline="0" dirty="0" smtClean="0"/>
              <a:t>: </a:t>
            </a:r>
            <a:r>
              <a:rPr lang="en-US" dirty="0" smtClean="0"/>
              <a:t>Column</a:t>
            </a:r>
            <a:r>
              <a:rPr lang="en-US" baseline="0" dirty="0" smtClean="0"/>
              <a:t> matching, drag &amp; drop, etc.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Learner is given some limited number of choices.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Sometimes T/F, sometimes more, 3 choices is generally the minimum.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rPr>
              <a:t>This illustration creates an immersive environment</a:t>
            </a:r>
            <a:r>
              <a:rPr lang="en-US" baseline="0" dirty="0" smtClean="0"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dirty="0" smtClean="0"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rPr>
              <a:t>where learners inductively discover threats</a:t>
            </a:r>
          </a:p>
          <a:p>
            <a:pPr eaLnBrk="1" hangingPunct="1"/>
            <a:r>
              <a:rPr lang="en-US" dirty="0" smtClean="0"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rPr>
              <a:t>—a scavenger hunt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D23A81-4DFD-A348-AA25-4BA1F327AAB1}" type="slidenum">
              <a:rPr lang="en-US" smtClean="0">
                <a:latin typeface="Verdana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12</a:t>
            </a:fld>
            <a:endParaRPr lang="en-US" smtClean="0">
              <a:latin typeface="Verdana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branching scenario, decisions that are made affect the choices that are available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more like real life where you can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recover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mistakes in through a series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decisions.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Instead of working with the employee, they </a:t>
            </a:r>
            <a:r>
              <a:rPr lang="en-US" i="1" dirty="0" smtClean="0"/>
              <a:t>call</a:t>
            </a:r>
            <a:r>
              <a:rPr lang="en-US" dirty="0" smtClean="0"/>
              <a:t>.</a:t>
            </a:r>
          </a:p>
          <a:p>
            <a:r>
              <a:rPr lang="en-US" dirty="0" smtClean="0"/>
              <a:t>and they don’t have any documentation. </a:t>
            </a:r>
          </a:p>
          <a:p>
            <a:r>
              <a:rPr lang="en-US" dirty="0" smtClean="0"/>
              <a:t>They seem to think </a:t>
            </a:r>
            <a:r>
              <a:rPr lang="en-US" sz="1200" dirty="0" smtClean="0"/>
              <a:t>Diversity Manager can fix everything.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Worked with SMEs that included the Diversity Manager, HR Generalists, OD, 3 supervisors</a:t>
            </a:r>
            <a:r>
              <a:rPr lang="en-US" sz="14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arrive at performance objectives.</a:t>
            </a:r>
            <a:endParaRPr lang="en-US" sz="14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endParaRPr lang="en-US" sz="14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Lead (don’t push):</a:t>
            </a:r>
          </a:p>
          <a:p>
            <a:pPr lvl="1">
              <a:buFont typeface="Arial"/>
              <a:buChar char="•"/>
            </a:pP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light, but firm approach is more effective in getting cooperation than a heavy one </a:t>
            </a:r>
          </a:p>
          <a:p>
            <a:pPr lvl="1">
              <a:buFont typeface="Arial"/>
              <a:buChar char="•"/>
            </a:pP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Affirm respect for the persons you are coaching—avoid appearing paternalistic or condescending</a:t>
            </a:r>
          </a:p>
          <a:p>
            <a:pPr lvl="1">
              <a:buFont typeface="Arial"/>
              <a:buChar char="•"/>
            </a:pP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Avoid any appearance of favoritism in conflicts </a:t>
            </a:r>
          </a:p>
          <a:p>
            <a:pPr lvl="1">
              <a:buFont typeface="Arial"/>
              <a:buChar char="•"/>
            </a:pP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as much as you can before bringing in help from outside your unit</a:t>
            </a:r>
          </a:p>
          <a:p>
            <a:pPr lvl="1">
              <a:buFont typeface="Arial"/>
              <a:buChar char="•"/>
            </a:pP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small problems before they grow into large ones</a:t>
            </a:r>
          </a:p>
          <a:p>
            <a:pPr lvl="1">
              <a:buFont typeface="Arial"/>
              <a:buChar char="•"/>
            </a:pPr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Manage gossip that may feed a bad situation </a:t>
            </a:r>
          </a:p>
          <a:p>
            <a:pPr lvl="1"/>
            <a:r>
              <a: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</a:t>
            </a:r>
            <a:r>
              <a:rPr lang="en-US" sz="18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example</a:t>
            </a: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</a:t>
            </a:r>
            <a:r>
              <a:rPr lang="en-US" baseline="0" dirty="0" smtClean="0"/>
              <a:t> to manage employees that may be experiencing emotional challenges.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</a:t>
            </a:r>
            <a:r>
              <a:rPr lang="en-US" baseline="0" dirty="0" smtClean="0"/>
              <a:t> cribbed t</a:t>
            </a:r>
            <a:r>
              <a:rPr lang="en-US" dirty="0" smtClean="0"/>
              <a:t>his joke is</a:t>
            </a:r>
            <a:r>
              <a:rPr lang="en-US" baseline="0" dirty="0" smtClean="0"/>
              <a:t> taken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787400" dist="38100" dir="270000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from 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787400" dist="38100" dir="270000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job description for Instructional Designer posted by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787400" dist="38100" dir="270000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Allen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787400" dist="38100" dir="270000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Interactions.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</a:t>
            </a:r>
            <a:r>
              <a:rPr lang="en-US" baseline="0" dirty="0" smtClean="0"/>
              <a:t> to manage employees that may be experiencing emotional challenges.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patterns of negative behavior:</a:t>
            </a:r>
            <a:endParaRPr lang="en-US" sz="14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Lateness or absence</a:t>
            </a:r>
            <a:endParaRPr lang="en-US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 deadlines or drop in productivity</a:t>
            </a:r>
            <a:endParaRPr lang="en-US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participating in regular activities</a:t>
            </a:r>
            <a:endParaRPr lang="en-US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Drop in quality of work</a:t>
            </a:r>
            <a:endParaRPr lang="en-US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 breaks, long personal phone calls, or distraction</a:t>
            </a:r>
            <a:endParaRPr lang="en-US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Irritability, short with co-workers, clients</a:t>
            </a:r>
            <a:endParaRPr lang="en-US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Inattention or forgetfulness</a:t>
            </a:r>
            <a:endParaRPr lang="en-US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Single instances of abrupt or extreme behavior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</a:t>
            </a:r>
            <a:r>
              <a:rPr lang="en-US" sz="18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examples 1 &amp; 2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</a:t>
            </a:r>
            <a:r>
              <a:rPr lang="en-US" baseline="0" dirty="0" smtClean="0"/>
              <a:t> particular view of ‘education’ focuses on recall, instead of actual performance.</a:t>
            </a:r>
          </a:p>
          <a:p>
            <a:r>
              <a:rPr lang="en-US" dirty="0" smtClean="0"/>
              <a:t>This points to a gap between knowing and doing.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Scenarios-based learning promote learning transfer </a:t>
            </a:r>
            <a:b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presenting the learner with realistic situations </a:t>
            </a:r>
            <a:b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which they practice making decisions and experience the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her book, Design for How People Learn,</a:t>
            </a:r>
            <a:r>
              <a:rPr lang="en-US" baseline="0" dirty="0" smtClean="0"/>
              <a:t> </a:t>
            </a:r>
            <a:r>
              <a:rPr lang="en-US" dirty="0" smtClean="0"/>
              <a:t>Julie Dirksen borrowed from Jonathan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Haidt</a:t>
            </a:r>
            <a:r>
              <a:rPr lang="en-US" baseline="0" dirty="0" smtClean="0"/>
              <a:t> to illustrate the gap between conscious knowledge and unconscious habitual behavior.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conscious mind can recount lessons, </a:t>
            </a:r>
          </a:p>
          <a:p>
            <a:r>
              <a:rPr lang="en-US" baseline="0" dirty="0" smtClean="0"/>
              <a:t>but the elephant is a creature of habit—</a:t>
            </a:r>
            <a:br>
              <a:rPr lang="en-US" baseline="0" dirty="0" smtClean="0"/>
            </a:br>
            <a:r>
              <a:rPr lang="en-US" baseline="0" dirty="0" smtClean="0"/>
              <a:t>it needs to be </a:t>
            </a:r>
            <a:r>
              <a:rPr lang="en-US" i="1" baseline="0" dirty="0" smtClean="0"/>
              <a:t>trained </a:t>
            </a:r>
            <a:r>
              <a:rPr lang="en-US" baseline="0" dirty="0" smtClean="0"/>
              <a:t>to follow a new path.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X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Spanish: Know many more words than I can use in conversation.</a:t>
            </a:r>
            <a:endParaRPr lang="en-US" dirty="0" smtClean="0"/>
          </a:p>
          <a:p>
            <a:r>
              <a:rPr lang="en-US" baseline="0" dirty="0" smtClean="0"/>
              <a:t>Software: Can read how it works, understand it, but still get bogged down when first trying to use it.</a:t>
            </a:r>
          </a:p>
          <a:p>
            <a:r>
              <a:rPr lang="en-US" b="1" i="1" baseline="0" dirty="0" smtClean="0"/>
              <a:t>Practice </a:t>
            </a:r>
            <a:r>
              <a:rPr lang="en-US" b="1" baseline="0" dirty="0" smtClean="0"/>
              <a:t>is needed to transfer learning to application.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Then there’s things that everyone knows they</a:t>
            </a:r>
            <a:r>
              <a:rPr lang="en-US" baseline="0" dirty="0" smtClean="0"/>
              <a:t> </a:t>
            </a:r>
            <a:r>
              <a:rPr lang="en-US" dirty="0" smtClean="0"/>
              <a:t>shouldn’t do, but do anyhow…</a:t>
            </a:r>
          </a:p>
          <a:p>
            <a:r>
              <a:rPr lang="en-US" dirty="0" smtClean="0"/>
              <a:t>X</a:t>
            </a:r>
          </a:p>
          <a:p>
            <a:r>
              <a:rPr lang="en-US" dirty="0" smtClean="0"/>
              <a:t>[because</a:t>
            </a:r>
            <a:r>
              <a:rPr lang="en-US" baseline="0" dirty="0" smtClean="0"/>
              <a:t> they haven’t personally experienced bad consequences.]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</a:t>
            </a:r>
            <a:r>
              <a:rPr lang="en-US" baseline="0" dirty="0" smtClean="0"/>
              <a:t> </a:t>
            </a:r>
            <a:r>
              <a:rPr lang="en-US" dirty="0" smtClean="0"/>
              <a:t>because</a:t>
            </a:r>
            <a:r>
              <a:rPr lang="en-US" baseline="0" dirty="0" smtClean="0"/>
              <a:t> they haven’t personally experienced bad consequences.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Giving learners a safe way to experience failure can save pain &amp; expense.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study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sited by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Ruth Clark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indicates that learning through productive failure has cognitive advantages.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group was taught a solution a statistics problem through direct instruction, while the other group was first asked to figure it out for themselves, before being given instruction. 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from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alearning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game by C3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Softworks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based on a TV game show.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games are superior to basic ‘tell and test’ elearning because they challenge learners to think about answers, before they are provided to them.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I submit that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transfer of learning from from the module to the job is better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if the context resembles the work situation where the learning will be applied.</a:t>
            </a:r>
            <a:endParaRPr lang="en-US" b="0" dirty="0" smtClean="0"/>
          </a:p>
          <a:p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 couple months back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Linda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Lysdahl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showed example she created that were exceptionally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 executed.)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Context should mirror the work situation.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Learner should be engaged by a meaningful challenge.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learner responds with an activity—usually making a choice.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Feedback is best when it makes the learner reflect on the consequences of their decisions.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B0A1-9F5E-3045-8F35-B0E4B4B44A0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344B-D107-3C44-9D61-B03981193EFE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B23-ECB4-484E-8440-01CBD0693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344B-D107-3C44-9D61-B03981193EFE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B23-ECB4-484E-8440-01CBD0693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344B-D107-3C44-9D61-B03981193EFE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B23-ECB4-484E-8440-01CBD0693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344B-D107-3C44-9D61-B03981193EFE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B23-ECB4-484E-8440-01CBD0693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344B-D107-3C44-9D61-B03981193EFE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B23-ECB4-484E-8440-01CBD0693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344B-D107-3C44-9D61-B03981193EFE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B23-ECB4-484E-8440-01CBD0693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344B-D107-3C44-9D61-B03981193EFE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B23-ECB4-484E-8440-01CBD0693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344B-D107-3C44-9D61-B03981193EFE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B23-ECB4-484E-8440-01CBD0693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344B-D107-3C44-9D61-B03981193EFE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B23-ECB4-484E-8440-01CBD0693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344B-D107-3C44-9D61-B03981193EFE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B23-ECB4-484E-8440-01CBD0693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344B-D107-3C44-9D61-B03981193EFE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B23-ECB4-484E-8440-01CBD0693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2344B-D107-3C44-9D61-B03981193EFE}" type="datetimeFigureOut">
              <a:rPr lang="en-US" smtClean="0"/>
              <a:pPr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F9B23-ECB4-484E-8440-01CBD06936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9.gif"/><Relationship Id="rId5" Type="http://schemas.openxmlformats.org/officeDocument/2006/relationships/image" Target="../media/image30.gi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warfighter.com/hajikamal/activity/" TargetMode="External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30.gi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10 at 2.31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274638"/>
            <a:ext cx="7964487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800000"/>
                </a:solidFill>
              </a:rPr>
              <a:t>Allen Interaction’s model: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4" name="Content Placeholder 3" descr="CCAF-e-Learning-Design-Model.png"/>
          <p:cNvPicPr>
            <a:picLocks noGrp="1" noChangeAspect="1"/>
          </p:cNvPicPr>
          <p:nvPr>
            <p:ph idx="1"/>
          </p:nvPr>
        </p:nvPicPr>
        <p:blipFill>
          <a:blip r:embed="rId3"/>
          <a:srcRect l="-40755" r="-40755"/>
          <a:stretch>
            <a:fillRect/>
          </a:stretch>
        </p:blipFill>
        <p:spPr>
          <a:xfrm>
            <a:off x="-124903" y="1282818"/>
            <a:ext cx="9451055" cy="5288669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983328"/>
            <a:ext cx="2895600" cy="1767088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602290" y="3561577"/>
            <a:ext cx="7895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Most interactions are </a:t>
            </a:r>
            <a:r>
              <a:rPr lang="en-US" sz="4400" b="1" dirty="0" err="1" smtClean="0"/>
              <a:t>m/c</a:t>
            </a:r>
            <a:r>
              <a:rPr lang="en-US" sz="4400" b="1" dirty="0" smtClean="0"/>
              <a:t>.</a:t>
            </a:r>
          </a:p>
        </p:txBody>
      </p:sp>
      <p:sp>
        <p:nvSpPr>
          <p:cNvPr id="78" name="Text Box 4"/>
          <p:cNvSpPr txBox="1">
            <a:spLocks noChangeArrowheads="1"/>
          </p:cNvSpPr>
          <p:nvPr/>
        </p:nvSpPr>
        <p:spPr bwMode="auto">
          <a:xfrm>
            <a:off x="4169832" y="1966021"/>
            <a:ext cx="804335" cy="4462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Arial"/>
                <a:cs typeface="Arial"/>
              </a:rPr>
              <a:t>R: </a:t>
            </a:r>
            <a:r>
              <a:rPr lang="en-US" sz="2300" b="1" dirty="0" err="1" smtClean="0">
                <a:solidFill>
                  <a:schemeClr val="bg1"/>
                </a:solidFill>
                <a:latin typeface="Arial"/>
                <a:cs typeface="Arial"/>
              </a:rPr>
              <a:t>b</a:t>
            </a:r>
            <a:endParaRPr lang="en-US" sz="23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9" name="Picture 78" descr="Learning4ResultsLogoColor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834" y="5970878"/>
            <a:ext cx="1733126" cy="6270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124200" y="2489160"/>
            <a:ext cx="2895600" cy="606241"/>
          </a:xfrm>
          <a:prstGeom prst="rect">
            <a:avLst/>
          </a:prstGeom>
          <a:solidFill>
            <a:srgbClr val="E6E0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Content Placeholder 4" descr="SecurityThreats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1648" r="-21648"/>
          <a:stretch>
            <a:fillRect/>
          </a:stretch>
        </p:blipFill>
        <p:spPr>
          <a:xfrm>
            <a:off x="-1111364" y="440161"/>
            <a:ext cx="11582400" cy="5884439"/>
          </a:xfrm>
        </p:spPr>
      </p:pic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9C33C3-E28A-C942-A597-87DFFDE4FE51}" type="slidenum">
              <a:rPr lang="en-US" smtClean="0">
                <a:latin typeface="Verdana" pitchFamily="-102" charset="0"/>
                <a:ea typeface="ＭＳ Ｐゴシック" pitchFamily="-102" charset="-128"/>
                <a:cs typeface="ＭＳ Ｐゴシック" pitchFamily="-102" charset="-128"/>
              </a:rPr>
              <a:pPr/>
              <a:t>12</a:t>
            </a:fld>
            <a:endParaRPr lang="en-US" smtClean="0">
              <a:latin typeface="Verdana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7" name="Picture 6" descr="AllenInt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6219335"/>
            <a:ext cx="1600200" cy="61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5144328" y="2777905"/>
            <a:ext cx="457039" cy="31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H="1">
            <a:off x="3590443" y="2844745"/>
            <a:ext cx="393348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4575488" y="1849049"/>
            <a:ext cx="831" cy="1579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5410199" y="1848597"/>
            <a:ext cx="1149155" cy="1583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H="1">
            <a:off x="2585197" y="1848597"/>
            <a:ext cx="1166494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4575491" y="1081501"/>
            <a:ext cx="315754" cy="459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4575491" y="1081501"/>
            <a:ext cx="0" cy="4597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>
            <a:off x="4269816" y="1081501"/>
            <a:ext cx="305673" cy="459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750862" y="1541273"/>
            <a:ext cx="518955" cy="307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R: 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321490" y="1541273"/>
            <a:ext cx="518955" cy="307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R: </a:t>
            </a:r>
            <a:r>
              <a:rPr lang="en-US" sz="1400" b="1" dirty="0" err="1" smtClean="0">
                <a:solidFill>
                  <a:schemeClr val="bg1"/>
                </a:solidFill>
              </a:rPr>
              <a:t>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4891245" y="1541273"/>
            <a:ext cx="518955" cy="307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R: </a:t>
            </a:r>
            <a:r>
              <a:rPr lang="en-US" sz="1400" b="1" dirty="0" err="1" smtClean="0">
                <a:solidFill>
                  <a:schemeClr val="bg1"/>
                </a:solidFill>
              </a:rPr>
              <a:t>c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46891" y="1011268"/>
            <a:ext cx="442754" cy="307776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Q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56" name="Picture 55" descr="Screen Shot 2014-02-02 at 11.50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097417"/>
            <a:ext cx="2891589" cy="427714"/>
          </a:xfrm>
          <a:prstGeom prst="rect">
            <a:avLst/>
          </a:prstGeom>
        </p:spPr>
      </p:pic>
      <p:pic>
        <p:nvPicPr>
          <p:cNvPr id="57" name="Picture 56" descr="Screen Shot 2014-02-02 at 11.50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648" y="3097417"/>
            <a:ext cx="2891589" cy="427714"/>
          </a:xfrm>
          <a:prstGeom prst="rect">
            <a:avLst/>
          </a:prstGeom>
        </p:spPr>
      </p:pic>
      <p:pic>
        <p:nvPicPr>
          <p:cNvPr id="58" name="Picture 57" descr="Screen Shot 2014-02-02 at 11.50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237" y="3097417"/>
            <a:ext cx="2891589" cy="427714"/>
          </a:xfrm>
          <a:prstGeom prst="rect">
            <a:avLst/>
          </a:prstGeom>
        </p:spPr>
      </p:pic>
      <p:sp>
        <p:nvSpPr>
          <p:cNvPr id="59" name="Line 20"/>
          <p:cNvSpPr>
            <a:spLocks noChangeShapeType="1"/>
          </p:cNvSpPr>
          <p:nvPr/>
        </p:nvSpPr>
        <p:spPr bwMode="auto">
          <a:xfrm flipH="1">
            <a:off x="614946" y="2844745"/>
            <a:ext cx="1149685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20"/>
          <p:cNvSpPr>
            <a:spLocks noChangeShapeType="1"/>
          </p:cNvSpPr>
          <p:nvPr/>
        </p:nvSpPr>
        <p:spPr bwMode="auto">
          <a:xfrm flipH="1">
            <a:off x="1546414" y="2844745"/>
            <a:ext cx="824625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20"/>
          <p:cNvSpPr>
            <a:spLocks noChangeShapeType="1"/>
          </p:cNvSpPr>
          <p:nvPr/>
        </p:nvSpPr>
        <p:spPr bwMode="auto">
          <a:xfrm flipH="1">
            <a:off x="2635997" y="2844745"/>
            <a:ext cx="331792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4609692" y="2777905"/>
            <a:ext cx="0" cy="31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7517211" y="2770549"/>
            <a:ext cx="1025210" cy="3268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20"/>
          <p:cNvSpPr>
            <a:spLocks noChangeShapeType="1"/>
          </p:cNvSpPr>
          <p:nvPr/>
        </p:nvSpPr>
        <p:spPr bwMode="auto">
          <a:xfrm>
            <a:off x="6190237" y="2844745"/>
            <a:ext cx="369117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6787956" y="2837389"/>
            <a:ext cx="834708" cy="2600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0"/>
          <p:cNvGrpSpPr/>
          <p:nvPr/>
        </p:nvGrpSpPr>
        <p:grpSpPr>
          <a:xfrm>
            <a:off x="1546414" y="2006964"/>
            <a:ext cx="1659338" cy="837781"/>
            <a:chOff x="2756771" y="762000"/>
            <a:chExt cx="1659338" cy="627532"/>
          </a:xfrm>
        </p:grpSpPr>
        <p:sp>
          <p:nvSpPr>
            <p:cNvPr id="32" name="Line 15"/>
            <p:cNvSpPr>
              <a:spLocks noChangeShapeType="1"/>
            </p:cNvSpPr>
            <p:nvPr/>
          </p:nvSpPr>
          <p:spPr bwMode="auto">
            <a:xfrm>
              <a:off x="3581400" y="814607"/>
              <a:ext cx="315754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>
              <a:off x="3581400" y="814607"/>
              <a:ext cx="0" cy="344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 flipH="1">
              <a:off x="3275725" y="814607"/>
              <a:ext cx="305673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2756771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3327399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3897154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3352800" y="762000"/>
              <a:ext cx="442754" cy="23053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8"/>
          <p:cNvGrpSpPr/>
          <p:nvPr/>
        </p:nvGrpSpPr>
        <p:grpSpPr>
          <a:xfrm>
            <a:off x="3751691" y="2006964"/>
            <a:ext cx="1659338" cy="837781"/>
            <a:chOff x="2756771" y="762000"/>
            <a:chExt cx="1659338" cy="627532"/>
          </a:xfrm>
        </p:grpSpPr>
        <p:sp>
          <p:nvSpPr>
            <p:cNvPr id="40" name="Line 15"/>
            <p:cNvSpPr>
              <a:spLocks noChangeShapeType="1"/>
            </p:cNvSpPr>
            <p:nvPr/>
          </p:nvSpPr>
          <p:spPr bwMode="auto">
            <a:xfrm>
              <a:off x="3581400" y="814607"/>
              <a:ext cx="315754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581400" y="814607"/>
              <a:ext cx="0" cy="344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4"/>
            <p:cNvSpPr>
              <a:spLocks noChangeShapeType="1"/>
            </p:cNvSpPr>
            <p:nvPr/>
          </p:nvSpPr>
          <p:spPr bwMode="auto">
            <a:xfrm flipH="1">
              <a:off x="3275725" y="814607"/>
              <a:ext cx="305673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2756771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3327399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3897154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Text Box 4"/>
            <p:cNvSpPr txBox="1">
              <a:spLocks noChangeArrowheads="1"/>
            </p:cNvSpPr>
            <p:nvPr/>
          </p:nvSpPr>
          <p:spPr bwMode="auto">
            <a:xfrm>
              <a:off x="3352800" y="762000"/>
              <a:ext cx="442754" cy="23053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6"/>
          <p:cNvGrpSpPr/>
          <p:nvPr/>
        </p:nvGrpSpPr>
        <p:grpSpPr>
          <a:xfrm>
            <a:off x="5963326" y="2006964"/>
            <a:ext cx="1659338" cy="837781"/>
            <a:chOff x="2756771" y="762000"/>
            <a:chExt cx="1659338" cy="627532"/>
          </a:xfrm>
        </p:grpSpPr>
        <p:sp>
          <p:nvSpPr>
            <p:cNvPr id="48" name="Line 15"/>
            <p:cNvSpPr>
              <a:spLocks noChangeShapeType="1"/>
            </p:cNvSpPr>
            <p:nvPr/>
          </p:nvSpPr>
          <p:spPr bwMode="auto">
            <a:xfrm>
              <a:off x="3581400" y="814607"/>
              <a:ext cx="315754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7"/>
            <p:cNvSpPr>
              <a:spLocks noChangeShapeType="1"/>
            </p:cNvSpPr>
            <p:nvPr/>
          </p:nvSpPr>
          <p:spPr bwMode="auto">
            <a:xfrm>
              <a:off x="3581400" y="814607"/>
              <a:ext cx="0" cy="344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4"/>
            <p:cNvSpPr>
              <a:spLocks noChangeShapeType="1"/>
            </p:cNvSpPr>
            <p:nvPr/>
          </p:nvSpPr>
          <p:spPr bwMode="auto">
            <a:xfrm flipH="1">
              <a:off x="3275725" y="814607"/>
              <a:ext cx="305673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2756771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3327399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3897154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3352800" y="762000"/>
              <a:ext cx="442754" cy="23053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0" y="3845373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/>
              <a:t>[18]</a:t>
            </a:r>
          </a:p>
          <a:p>
            <a:pPr algn="ctr">
              <a:spcAft>
                <a:spcPts val="600"/>
              </a:spcAft>
            </a:pPr>
            <a:r>
              <a:rPr lang="en-US" sz="2800" b="1" dirty="0" smtClean="0"/>
              <a:t>[54]</a:t>
            </a:r>
          </a:p>
          <a:p>
            <a:pPr algn="ctr">
              <a:spcAft>
                <a:spcPts val="600"/>
              </a:spcAft>
            </a:pPr>
            <a:r>
              <a:rPr lang="en-US" sz="2800" b="1" dirty="0" smtClean="0"/>
              <a:t>   [162]…</a:t>
            </a:r>
            <a:endParaRPr lang="en-US" sz="2800" b="1" dirty="0"/>
          </a:p>
        </p:txBody>
      </p:sp>
      <p:sp>
        <p:nvSpPr>
          <p:cNvPr id="73" name="Rectangle 72"/>
          <p:cNvSpPr/>
          <p:nvPr/>
        </p:nvSpPr>
        <p:spPr>
          <a:xfrm>
            <a:off x="0" y="2844745"/>
            <a:ext cx="9144000" cy="45432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636032" y="2489160"/>
            <a:ext cx="1673736" cy="5112739"/>
          </a:xfrm>
          <a:prstGeom prst="rect">
            <a:avLst/>
          </a:prstGeom>
          <a:solidFill>
            <a:srgbClr val="E6E0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602290" y="3254545"/>
            <a:ext cx="7895231" cy="1876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Difficulty: </a:t>
            </a:r>
          </a:p>
          <a:p>
            <a:pPr>
              <a:lnSpc>
                <a:spcPts val="4600"/>
              </a:lnSpc>
            </a:pPr>
            <a:r>
              <a:rPr lang="en-US" sz="4400" b="1" dirty="0" smtClean="0"/>
              <a:t>Branched interactions proliferate geometrically.</a:t>
            </a:r>
            <a:endParaRPr lang="en-US" sz="4400" b="1" dirty="0"/>
          </a:p>
        </p:txBody>
      </p:sp>
      <p:pic>
        <p:nvPicPr>
          <p:cNvPr id="69" name="Picture 68" descr="Learning4ResultsLogoColor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834" y="5970878"/>
            <a:ext cx="1733126" cy="6270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5144328" y="2777875"/>
            <a:ext cx="457039" cy="31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H="1">
            <a:off x="3590443" y="2844715"/>
            <a:ext cx="393348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4575488" y="1849019"/>
            <a:ext cx="831" cy="1579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5410199" y="1848567"/>
            <a:ext cx="1149155" cy="1583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H="1">
            <a:off x="2585197" y="1848567"/>
            <a:ext cx="1166494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4575491" y="1081471"/>
            <a:ext cx="315754" cy="459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4575491" y="1081471"/>
            <a:ext cx="0" cy="4597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>
            <a:off x="4269816" y="1081471"/>
            <a:ext cx="305673" cy="459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750862" y="1541243"/>
            <a:ext cx="518955" cy="307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R: 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321490" y="1541243"/>
            <a:ext cx="518955" cy="307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R: </a:t>
            </a:r>
            <a:r>
              <a:rPr lang="en-US" sz="1400" b="1" dirty="0" err="1" smtClean="0">
                <a:solidFill>
                  <a:schemeClr val="bg1"/>
                </a:solidFill>
              </a:rPr>
              <a:t>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4891245" y="1541243"/>
            <a:ext cx="518955" cy="307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R: </a:t>
            </a:r>
            <a:r>
              <a:rPr lang="en-US" sz="1400" b="1" dirty="0" err="1" smtClean="0">
                <a:solidFill>
                  <a:schemeClr val="bg1"/>
                </a:solidFill>
              </a:rPr>
              <a:t>c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46891" y="1011238"/>
            <a:ext cx="442754" cy="307776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Q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56" name="Picture 55" descr="Screen Shot 2014-02-02 at 11.50.36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" y="3097387"/>
            <a:ext cx="2891589" cy="427714"/>
          </a:xfrm>
          <a:prstGeom prst="rect">
            <a:avLst/>
          </a:prstGeom>
        </p:spPr>
      </p:pic>
      <p:pic>
        <p:nvPicPr>
          <p:cNvPr id="57" name="Picture 56" descr="Screen Shot 2014-02-02 at 11.50.36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5648" y="3097387"/>
            <a:ext cx="2891589" cy="427714"/>
          </a:xfrm>
          <a:prstGeom prst="rect">
            <a:avLst/>
          </a:prstGeom>
        </p:spPr>
      </p:pic>
      <p:pic>
        <p:nvPicPr>
          <p:cNvPr id="58" name="Picture 57" descr="Screen Shot 2014-02-02 at 11.50.36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0237" y="3097387"/>
            <a:ext cx="2891589" cy="427714"/>
          </a:xfrm>
          <a:prstGeom prst="rect">
            <a:avLst/>
          </a:prstGeom>
        </p:spPr>
      </p:pic>
      <p:sp>
        <p:nvSpPr>
          <p:cNvPr id="59" name="Line 20"/>
          <p:cNvSpPr>
            <a:spLocks noChangeShapeType="1"/>
          </p:cNvSpPr>
          <p:nvPr/>
        </p:nvSpPr>
        <p:spPr bwMode="auto">
          <a:xfrm flipH="1">
            <a:off x="614946" y="2844715"/>
            <a:ext cx="1149685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20"/>
          <p:cNvSpPr>
            <a:spLocks noChangeShapeType="1"/>
          </p:cNvSpPr>
          <p:nvPr/>
        </p:nvSpPr>
        <p:spPr bwMode="auto">
          <a:xfrm flipH="1">
            <a:off x="1546414" y="2844715"/>
            <a:ext cx="824625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20"/>
          <p:cNvSpPr>
            <a:spLocks noChangeShapeType="1"/>
          </p:cNvSpPr>
          <p:nvPr/>
        </p:nvSpPr>
        <p:spPr bwMode="auto">
          <a:xfrm flipH="1">
            <a:off x="2635997" y="2844715"/>
            <a:ext cx="331792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4609692" y="2777875"/>
            <a:ext cx="0" cy="31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7517211" y="2770519"/>
            <a:ext cx="1025210" cy="3268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20"/>
          <p:cNvSpPr>
            <a:spLocks noChangeShapeType="1"/>
          </p:cNvSpPr>
          <p:nvPr/>
        </p:nvSpPr>
        <p:spPr bwMode="auto">
          <a:xfrm>
            <a:off x="6190237" y="2844715"/>
            <a:ext cx="369117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6787956" y="2837359"/>
            <a:ext cx="834708" cy="2600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0"/>
          <p:cNvGrpSpPr/>
          <p:nvPr/>
        </p:nvGrpSpPr>
        <p:grpSpPr>
          <a:xfrm>
            <a:off x="1546414" y="2006934"/>
            <a:ext cx="1659338" cy="837781"/>
            <a:chOff x="2756771" y="762000"/>
            <a:chExt cx="1659338" cy="627532"/>
          </a:xfrm>
        </p:grpSpPr>
        <p:sp>
          <p:nvSpPr>
            <p:cNvPr id="32" name="Line 15"/>
            <p:cNvSpPr>
              <a:spLocks noChangeShapeType="1"/>
            </p:cNvSpPr>
            <p:nvPr/>
          </p:nvSpPr>
          <p:spPr bwMode="auto">
            <a:xfrm>
              <a:off x="3581400" y="814607"/>
              <a:ext cx="315754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>
              <a:off x="3581400" y="814607"/>
              <a:ext cx="0" cy="344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 flipH="1">
              <a:off x="3275725" y="814607"/>
              <a:ext cx="305673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2756771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3327399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3897154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3352800" y="762000"/>
              <a:ext cx="442754" cy="23053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8"/>
          <p:cNvGrpSpPr/>
          <p:nvPr/>
        </p:nvGrpSpPr>
        <p:grpSpPr>
          <a:xfrm>
            <a:off x="3751691" y="2006934"/>
            <a:ext cx="1659338" cy="837781"/>
            <a:chOff x="2756771" y="762000"/>
            <a:chExt cx="1659338" cy="627532"/>
          </a:xfrm>
        </p:grpSpPr>
        <p:sp>
          <p:nvSpPr>
            <p:cNvPr id="40" name="Line 15"/>
            <p:cNvSpPr>
              <a:spLocks noChangeShapeType="1"/>
            </p:cNvSpPr>
            <p:nvPr/>
          </p:nvSpPr>
          <p:spPr bwMode="auto">
            <a:xfrm>
              <a:off x="3581400" y="814607"/>
              <a:ext cx="315754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581400" y="814607"/>
              <a:ext cx="0" cy="344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4"/>
            <p:cNvSpPr>
              <a:spLocks noChangeShapeType="1"/>
            </p:cNvSpPr>
            <p:nvPr/>
          </p:nvSpPr>
          <p:spPr bwMode="auto">
            <a:xfrm flipH="1">
              <a:off x="3275725" y="814607"/>
              <a:ext cx="305673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2756771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3327399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3897154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Text Box 4"/>
            <p:cNvSpPr txBox="1">
              <a:spLocks noChangeArrowheads="1"/>
            </p:cNvSpPr>
            <p:nvPr/>
          </p:nvSpPr>
          <p:spPr bwMode="auto">
            <a:xfrm>
              <a:off x="3352800" y="762000"/>
              <a:ext cx="442754" cy="23053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6"/>
          <p:cNvGrpSpPr/>
          <p:nvPr/>
        </p:nvGrpSpPr>
        <p:grpSpPr>
          <a:xfrm>
            <a:off x="5963326" y="2006934"/>
            <a:ext cx="1659338" cy="837781"/>
            <a:chOff x="2756771" y="762000"/>
            <a:chExt cx="1659338" cy="627532"/>
          </a:xfrm>
        </p:grpSpPr>
        <p:sp>
          <p:nvSpPr>
            <p:cNvPr id="48" name="Line 15"/>
            <p:cNvSpPr>
              <a:spLocks noChangeShapeType="1"/>
            </p:cNvSpPr>
            <p:nvPr/>
          </p:nvSpPr>
          <p:spPr bwMode="auto">
            <a:xfrm>
              <a:off x="3581400" y="814607"/>
              <a:ext cx="315754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7"/>
            <p:cNvSpPr>
              <a:spLocks noChangeShapeType="1"/>
            </p:cNvSpPr>
            <p:nvPr/>
          </p:nvSpPr>
          <p:spPr bwMode="auto">
            <a:xfrm>
              <a:off x="3581400" y="814607"/>
              <a:ext cx="0" cy="344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4"/>
            <p:cNvSpPr>
              <a:spLocks noChangeShapeType="1"/>
            </p:cNvSpPr>
            <p:nvPr/>
          </p:nvSpPr>
          <p:spPr bwMode="auto">
            <a:xfrm flipH="1">
              <a:off x="3275725" y="814607"/>
              <a:ext cx="305673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2756771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3327399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3897154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3352800" y="762000"/>
              <a:ext cx="442754" cy="23053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0" y="3845343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/>
              <a:t>[18]</a:t>
            </a:r>
          </a:p>
          <a:p>
            <a:pPr algn="ctr">
              <a:spcAft>
                <a:spcPts val="600"/>
              </a:spcAft>
            </a:pPr>
            <a:r>
              <a:rPr lang="en-US" sz="2800" b="1" dirty="0" smtClean="0"/>
              <a:t>[54]</a:t>
            </a:r>
          </a:p>
          <a:p>
            <a:pPr algn="ctr">
              <a:spcAft>
                <a:spcPts val="600"/>
              </a:spcAft>
            </a:pPr>
            <a:r>
              <a:rPr lang="en-US" sz="2800" b="1" dirty="0" smtClean="0"/>
              <a:t>   [162]…</a:t>
            </a:r>
            <a:endParaRPr lang="en-US" sz="2800" b="1" dirty="0"/>
          </a:p>
        </p:txBody>
      </p:sp>
      <p:sp>
        <p:nvSpPr>
          <p:cNvPr id="73" name="Rectangle 72"/>
          <p:cNvSpPr/>
          <p:nvPr/>
        </p:nvSpPr>
        <p:spPr>
          <a:xfrm>
            <a:off x="0" y="3622425"/>
            <a:ext cx="9144000" cy="3765550"/>
          </a:xfrm>
          <a:prstGeom prst="rect">
            <a:avLst/>
          </a:prstGeom>
          <a:solidFill>
            <a:srgbClr val="E6E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Learning4ResultsLogoColor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834" y="5970878"/>
            <a:ext cx="1733126" cy="6270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5144328" y="2775889"/>
            <a:ext cx="457039" cy="31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H="1">
            <a:off x="3590443" y="2842729"/>
            <a:ext cx="393348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4575488" y="1847033"/>
            <a:ext cx="831" cy="1579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5410199" y="1846581"/>
            <a:ext cx="1149155" cy="1583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H="1">
            <a:off x="2585197" y="1846581"/>
            <a:ext cx="1166494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4575491" y="1079485"/>
            <a:ext cx="315754" cy="459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4575491" y="1079485"/>
            <a:ext cx="0" cy="4597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>
            <a:off x="4269816" y="1079485"/>
            <a:ext cx="305673" cy="459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750862" y="1539257"/>
            <a:ext cx="518955" cy="307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R: 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321490" y="1539257"/>
            <a:ext cx="518955" cy="307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R: </a:t>
            </a:r>
            <a:r>
              <a:rPr lang="en-US" sz="1400" b="1" dirty="0" err="1" smtClean="0">
                <a:solidFill>
                  <a:schemeClr val="bg1"/>
                </a:solidFill>
              </a:rPr>
              <a:t>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4891245" y="1539257"/>
            <a:ext cx="518955" cy="307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R: </a:t>
            </a:r>
            <a:r>
              <a:rPr lang="en-US" sz="1400" b="1" dirty="0" err="1" smtClean="0">
                <a:solidFill>
                  <a:schemeClr val="bg1"/>
                </a:solidFill>
              </a:rPr>
              <a:t>c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46891" y="1009252"/>
            <a:ext cx="442754" cy="307776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Q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56" name="Picture 55" descr="Screen Shot 2014-02-02 at 11.50.36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" y="3095401"/>
            <a:ext cx="2891589" cy="427714"/>
          </a:xfrm>
          <a:prstGeom prst="rect">
            <a:avLst/>
          </a:prstGeom>
        </p:spPr>
      </p:pic>
      <p:pic>
        <p:nvPicPr>
          <p:cNvPr id="57" name="Picture 56" descr="Screen Shot 2014-02-02 at 11.50.36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5648" y="3095401"/>
            <a:ext cx="2891589" cy="427714"/>
          </a:xfrm>
          <a:prstGeom prst="rect">
            <a:avLst/>
          </a:prstGeom>
        </p:spPr>
      </p:pic>
      <p:pic>
        <p:nvPicPr>
          <p:cNvPr id="58" name="Picture 57" descr="Screen Shot 2014-02-02 at 11.50.36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0237" y="3095401"/>
            <a:ext cx="2891589" cy="427714"/>
          </a:xfrm>
          <a:prstGeom prst="rect">
            <a:avLst/>
          </a:prstGeom>
        </p:spPr>
      </p:pic>
      <p:sp>
        <p:nvSpPr>
          <p:cNvPr id="59" name="Line 20"/>
          <p:cNvSpPr>
            <a:spLocks noChangeShapeType="1"/>
          </p:cNvSpPr>
          <p:nvPr/>
        </p:nvSpPr>
        <p:spPr bwMode="auto">
          <a:xfrm flipH="1">
            <a:off x="614946" y="2842729"/>
            <a:ext cx="1149685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20"/>
          <p:cNvSpPr>
            <a:spLocks noChangeShapeType="1"/>
          </p:cNvSpPr>
          <p:nvPr/>
        </p:nvSpPr>
        <p:spPr bwMode="auto">
          <a:xfrm flipH="1">
            <a:off x="1546414" y="2842729"/>
            <a:ext cx="824625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20"/>
          <p:cNvSpPr>
            <a:spLocks noChangeShapeType="1"/>
          </p:cNvSpPr>
          <p:nvPr/>
        </p:nvSpPr>
        <p:spPr bwMode="auto">
          <a:xfrm flipH="1">
            <a:off x="2635997" y="2842729"/>
            <a:ext cx="331792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4609692" y="2775889"/>
            <a:ext cx="0" cy="31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7517211" y="2768533"/>
            <a:ext cx="1025210" cy="3268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20"/>
          <p:cNvSpPr>
            <a:spLocks noChangeShapeType="1"/>
          </p:cNvSpPr>
          <p:nvPr/>
        </p:nvSpPr>
        <p:spPr bwMode="auto">
          <a:xfrm>
            <a:off x="6190237" y="2842729"/>
            <a:ext cx="369117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6787956" y="2835373"/>
            <a:ext cx="834708" cy="2600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0"/>
          <p:cNvGrpSpPr/>
          <p:nvPr/>
        </p:nvGrpSpPr>
        <p:grpSpPr>
          <a:xfrm>
            <a:off x="1546414" y="2004948"/>
            <a:ext cx="1659338" cy="837781"/>
            <a:chOff x="2756771" y="762000"/>
            <a:chExt cx="1659338" cy="627532"/>
          </a:xfrm>
        </p:grpSpPr>
        <p:sp>
          <p:nvSpPr>
            <p:cNvPr id="32" name="Line 15"/>
            <p:cNvSpPr>
              <a:spLocks noChangeShapeType="1"/>
            </p:cNvSpPr>
            <p:nvPr/>
          </p:nvSpPr>
          <p:spPr bwMode="auto">
            <a:xfrm>
              <a:off x="3581400" y="814607"/>
              <a:ext cx="315754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>
              <a:off x="3581400" y="814607"/>
              <a:ext cx="0" cy="344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 flipH="1">
              <a:off x="3275725" y="814607"/>
              <a:ext cx="305673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2756771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3327399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3897154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3352800" y="762000"/>
              <a:ext cx="442754" cy="23053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8"/>
          <p:cNvGrpSpPr/>
          <p:nvPr/>
        </p:nvGrpSpPr>
        <p:grpSpPr>
          <a:xfrm>
            <a:off x="3751691" y="2004948"/>
            <a:ext cx="1659338" cy="837781"/>
            <a:chOff x="2756771" y="762000"/>
            <a:chExt cx="1659338" cy="627532"/>
          </a:xfrm>
        </p:grpSpPr>
        <p:sp>
          <p:nvSpPr>
            <p:cNvPr id="40" name="Line 15"/>
            <p:cNvSpPr>
              <a:spLocks noChangeShapeType="1"/>
            </p:cNvSpPr>
            <p:nvPr/>
          </p:nvSpPr>
          <p:spPr bwMode="auto">
            <a:xfrm>
              <a:off x="3581400" y="814607"/>
              <a:ext cx="315754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581400" y="814607"/>
              <a:ext cx="0" cy="344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4"/>
            <p:cNvSpPr>
              <a:spLocks noChangeShapeType="1"/>
            </p:cNvSpPr>
            <p:nvPr/>
          </p:nvSpPr>
          <p:spPr bwMode="auto">
            <a:xfrm flipH="1">
              <a:off x="3275725" y="814607"/>
              <a:ext cx="305673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2756771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3327399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3897154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Text Box 4"/>
            <p:cNvSpPr txBox="1">
              <a:spLocks noChangeArrowheads="1"/>
            </p:cNvSpPr>
            <p:nvPr/>
          </p:nvSpPr>
          <p:spPr bwMode="auto">
            <a:xfrm>
              <a:off x="3352800" y="762000"/>
              <a:ext cx="442754" cy="23053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6"/>
          <p:cNvGrpSpPr/>
          <p:nvPr/>
        </p:nvGrpSpPr>
        <p:grpSpPr>
          <a:xfrm>
            <a:off x="5963326" y="2004948"/>
            <a:ext cx="1659338" cy="837781"/>
            <a:chOff x="2756771" y="762000"/>
            <a:chExt cx="1659338" cy="627532"/>
          </a:xfrm>
        </p:grpSpPr>
        <p:sp>
          <p:nvSpPr>
            <p:cNvPr id="48" name="Line 15"/>
            <p:cNvSpPr>
              <a:spLocks noChangeShapeType="1"/>
            </p:cNvSpPr>
            <p:nvPr/>
          </p:nvSpPr>
          <p:spPr bwMode="auto">
            <a:xfrm>
              <a:off x="3581400" y="814607"/>
              <a:ext cx="315754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7"/>
            <p:cNvSpPr>
              <a:spLocks noChangeShapeType="1"/>
            </p:cNvSpPr>
            <p:nvPr/>
          </p:nvSpPr>
          <p:spPr bwMode="auto">
            <a:xfrm>
              <a:off x="3581400" y="814607"/>
              <a:ext cx="0" cy="344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4"/>
            <p:cNvSpPr>
              <a:spLocks noChangeShapeType="1"/>
            </p:cNvSpPr>
            <p:nvPr/>
          </p:nvSpPr>
          <p:spPr bwMode="auto">
            <a:xfrm flipH="1">
              <a:off x="3275725" y="814607"/>
              <a:ext cx="305673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2756771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3327399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3897154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3352800" y="762000"/>
              <a:ext cx="442754" cy="23053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0" y="384335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8000"/>
                </a:solidFill>
              </a:rPr>
              <a:t>[27]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352" y="4356693"/>
            <a:ext cx="91440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8000"/>
                </a:solidFill>
              </a:rPr>
              <a:t>[81]</a:t>
            </a:r>
          </a:p>
          <a:p>
            <a:pPr algn="ctr">
              <a:spcAft>
                <a:spcPts val="600"/>
              </a:spcAft>
            </a:pPr>
            <a:endParaRPr lang="en-US" sz="28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5352" y="48646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8000"/>
                </a:solidFill>
              </a:rPr>
              <a:t>   [243]…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67" name="Picture 66" descr="Learning4ResultsLogoColor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834" y="5970878"/>
            <a:ext cx="1733126" cy="6270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20"/>
          <p:cNvSpPr>
            <a:spLocks noChangeShapeType="1"/>
          </p:cNvSpPr>
          <p:nvPr/>
        </p:nvSpPr>
        <p:spPr bwMode="auto">
          <a:xfrm flipH="1" flipV="1">
            <a:off x="2635997" y="2205953"/>
            <a:ext cx="1115694" cy="37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4575488" y="1848597"/>
            <a:ext cx="831" cy="1579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5410199" y="1848145"/>
            <a:ext cx="1149155" cy="1583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H="1">
            <a:off x="2585197" y="1848145"/>
            <a:ext cx="1166494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4575491" y="1081049"/>
            <a:ext cx="315754" cy="459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4575491" y="1081049"/>
            <a:ext cx="0" cy="4597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>
            <a:off x="4269816" y="1081049"/>
            <a:ext cx="305673" cy="459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750862" y="1540821"/>
            <a:ext cx="518955" cy="307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R: 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321490" y="1540821"/>
            <a:ext cx="518955" cy="307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R: </a:t>
            </a:r>
            <a:r>
              <a:rPr lang="en-US" sz="1400" b="1" dirty="0" err="1" smtClean="0">
                <a:solidFill>
                  <a:schemeClr val="bg1"/>
                </a:solidFill>
              </a:rPr>
              <a:t>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4891245" y="1540821"/>
            <a:ext cx="518955" cy="307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R: </a:t>
            </a:r>
            <a:r>
              <a:rPr lang="en-US" sz="1400" b="1" dirty="0" err="1" smtClean="0">
                <a:solidFill>
                  <a:schemeClr val="bg1"/>
                </a:solidFill>
              </a:rPr>
              <a:t>c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46891" y="1010816"/>
            <a:ext cx="442754" cy="307776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Q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9" name="Line 20"/>
          <p:cNvSpPr>
            <a:spLocks noChangeShapeType="1"/>
          </p:cNvSpPr>
          <p:nvPr/>
        </p:nvSpPr>
        <p:spPr bwMode="auto">
          <a:xfrm flipH="1">
            <a:off x="614946" y="2844293"/>
            <a:ext cx="1149685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20"/>
          <p:cNvSpPr>
            <a:spLocks noChangeShapeType="1"/>
          </p:cNvSpPr>
          <p:nvPr/>
        </p:nvSpPr>
        <p:spPr bwMode="auto">
          <a:xfrm flipH="1">
            <a:off x="1546414" y="2844293"/>
            <a:ext cx="824625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20"/>
          <p:cNvSpPr>
            <a:spLocks noChangeShapeType="1"/>
          </p:cNvSpPr>
          <p:nvPr/>
        </p:nvSpPr>
        <p:spPr bwMode="auto">
          <a:xfrm flipH="1">
            <a:off x="2635997" y="2844293"/>
            <a:ext cx="331792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4609692" y="2777453"/>
            <a:ext cx="0" cy="31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7517211" y="2770097"/>
            <a:ext cx="1025210" cy="3268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20"/>
          <p:cNvSpPr>
            <a:spLocks noChangeShapeType="1"/>
          </p:cNvSpPr>
          <p:nvPr/>
        </p:nvSpPr>
        <p:spPr bwMode="auto">
          <a:xfrm>
            <a:off x="6190237" y="2844293"/>
            <a:ext cx="369117" cy="252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6787956" y="2836937"/>
            <a:ext cx="834708" cy="2600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0"/>
          <p:cNvGrpSpPr/>
          <p:nvPr/>
        </p:nvGrpSpPr>
        <p:grpSpPr>
          <a:xfrm>
            <a:off x="1546414" y="2006512"/>
            <a:ext cx="1659338" cy="837781"/>
            <a:chOff x="2756771" y="762000"/>
            <a:chExt cx="1659338" cy="627532"/>
          </a:xfrm>
        </p:grpSpPr>
        <p:sp>
          <p:nvSpPr>
            <p:cNvPr id="32" name="Line 15"/>
            <p:cNvSpPr>
              <a:spLocks noChangeShapeType="1"/>
            </p:cNvSpPr>
            <p:nvPr/>
          </p:nvSpPr>
          <p:spPr bwMode="auto">
            <a:xfrm>
              <a:off x="3581400" y="814607"/>
              <a:ext cx="315754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>
              <a:off x="3581400" y="814607"/>
              <a:ext cx="0" cy="344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 flipH="1">
              <a:off x="3275725" y="814607"/>
              <a:ext cx="305673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2756771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3327399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3897154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3352800" y="762000"/>
              <a:ext cx="442754" cy="23053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8"/>
          <p:cNvGrpSpPr/>
          <p:nvPr/>
        </p:nvGrpSpPr>
        <p:grpSpPr>
          <a:xfrm>
            <a:off x="3751691" y="2006512"/>
            <a:ext cx="1659338" cy="837781"/>
            <a:chOff x="2756771" y="762000"/>
            <a:chExt cx="1659338" cy="627532"/>
          </a:xfrm>
        </p:grpSpPr>
        <p:sp>
          <p:nvSpPr>
            <p:cNvPr id="40" name="Line 15"/>
            <p:cNvSpPr>
              <a:spLocks noChangeShapeType="1"/>
            </p:cNvSpPr>
            <p:nvPr/>
          </p:nvSpPr>
          <p:spPr bwMode="auto">
            <a:xfrm>
              <a:off x="3581400" y="814607"/>
              <a:ext cx="315754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581400" y="814607"/>
              <a:ext cx="0" cy="344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4"/>
            <p:cNvSpPr>
              <a:spLocks noChangeShapeType="1"/>
            </p:cNvSpPr>
            <p:nvPr/>
          </p:nvSpPr>
          <p:spPr bwMode="auto">
            <a:xfrm flipH="1">
              <a:off x="3275725" y="814607"/>
              <a:ext cx="305673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2756771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3327399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3897154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Text Box 4"/>
            <p:cNvSpPr txBox="1">
              <a:spLocks noChangeArrowheads="1"/>
            </p:cNvSpPr>
            <p:nvPr/>
          </p:nvSpPr>
          <p:spPr bwMode="auto">
            <a:xfrm>
              <a:off x="3352800" y="762000"/>
              <a:ext cx="442754" cy="23053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6"/>
          <p:cNvGrpSpPr/>
          <p:nvPr/>
        </p:nvGrpSpPr>
        <p:grpSpPr>
          <a:xfrm>
            <a:off x="5963326" y="2006512"/>
            <a:ext cx="1659338" cy="837781"/>
            <a:chOff x="2756771" y="762000"/>
            <a:chExt cx="1659338" cy="627532"/>
          </a:xfrm>
        </p:grpSpPr>
        <p:sp>
          <p:nvSpPr>
            <p:cNvPr id="48" name="Line 15"/>
            <p:cNvSpPr>
              <a:spLocks noChangeShapeType="1"/>
            </p:cNvSpPr>
            <p:nvPr/>
          </p:nvSpPr>
          <p:spPr bwMode="auto">
            <a:xfrm>
              <a:off x="3581400" y="814607"/>
              <a:ext cx="315754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7"/>
            <p:cNvSpPr>
              <a:spLocks noChangeShapeType="1"/>
            </p:cNvSpPr>
            <p:nvPr/>
          </p:nvSpPr>
          <p:spPr bwMode="auto">
            <a:xfrm>
              <a:off x="3581400" y="814607"/>
              <a:ext cx="0" cy="344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4"/>
            <p:cNvSpPr>
              <a:spLocks noChangeShapeType="1"/>
            </p:cNvSpPr>
            <p:nvPr/>
          </p:nvSpPr>
          <p:spPr bwMode="auto">
            <a:xfrm flipH="1">
              <a:off x="3275725" y="814607"/>
              <a:ext cx="305673" cy="344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2756771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3327399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3897154" y="1158995"/>
              <a:ext cx="518955" cy="230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R: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c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3352800" y="762000"/>
              <a:ext cx="442754" cy="23053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3205752" y="3096965"/>
            <a:ext cx="275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solidFill>
                  <a:srgbClr val="008000"/>
                </a:solidFill>
              </a:rPr>
              <a:t>[Back to start]</a:t>
            </a:r>
          </a:p>
        </p:txBody>
      </p:sp>
      <p:sp>
        <p:nvSpPr>
          <p:cNvPr id="76" name="Line 20"/>
          <p:cNvSpPr>
            <a:spLocks noChangeShapeType="1"/>
          </p:cNvSpPr>
          <p:nvPr/>
        </p:nvSpPr>
        <p:spPr bwMode="auto">
          <a:xfrm>
            <a:off x="2967789" y="3516217"/>
            <a:ext cx="3514491" cy="544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20"/>
          <p:cNvSpPr>
            <a:spLocks noChangeShapeType="1"/>
          </p:cNvSpPr>
          <p:nvPr/>
        </p:nvSpPr>
        <p:spPr bwMode="auto">
          <a:xfrm>
            <a:off x="2585197" y="3524679"/>
            <a:ext cx="1762523" cy="5359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20"/>
          <p:cNvSpPr>
            <a:spLocks noChangeShapeType="1"/>
          </p:cNvSpPr>
          <p:nvPr/>
        </p:nvSpPr>
        <p:spPr bwMode="auto">
          <a:xfrm flipH="1">
            <a:off x="2294842" y="3461655"/>
            <a:ext cx="0" cy="5083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20"/>
          <p:cNvSpPr>
            <a:spLocks noChangeShapeType="1"/>
          </p:cNvSpPr>
          <p:nvPr/>
        </p:nvSpPr>
        <p:spPr bwMode="auto">
          <a:xfrm flipH="1">
            <a:off x="6864348" y="3524683"/>
            <a:ext cx="2076451" cy="5359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20"/>
          <p:cNvSpPr>
            <a:spLocks noChangeShapeType="1"/>
          </p:cNvSpPr>
          <p:nvPr/>
        </p:nvSpPr>
        <p:spPr bwMode="auto">
          <a:xfrm>
            <a:off x="1536032" y="3524683"/>
            <a:ext cx="581009" cy="5083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20"/>
          <p:cNvSpPr>
            <a:spLocks noChangeShapeType="1"/>
          </p:cNvSpPr>
          <p:nvPr/>
        </p:nvSpPr>
        <p:spPr bwMode="auto">
          <a:xfrm>
            <a:off x="280737" y="3524683"/>
            <a:ext cx="1831261" cy="5083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 flipH="1">
            <a:off x="6864349" y="3515481"/>
            <a:ext cx="1095667" cy="5451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Line 20"/>
          <p:cNvSpPr>
            <a:spLocks noChangeShapeType="1"/>
          </p:cNvSpPr>
          <p:nvPr/>
        </p:nvSpPr>
        <p:spPr bwMode="auto">
          <a:xfrm flipH="1">
            <a:off x="6787950" y="3515481"/>
            <a:ext cx="76398" cy="5175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Line 20"/>
          <p:cNvSpPr>
            <a:spLocks noChangeShapeType="1"/>
          </p:cNvSpPr>
          <p:nvPr/>
        </p:nvSpPr>
        <p:spPr bwMode="auto">
          <a:xfrm>
            <a:off x="1775888" y="3524681"/>
            <a:ext cx="4706392" cy="535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Line 20"/>
          <p:cNvSpPr>
            <a:spLocks noChangeShapeType="1"/>
          </p:cNvSpPr>
          <p:nvPr/>
        </p:nvSpPr>
        <p:spPr bwMode="auto">
          <a:xfrm>
            <a:off x="852556" y="3515481"/>
            <a:ext cx="5629724" cy="5451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Line 20"/>
          <p:cNvSpPr>
            <a:spLocks noChangeShapeType="1"/>
          </p:cNvSpPr>
          <p:nvPr/>
        </p:nvSpPr>
        <p:spPr bwMode="auto">
          <a:xfrm>
            <a:off x="534736" y="3524683"/>
            <a:ext cx="3812984" cy="5359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20"/>
          <p:cNvSpPr>
            <a:spLocks noChangeShapeType="1"/>
          </p:cNvSpPr>
          <p:nvPr/>
        </p:nvSpPr>
        <p:spPr bwMode="auto">
          <a:xfrm flipH="1">
            <a:off x="4783026" y="3524683"/>
            <a:ext cx="1850128" cy="578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Line 20"/>
          <p:cNvSpPr>
            <a:spLocks noChangeShapeType="1"/>
          </p:cNvSpPr>
          <p:nvPr/>
        </p:nvSpPr>
        <p:spPr bwMode="auto">
          <a:xfrm flipH="1">
            <a:off x="4790474" y="3524678"/>
            <a:ext cx="2832190" cy="5785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Line 20"/>
          <p:cNvSpPr>
            <a:spLocks noChangeShapeType="1"/>
          </p:cNvSpPr>
          <p:nvPr/>
        </p:nvSpPr>
        <p:spPr bwMode="auto">
          <a:xfrm flipH="1">
            <a:off x="4783019" y="3524683"/>
            <a:ext cx="3933183" cy="5785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Line 20"/>
          <p:cNvSpPr>
            <a:spLocks noChangeShapeType="1"/>
          </p:cNvSpPr>
          <p:nvPr/>
        </p:nvSpPr>
        <p:spPr bwMode="auto">
          <a:xfrm flipH="1">
            <a:off x="2482850" y="3515481"/>
            <a:ext cx="3707387" cy="5451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Line 20"/>
          <p:cNvSpPr>
            <a:spLocks noChangeShapeType="1"/>
          </p:cNvSpPr>
          <p:nvPr/>
        </p:nvSpPr>
        <p:spPr bwMode="auto">
          <a:xfrm flipH="1">
            <a:off x="2482849" y="3524683"/>
            <a:ext cx="4815635" cy="5359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Line 20"/>
          <p:cNvSpPr>
            <a:spLocks noChangeShapeType="1"/>
          </p:cNvSpPr>
          <p:nvPr/>
        </p:nvSpPr>
        <p:spPr bwMode="auto">
          <a:xfrm flipH="1">
            <a:off x="2482850" y="3478669"/>
            <a:ext cx="5879700" cy="58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1999865" y="4005396"/>
            <a:ext cx="579586" cy="579586"/>
          </a:xfrm>
          <a:prstGeom prst="ellipse">
            <a:avLst/>
          </a:prstGeom>
          <a:solidFill>
            <a:srgbClr val="FF0000"/>
          </a:solidFill>
          <a:effectLst>
            <a:outerShdw blurRad="40000" dist="23000" dir="5400000" rotWithShape="0">
              <a:srgbClr val="FF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4260859" y="4018764"/>
            <a:ext cx="579586" cy="579586"/>
          </a:xfrm>
          <a:prstGeom prst="ellipse">
            <a:avLst/>
          </a:prstGeom>
          <a:solidFill>
            <a:srgbClr val="FF0000"/>
          </a:solidFill>
          <a:effectLst>
            <a:outerShdw blurRad="40000" dist="23000" dir="5400000" rotWithShape="0">
              <a:srgbClr val="FF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6378071" y="4005396"/>
            <a:ext cx="579586" cy="579586"/>
          </a:xfrm>
          <a:prstGeom prst="ellipse">
            <a:avLst/>
          </a:prstGeom>
          <a:solidFill>
            <a:srgbClr val="FF0000"/>
          </a:solidFill>
          <a:effectLst>
            <a:outerShdw blurRad="40000" dist="23000" dir="5400000" rotWithShape="0">
              <a:srgbClr val="FF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 descr="Screen Shot 2014-02-02 at 11.50.36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0237" y="3096965"/>
            <a:ext cx="2891589" cy="427714"/>
          </a:xfrm>
          <a:prstGeom prst="rect">
            <a:avLst/>
          </a:prstGeom>
        </p:spPr>
      </p:pic>
      <p:sp>
        <p:nvSpPr>
          <p:cNvPr id="129" name="Line 20"/>
          <p:cNvSpPr>
            <a:spLocks noChangeShapeType="1"/>
          </p:cNvSpPr>
          <p:nvPr/>
        </p:nvSpPr>
        <p:spPr bwMode="auto">
          <a:xfrm flipH="1">
            <a:off x="2482849" y="3524683"/>
            <a:ext cx="5791199" cy="5359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" name="Picture 55" descr="Screen Shot 2014-02-02 at 11.50.36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" y="3096965"/>
            <a:ext cx="2891589" cy="427714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-62174" y="3524683"/>
            <a:ext cx="9144000" cy="3862870"/>
          </a:xfrm>
          <a:prstGeom prst="rect">
            <a:avLst/>
          </a:prstGeom>
          <a:solidFill>
            <a:srgbClr val="E6E0E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5411030" y="2777453"/>
            <a:ext cx="1122924" cy="31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" name="Picture 70" descr="Learning4ResultsLogoColor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834" y="5970878"/>
            <a:ext cx="1733126" cy="6270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76997" y="501342"/>
            <a:ext cx="461168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b="1" dirty="0" smtClean="0">
                <a:effectLst>
                  <a:outerShdw blurRad="165100" dist="88900" dir="2700000">
                    <a:schemeClr val="bg2">
                      <a:alpha val="21000"/>
                    </a:schemeClr>
                  </a:outerShdw>
                </a:effectLst>
              </a:rPr>
              <a:t>Coaching for a </a:t>
            </a:r>
            <a:r>
              <a:rPr lang="en-US" sz="6600" b="1" dirty="0" smtClean="0">
                <a:solidFill>
                  <a:srgbClr val="800000"/>
                </a:solidFill>
                <a:effectLst>
                  <a:outerShdw blurRad="165100" dist="88900" dir="2700000">
                    <a:schemeClr val="bg2">
                      <a:alpha val="21000"/>
                    </a:schemeClr>
                  </a:outerShdw>
                </a:effectLst>
              </a:rPr>
              <a:t>Respectful </a:t>
            </a:r>
            <a:br>
              <a:rPr lang="en-US" sz="6600" b="1" dirty="0" smtClean="0">
                <a:solidFill>
                  <a:srgbClr val="800000"/>
                </a:solidFill>
                <a:effectLst>
                  <a:outerShdw blurRad="165100" dist="88900" dir="2700000">
                    <a:schemeClr val="bg2">
                      <a:alpha val="21000"/>
                    </a:schemeClr>
                  </a:outerShdw>
                </a:effectLst>
              </a:rPr>
            </a:br>
            <a:r>
              <a:rPr lang="en-US" sz="6600" b="1" dirty="0" smtClean="0">
                <a:solidFill>
                  <a:srgbClr val="800000"/>
                </a:solidFill>
                <a:effectLst>
                  <a:outerShdw blurRad="165100" dist="88900" dir="2700000">
                    <a:schemeClr val="bg2">
                      <a:alpha val="21000"/>
                    </a:schemeClr>
                  </a:outerShdw>
                </a:effectLst>
              </a:rPr>
              <a:t>Workplace </a:t>
            </a:r>
            <a:endParaRPr lang="en-US" sz="4800" b="1" dirty="0" smtClean="0">
              <a:solidFill>
                <a:srgbClr val="800000"/>
              </a:solidFill>
              <a:effectLst>
                <a:outerShdw blurRad="165100" dist="88900" dir="2700000">
                  <a:schemeClr val="bg2">
                    <a:alpha val="21000"/>
                  </a:schemeClr>
                </a:outerShdw>
              </a:effectLst>
            </a:endParaRPr>
          </a:p>
          <a:p>
            <a:endParaRPr lang="en-US" sz="4400" b="1" dirty="0"/>
          </a:p>
        </p:txBody>
      </p:sp>
      <p:pic>
        <p:nvPicPr>
          <p:cNvPr id="10" name="Picture 9" descr="New Hennepin County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13" y="5303084"/>
            <a:ext cx="855704" cy="1081515"/>
          </a:xfrm>
          <a:prstGeom prst="rect">
            <a:avLst/>
          </a:prstGeom>
        </p:spPr>
      </p:pic>
      <p:pic>
        <p:nvPicPr>
          <p:cNvPr id="8" name="Picture 7" descr="Screen Shot 2014-03-10 at 2.35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82296"/>
            <a:ext cx="9144001" cy="6296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76997" y="501342"/>
            <a:ext cx="461168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b="1" dirty="0" smtClean="0">
                <a:effectLst>
                  <a:outerShdw blurRad="165100" dist="88900" dir="2700000">
                    <a:schemeClr val="bg2">
                      <a:alpha val="21000"/>
                    </a:schemeClr>
                  </a:outerShdw>
                </a:effectLst>
              </a:rPr>
              <a:t>Coaching for a </a:t>
            </a:r>
            <a:r>
              <a:rPr lang="en-US" sz="6600" b="1" dirty="0" smtClean="0">
                <a:solidFill>
                  <a:srgbClr val="800000"/>
                </a:solidFill>
                <a:effectLst>
                  <a:outerShdw blurRad="165100" dist="88900" dir="2700000">
                    <a:schemeClr val="bg2">
                      <a:alpha val="21000"/>
                    </a:schemeClr>
                  </a:outerShdw>
                </a:effectLst>
              </a:rPr>
              <a:t>Respectful </a:t>
            </a:r>
            <a:br>
              <a:rPr lang="en-US" sz="6600" b="1" dirty="0" smtClean="0">
                <a:solidFill>
                  <a:srgbClr val="800000"/>
                </a:solidFill>
                <a:effectLst>
                  <a:outerShdw blurRad="165100" dist="88900" dir="2700000">
                    <a:schemeClr val="bg2">
                      <a:alpha val="21000"/>
                    </a:schemeClr>
                  </a:outerShdw>
                </a:effectLst>
              </a:rPr>
            </a:br>
            <a:r>
              <a:rPr lang="en-US" sz="6600" b="1" dirty="0" smtClean="0">
                <a:solidFill>
                  <a:srgbClr val="800000"/>
                </a:solidFill>
                <a:effectLst>
                  <a:outerShdw blurRad="165100" dist="88900" dir="2700000">
                    <a:schemeClr val="bg2">
                      <a:alpha val="21000"/>
                    </a:schemeClr>
                  </a:outerShdw>
                </a:effectLst>
              </a:rPr>
              <a:t>Workplace </a:t>
            </a:r>
            <a:endParaRPr lang="en-US" sz="4800" b="1" dirty="0" smtClean="0">
              <a:solidFill>
                <a:srgbClr val="800000"/>
              </a:solidFill>
              <a:effectLst>
                <a:outerShdw blurRad="165100" dist="88900" dir="2700000">
                  <a:schemeClr val="bg2">
                    <a:alpha val="21000"/>
                  </a:schemeClr>
                </a:outerShdw>
              </a:effectLst>
            </a:endParaRPr>
          </a:p>
          <a:p>
            <a:endParaRPr lang="en-US" sz="4400" b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076996" y="634999"/>
            <a:ext cx="4800229" cy="574959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117475" indent="0">
              <a:buNone/>
            </a:pPr>
            <a:r>
              <a:rPr lang="en-US" sz="2400" b="1" dirty="0" smtClean="0"/>
              <a:t>Problem:</a:t>
            </a:r>
            <a:r>
              <a:rPr lang="en-US" sz="2400" dirty="0" smtClean="0"/>
              <a:t> </a:t>
            </a:r>
          </a:p>
          <a:p>
            <a:pPr marL="117475" indent="0">
              <a:buNone/>
            </a:pPr>
            <a:r>
              <a:rPr lang="en-US" sz="2400" dirty="0" smtClean="0"/>
              <a:t>Diversity Manager reported too many calls from supervisors who have not taken effective steps for early management of unacceptable employee behavior:</a:t>
            </a:r>
          </a:p>
          <a:p>
            <a:pPr marL="407988" indent="-115888">
              <a:lnSpc>
                <a:spcPts val="2300"/>
              </a:lnSpc>
              <a:buNone/>
            </a:pPr>
            <a:r>
              <a:rPr lang="en-US" sz="2100" b="1" dirty="0" smtClean="0">
                <a:solidFill>
                  <a:srgbClr val="800000"/>
                </a:solidFill>
              </a:rPr>
              <a:t>“They call with a mess on their </a:t>
            </a:r>
            <a:br>
              <a:rPr lang="en-US" sz="2100" b="1" dirty="0" smtClean="0">
                <a:solidFill>
                  <a:srgbClr val="800000"/>
                </a:solidFill>
              </a:rPr>
            </a:br>
            <a:r>
              <a:rPr lang="en-US" sz="2100" b="1" dirty="0" smtClean="0">
                <a:solidFill>
                  <a:srgbClr val="800000"/>
                </a:solidFill>
              </a:rPr>
              <a:t>hands and don’t have a clue </a:t>
            </a:r>
            <a:br>
              <a:rPr lang="en-US" sz="2100" b="1" dirty="0" smtClean="0">
                <a:solidFill>
                  <a:srgbClr val="800000"/>
                </a:solidFill>
              </a:rPr>
            </a:br>
            <a:r>
              <a:rPr lang="en-US" sz="2100" b="1" dirty="0" smtClean="0">
                <a:solidFill>
                  <a:srgbClr val="800000"/>
                </a:solidFill>
              </a:rPr>
              <a:t>what to do. They haven’t worked with the employee and they </a:t>
            </a:r>
            <a:br>
              <a:rPr lang="en-US" sz="2100" b="1" dirty="0" smtClean="0">
                <a:solidFill>
                  <a:srgbClr val="800000"/>
                </a:solidFill>
              </a:rPr>
            </a:br>
            <a:r>
              <a:rPr lang="en-US" sz="2100" b="1" dirty="0" smtClean="0">
                <a:solidFill>
                  <a:srgbClr val="800000"/>
                </a:solidFill>
              </a:rPr>
              <a:t>don’t have any documentation. </a:t>
            </a:r>
          </a:p>
          <a:p>
            <a:pPr marL="407988" indent="-115888">
              <a:lnSpc>
                <a:spcPts val="2300"/>
              </a:lnSpc>
              <a:buNone/>
            </a:pPr>
            <a:r>
              <a:rPr lang="en-US" sz="2100" b="1" dirty="0" smtClean="0">
                <a:solidFill>
                  <a:srgbClr val="800000"/>
                </a:solidFill>
              </a:rPr>
              <a:t>  They seem to think I can just read their minds and fly in with a magic wand to make everything OK!”</a:t>
            </a:r>
          </a:p>
          <a:p>
            <a:pPr marL="0" indent="0">
              <a:buNone/>
            </a:pPr>
            <a:endParaRPr lang="en-US" sz="2400" dirty="0" smtClean="0"/>
          </a:p>
          <a:p>
            <a:pPr lvl="1"/>
            <a:endParaRPr lang="en-US" sz="2000" dirty="0"/>
          </a:p>
        </p:txBody>
      </p:sp>
      <p:pic>
        <p:nvPicPr>
          <p:cNvPr id="8" name="Picture 7" descr="Screen Shot 2014-03-10 at 2.35.2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4" y="284877"/>
            <a:ext cx="9144000" cy="631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76997" y="501342"/>
            <a:ext cx="461168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4800" b="1" dirty="0" smtClean="0">
                <a:effectLst>
                  <a:outerShdw blurRad="165100" dist="88900" dir="2700000">
                    <a:schemeClr val="bg2">
                      <a:alpha val="21000"/>
                    </a:schemeClr>
                  </a:outerShdw>
                </a:effectLst>
              </a:rPr>
              <a:t>Coaching for a </a:t>
            </a:r>
            <a:r>
              <a:rPr lang="en-US" sz="6600" b="1" dirty="0" smtClean="0">
                <a:solidFill>
                  <a:srgbClr val="800000"/>
                </a:solidFill>
                <a:effectLst>
                  <a:outerShdw blurRad="165100" dist="88900" dir="2700000">
                    <a:schemeClr val="bg2">
                      <a:alpha val="21000"/>
                    </a:schemeClr>
                  </a:outerShdw>
                </a:effectLst>
              </a:rPr>
              <a:t>Respectful </a:t>
            </a:r>
            <a:br>
              <a:rPr lang="en-US" sz="6600" b="1" dirty="0" smtClean="0">
                <a:solidFill>
                  <a:srgbClr val="800000"/>
                </a:solidFill>
                <a:effectLst>
                  <a:outerShdw blurRad="165100" dist="88900" dir="2700000">
                    <a:schemeClr val="bg2">
                      <a:alpha val="21000"/>
                    </a:schemeClr>
                  </a:outerShdw>
                </a:effectLst>
              </a:rPr>
            </a:br>
            <a:r>
              <a:rPr lang="en-US" sz="6600" b="1" dirty="0" smtClean="0">
                <a:solidFill>
                  <a:srgbClr val="800000"/>
                </a:solidFill>
                <a:effectLst>
                  <a:outerShdw blurRad="165100" dist="88900" dir="2700000">
                    <a:schemeClr val="bg2">
                      <a:alpha val="21000"/>
                    </a:schemeClr>
                  </a:outerShdw>
                </a:effectLst>
              </a:rPr>
              <a:t>Workplace </a:t>
            </a:r>
            <a:endParaRPr lang="en-US" sz="4800" b="1" dirty="0" smtClean="0">
              <a:solidFill>
                <a:srgbClr val="800000"/>
              </a:solidFill>
              <a:effectLst>
                <a:outerShdw blurRad="165100" dist="88900" dir="2700000">
                  <a:schemeClr val="bg2">
                    <a:alpha val="21000"/>
                  </a:schemeClr>
                </a:outerShdw>
              </a:effectLst>
            </a:endParaRPr>
          </a:p>
          <a:p>
            <a:endParaRPr lang="en-US" sz="4400" b="1" dirty="0"/>
          </a:p>
        </p:txBody>
      </p:sp>
      <p:pic>
        <p:nvPicPr>
          <p:cNvPr id="10" name="Picture 9" descr="New Hennepin County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13" y="5303084"/>
            <a:ext cx="855704" cy="1081515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076996" y="634999"/>
            <a:ext cx="4800229" cy="5749599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>
              <a:buNone/>
            </a:pPr>
            <a:r>
              <a:rPr lang="en-US" sz="2800" b="1" dirty="0" smtClean="0"/>
              <a:t>Performance Objectives:</a:t>
            </a:r>
            <a:r>
              <a:rPr lang="en-US" sz="2800" dirty="0" smtClean="0"/>
              <a:t> </a:t>
            </a:r>
          </a:p>
          <a:p>
            <a:pPr lvl="0" indent="-227013">
              <a:lnSpc>
                <a:spcPts val="2300"/>
              </a:lnSpc>
            </a:pPr>
            <a:r>
              <a:rPr lang="en-US" sz="2400" b="1" dirty="0" smtClean="0"/>
              <a:t>Manage Respectfully</a:t>
            </a:r>
          </a:p>
          <a:p>
            <a:pPr marL="574675" lvl="1" indent="-238125">
              <a:lnSpc>
                <a:spcPts val="2300"/>
              </a:lnSpc>
              <a:buFont typeface="Courier New"/>
              <a:buChar char="o"/>
            </a:pPr>
            <a:r>
              <a:rPr lang="en-US" sz="2000" dirty="0" smtClean="0"/>
              <a:t>Interrupt unacceptable </a:t>
            </a:r>
            <a:r>
              <a:rPr lang="en-US" sz="2000" dirty="0"/>
              <a:t>behavior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and redirect.</a:t>
            </a:r>
          </a:p>
          <a:p>
            <a:pPr marL="574675" lvl="1" indent="-238125">
              <a:lnSpc>
                <a:spcPts val="2300"/>
              </a:lnSpc>
              <a:buFont typeface="Courier New"/>
              <a:buChar char="o"/>
            </a:pPr>
            <a:r>
              <a:rPr lang="en-US" sz="2000" dirty="0"/>
              <a:t>Lead (don’t push</a:t>
            </a:r>
            <a:r>
              <a:rPr lang="en-US" sz="2000" dirty="0" smtClean="0"/>
              <a:t>). </a:t>
            </a:r>
          </a:p>
          <a:p>
            <a:pPr marL="574675" lvl="1" indent="-238125">
              <a:lnSpc>
                <a:spcPts val="2300"/>
              </a:lnSpc>
              <a:buFont typeface="Courier New"/>
              <a:buChar char="o"/>
            </a:pPr>
            <a:r>
              <a:rPr lang="en-US" sz="2000" dirty="0" smtClean="0"/>
              <a:t>Get </a:t>
            </a:r>
            <a:r>
              <a:rPr lang="en-US" sz="2000" dirty="0"/>
              <a:t>commitment</a:t>
            </a:r>
            <a:r>
              <a:rPr lang="en-US" sz="2000" dirty="0" smtClean="0"/>
              <a:t> to not repeat bad behavior.</a:t>
            </a:r>
            <a:br>
              <a:rPr lang="en-US" sz="2000" dirty="0" smtClean="0"/>
            </a:br>
            <a:endParaRPr lang="en-US" sz="2000" dirty="0" smtClean="0"/>
          </a:p>
          <a:p>
            <a:pPr indent="-227013">
              <a:lnSpc>
                <a:spcPts val="2300"/>
              </a:lnSpc>
            </a:pPr>
            <a:r>
              <a:rPr lang="en-US" sz="2400" b="1" dirty="0"/>
              <a:t>Gather</a:t>
            </a:r>
            <a:r>
              <a:rPr lang="en-US" sz="2400" b="1" dirty="0" smtClean="0"/>
              <a:t> &amp; Document Information </a:t>
            </a:r>
          </a:p>
          <a:p>
            <a:pPr marL="576263" lvl="1" indent="-239713">
              <a:lnSpc>
                <a:spcPts val="2300"/>
              </a:lnSpc>
              <a:buFont typeface="Courier New"/>
              <a:buChar char="o"/>
            </a:pPr>
            <a:r>
              <a:rPr lang="en-US" sz="2000" dirty="0" smtClean="0"/>
              <a:t>Strategies for questioning.</a:t>
            </a:r>
          </a:p>
          <a:p>
            <a:pPr marL="576263" lvl="1" indent="-239713">
              <a:lnSpc>
                <a:spcPts val="2300"/>
              </a:lnSpc>
              <a:buFont typeface="Courier New"/>
              <a:buChar char="o"/>
            </a:pPr>
            <a:r>
              <a:rPr lang="en-US" sz="2000" dirty="0" smtClean="0"/>
              <a:t>Have </a:t>
            </a:r>
            <a:r>
              <a:rPr lang="en-US" sz="2000" dirty="0"/>
              <a:t>another supervisor observe to avoid possibility of conflicting </a:t>
            </a:r>
            <a:r>
              <a:rPr lang="en-US" sz="2000" dirty="0" smtClean="0"/>
              <a:t>accounts. </a:t>
            </a:r>
          </a:p>
          <a:p>
            <a:pPr marL="576263" lvl="1" indent="-239713">
              <a:lnSpc>
                <a:spcPts val="2300"/>
              </a:lnSpc>
              <a:buFont typeface="Courier New"/>
              <a:buChar char="o"/>
            </a:pPr>
            <a:r>
              <a:rPr lang="en-US" sz="2000" dirty="0" smtClean="0"/>
              <a:t>Email </a:t>
            </a:r>
            <a:r>
              <a:rPr lang="en-US" sz="2000" dirty="0"/>
              <a:t>summary of coaching </a:t>
            </a:r>
            <a:r>
              <a:rPr lang="en-US" sz="2000" dirty="0" smtClean="0"/>
              <a:t>session.</a:t>
            </a:r>
          </a:p>
          <a:p>
            <a:pPr marL="576263" lvl="1" indent="-239713">
              <a:lnSpc>
                <a:spcPts val="2300"/>
              </a:lnSpc>
              <a:buFont typeface="Courier New"/>
              <a:buChar char="o"/>
            </a:pPr>
            <a:r>
              <a:rPr lang="en-US" sz="2000" dirty="0" smtClean="0"/>
              <a:t>Document in supervisor’s file.</a:t>
            </a:r>
          </a:p>
          <a:p>
            <a:pPr lvl="1"/>
            <a:endParaRPr lang="en-US" sz="2000" dirty="0"/>
          </a:p>
        </p:txBody>
      </p:sp>
      <p:pic>
        <p:nvPicPr>
          <p:cNvPr id="8" name="Picture 7" descr="Screen Shot 2014-03-10 at 2.35.4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688"/>
            <a:ext cx="9144000" cy="6289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10 at 2.31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0"/>
            <a:ext cx="9144001" cy="6854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arFeedback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5629" y="584200"/>
            <a:ext cx="2781300" cy="2032000"/>
          </a:xfrm>
          <a:prstGeom prst="rect">
            <a:avLst/>
          </a:prstGeom>
        </p:spPr>
      </p:pic>
      <p:pic>
        <p:nvPicPr>
          <p:cNvPr id="5" name="Picture 4" descr="LinearFeedback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5629" y="2616200"/>
            <a:ext cx="2781300" cy="2032000"/>
          </a:xfrm>
          <a:prstGeom prst="rect">
            <a:avLst/>
          </a:prstGeom>
        </p:spPr>
      </p:pic>
      <p:pic>
        <p:nvPicPr>
          <p:cNvPr id="6" name="Picture 5" descr="Learning4ResultsLogoColor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834" y="5970878"/>
            <a:ext cx="1733126" cy="6270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7568" y="425046"/>
            <a:ext cx="7964487" cy="1143000"/>
          </a:xfrm>
        </p:spPr>
        <p:txBody>
          <a:bodyPr/>
          <a:lstStyle/>
          <a:p>
            <a:pPr algn="l">
              <a:lnSpc>
                <a:spcPts val="4600"/>
              </a:lnSpc>
            </a:pPr>
            <a:r>
              <a:rPr lang="en-US" b="1" dirty="0" smtClean="0">
                <a:solidFill>
                  <a:srgbClr val="800000"/>
                </a:solidFill>
              </a:rPr>
              <a:t>Managing Emotional Barriers </a:t>
            </a:r>
            <a:br>
              <a:rPr lang="en-US" b="1" dirty="0" smtClean="0">
                <a:solidFill>
                  <a:srgbClr val="800000"/>
                </a:solidFill>
              </a:rPr>
            </a:br>
            <a:r>
              <a:rPr lang="en-US" b="1" dirty="0" smtClean="0">
                <a:solidFill>
                  <a:srgbClr val="800000"/>
                </a:solidFill>
              </a:rPr>
              <a:t>to a Productive Workplace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1" name="Picture 10" descr="output_S57T1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243" y="1859999"/>
            <a:ext cx="2515689" cy="3538195"/>
          </a:xfrm>
          <a:prstGeom prst="rect">
            <a:avLst/>
          </a:prstGeom>
          <a:effectLst>
            <a:outerShdw blurRad="342900" dist="38100" dir="2700000">
              <a:srgbClr val="000000">
                <a:alpha val="68000"/>
              </a:srgbClr>
            </a:outerShdw>
          </a:effectLst>
        </p:spPr>
      </p:pic>
      <p:pic>
        <p:nvPicPr>
          <p:cNvPr id="12" name="Picture 11" descr="output_YstHN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59998"/>
            <a:ext cx="2592472" cy="3550200"/>
          </a:xfrm>
          <a:prstGeom prst="rect">
            <a:avLst/>
          </a:prstGeom>
          <a:effectLst>
            <a:outerShdw blurRad="342900" dist="38100" dir="2700000">
              <a:srgbClr val="000000">
                <a:alpha val="68000"/>
              </a:srgbClr>
            </a:outerShdw>
          </a:effectLst>
        </p:spPr>
      </p:pic>
      <p:pic>
        <p:nvPicPr>
          <p:cNvPr id="13" name="Picture 12" descr="output_fVwJc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844" y="1861309"/>
            <a:ext cx="3590560" cy="3548890"/>
          </a:xfrm>
          <a:prstGeom prst="rect">
            <a:avLst/>
          </a:prstGeom>
          <a:effectLst>
            <a:outerShdw blurRad="342900" dist="38100" dir="2700000">
              <a:srgbClr val="000000">
                <a:alpha val="68000"/>
              </a:srgbClr>
            </a:outerShdw>
          </a:effectLst>
        </p:spPr>
      </p:pic>
      <p:pic>
        <p:nvPicPr>
          <p:cNvPr id="6" name="Picture 5" descr="Learning4ResultsLogoColor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8834" y="5970878"/>
            <a:ext cx="1733126" cy="6270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22" y="425046"/>
            <a:ext cx="11250497" cy="1143000"/>
          </a:xfrm>
        </p:spPr>
        <p:txBody>
          <a:bodyPr/>
          <a:lstStyle/>
          <a:p>
            <a:pPr algn="l">
              <a:lnSpc>
                <a:spcPts val="4600"/>
              </a:lnSpc>
            </a:pPr>
            <a:r>
              <a:rPr lang="en-US" b="1" dirty="0" smtClean="0">
                <a:solidFill>
                  <a:srgbClr val="800000"/>
                </a:solidFill>
              </a:rPr>
              <a:t>Managing Emotional Barriers </a:t>
            </a:r>
            <a:br>
              <a:rPr lang="en-US" b="1" dirty="0" smtClean="0">
                <a:solidFill>
                  <a:srgbClr val="800000"/>
                </a:solidFill>
              </a:rPr>
            </a:br>
            <a:r>
              <a:rPr lang="en-US" b="1" dirty="0" smtClean="0">
                <a:solidFill>
                  <a:srgbClr val="800000"/>
                </a:solidFill>
              </a:rPr>
              <a:t>to a Productive Workplace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5251"/>
            <a:ext cx="8229600" cy="41709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Business Results: 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0">
              <a:lnSpc>
                <a:spcPts val="3000"/>
              </a:lnSpc>
            </a:pPr>
            <a:r>
              <a:rPr lang="en-US" sz="2400" dirty="0" smtClean="0"/>
              <a:t>Reduce health and behavior issues that affect performance. </a:t>
            </a:r>
          </a:p>
          <a:p>
            <a:pPr lvl="0">
              <a:lnSpc>
                <a:spcPts val="3000"/>
              </a:lnSpc>
            </a:pPr>
            <a:r>
              <a:rPr lang="en-US" sz="2400" dirty="0" smtClean="0"/>
              <a:t>Reduce health claims and prescriptions.</a:t>
            </a:r>
          </a:p>
          <a:p>
            <a:pPr lvl="0">
              <a:lnSpc>
                <a:spcPts val="3000"/>
              </a:lnSpc>
            </a:pPr>
            <a:r>
              <a:rPr lang="en-US" sz="2400" dirty="0" smtClean="0"/>
              <a:t>Reduce lost work: quicker return to work, absenteeism, ‘</a:t>
            </a:r>
            <a:r>
              <a:rPr lang="en-US" sz="2400" dirty="0" err="1" smtClean="0"/>
              <a:t>presenteeism</a:t>
            </a:r>
            <a:r>
              <a:rPr lang="en-US" sz="2400" dirty="0" smtClean="0"/>
              <a:t>,’ sick leave, PTO, LTD. </a:t>
            </a:r>
          </a:p>
          <a:p>
            <a:pPr lvl="0">
              <a:lnSpc>
                <a:spcPts val="3000"/>
              </a:lnSpc>
            </a:pPr>
            <a:r>
              <a:rPr lang="en-US" sz="2400" dirty="0" smtClean="0"/>
              <a:t>Save disability, administrative costs.</a:t>
            </a:r>
          </a:p>
          <a:p>
            <a:pPr lvl="0">
              <a:lnSpc>
                <a:spcPts val="3000"/>
              </a:lnSpc>
            </a:pPr>
            <a:r>
              <a:rPr lang="en-US" sz="2400" dirty="0" smtClean="0"/>
              <a:t>Enhanced supervisor leadership and accountability.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4" name="Picture 3" descr="Learning4ResultsLogoColor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834" y="5970878"/>
            <a:ext cx="1733126" cy="6270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09" y="274638"/>
            <a:ext cx="8229600" cy="836755"/>
          </a:xfrm>
        </p:spPr>
        <p:txBody>
          <a:bodyPr>
            <a:normAutofit/>
          </a:bodyPr>
          <a:lstStyle/>
          <a:p>
            <a:pPr algn="l">
              <a:lnSpc>
                <a:spcPts val="46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Performance Objectives: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08" y="1111393"/>
            <a:ext cx="9581006" cy="501477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Recognize performance issues that may </a:t>
            </a:r>
            <a:br>
              <a:rPr lang="en-US" sz="2800" dirty="0" smtClean="0"/>
            </a:br>
            <a:r>
              <a:rPr lang="en-US" sz="2800" dirty="0" smtClean="0"/>
              <a:t>be the result of emotional distress.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Gather information non-judgmentally.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Reinforce Job Expectations.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Suggest resources (providers).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Collaborate on Action Plan.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Document.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Follow up.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endParaRPr lang="en-US" sz="2800" dirty="0" smtClean="0"/>
          </a:p>
          <a:p>
            <a:pPr marL="514350" lvl="0" indent="-514350">
              <a:buNone/>
            </a:pPr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Learning4ResultsLogoColor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834" y="5970878"/>
            <a:ext cx="1733126" cy="6270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3276600" y="762000"/>
            <a:ext cx="2590800" cy="954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2) Chuck is late again.</a:t>
            </a:r>
          </a:p>
          <a:p>
            <a:r>
              <a:rPr lang="en-US" sz="1400" b="1" dirty="0"/>
              <a:t>How open? </a:t>
            </a:r>
            <a:br>
              <a:rPr lang="en-US" sz="1400" b="1" dirty="0"/>
            </a:br>
            <a:r>
              <a:rPr lang="en-US" sz="1400" b="1" dirty="0"/>
              <a:t>a) “Lateness must stop.” (3)</a:t>
            </a:r>
          </a:p>
          <a:p>
            <a:r>
              <a:rPr lang="en-US" sz="1400" b="1" dirty="0" err="1"/>
              <a:t>b</a:t>
            </a:r>
            <a:r>
              <a:rPr lang="en-US" sz="1400" b="1" dirty="0"/>
              <a:t>) “I’ve noticed…” (5)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81000" y="1828800"/>
            <a:ext cx="2667000" cy="954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/>
              <a:t>3) Chuck: “I’ll take care of it.”</a:t>
            </a:r>
          </a:p>
          <a:p>
            <a:r>
              <a:rPr lang="en-US" sz="1400" b="1"/>
              <a:t>You:</a:t>
            </a:r>
          </a:p>
          <a:p>
            <a:r>
              <a:rPr lang="en-US" sz="1400" b="1"/>
              <a:t>a) “See that you do, OK?” (4)</a:t>
            </a:r>
          </a:p>
          <a:p>
            <a:r>
              <a:rPr lang="en-US" sz="1400" b="1"/>
              <a:t>b) “What do differently?” (6)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381000" y="3048000"/>
            <a:ext cx="2590800" cy="523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4) Chuck: “I will.”</a:t>
            </a:r>
          </a:p>
          <a:p>
            <a:r>
              <a:rPr lang="en-US" sz="1400" b="1" dirty="0"/>
              <a:t>Consider; return to 2.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6172200" y="1905000"/>
            <a:ext cx="2743200" cy="954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1400" b="1" dirty="0"/>
              <a:t>5) Chuck: “Things complex”</a:t>
            </a:r>
          </a:p>
          <a:p>
            <a:pPr marL="342900" indent="-342900"/>
            <a:r>
              <a:rPr lang="en-US" sz="1400" b="1" dirty="0"/>
              <a:t>You:</a:t>
            </a:r>
          </a:p>
          <a:p>
            <a:pPr marL="342900" indent="-342900"/>
            <a:r>
              <a:rPr lang="en-US" sz="1400" b="1" dirty="0"/>
              <a:t>a) “What do differently?” (6)</a:t>
            </a:r>
          </a:p>
          <a:p>
            <a:pPr marL="342900" indent="-342900"/>
            <a:r>
              <a:rPr lang="en-US" sz="1400" b="1" dirty="0" err="1"/>
              <a:t>b</a:t>
            </a:r>
            <a:r>
              <a:rPr lang="en-US" sz="1400" b="1" dirty="0"/>
              <a:t>) “Tell me about it?” (7)</a:t>
            </a: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3344330" y="3048000"/>
            <a:ext cx="2438400" cy="523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6) Chuck: “Alarm earlier”</a:t>
            </a:r>
          </a:p>
          <a:p>
            <a:r>
              <a:rPr lang="en-US" sz="1400" b="1" dirty="0"/>
              <a:t>Consider; return to 2.</a:t>
            </a:r>
          </a:p>
        </p:txBody>
      </p:sp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172200" y="2971800"/>
            <a:ext cx="2743200" cy="954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7) Chuck: “Hard time sleeping.”</a:t>
            </a:r>
          </a:p>
          <a:p>
            <a:r>
              <a:rPr lang="en-US" sz="1400" b="1" dirty="0"/>
              <a:t>You:</a:t>
            </a:r>
          </a:p>
          <a:p>
            <a:r>
              <a:rPr lang="en-US" sz="1400" b="1" dirty="0"/>
              <a:t>a) “I use </a:t>
            </a:r>
            <a:r>
              <a:rPr lang="en-US" sz="1400" b="1" dirty="0" err="1"/>
              <a:t>Ambien</a:t>
            </a:r>
            <a:r>
              <a:rPr lang="en-US" sz="1400" b="1" dirty="0"/>
              <a:t>.” (8)</a:t>
            </a:r>
          </a:p>
          <a:p>
            <a:r>
              <a:rPr lang="en-US" sz="1400" b="1" dirty="0" err="1"/>
              <a:t>b</a:t>
            </a:r>
            <a:r>
              <a:rPr lang="en-US" sz="1400" b="1" dirty="0"/>
              <a:t>) ”County has resources.” (9)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344330" y="3810000"/>
            <a:ext cx="2438400" cy="738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8) Chuck: “Figure out something…”</a:t>
            </a:r>
          </a:p>
          <a:p>
            <a:r>
              <a:rPr lang="en-US" sz="1400" b="1"/>
              <a:t>Consider; return to 7</a:t>
            </a:r>
            <a:r>
              <a:rPr lang="en-US" sz="1400"/>
              <a:t>.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172200" y="4114800"/>
            <a:ext cx="2743200" cy="954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9) Chuck: “Like what?”</a:t>
            </a:r>
          </a:p>
          <a:p>
            <a:r>
              <a:rPr lang="en-US" sz="1400" b="1"/>
              <a:t>You:</a:t>
            </a:r>
          </a:p>
          <a:p>
            <a:r>
              <a:rPr lang="en-US" sz="1400" b="1"/>
              <a:t>a) “Start with EAP.” </a:t>
            </a:r>
          </a:p>
          <a:p>
            <a:r>
              <a:rPr lang="en-US" sz="1400" b="1"/>
              <a:t>b) “HR website.”</a:t>
            </a:r>
          </a:p>
        </p:txBody>
      </p:sp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6172200" y="5181600"/>
            <a:ext cx="2743200" cy="954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/>
              <a:t>10) Chuck: “I’ll try that.”</a:t>
            </a:r>
          </a:p>
          <a:p>
            <a:r>
              <a:rPr lang="en-US" sz="1400" b="1"/>
              <a:t>You: </a:t>
            </a:r>
          </a:p>
          <a:p>
            <a:r>
              <a:rPr lang="en-US" sz="1400" b="1"/>
              <a:t>a) “Check in Tuesday.”</a:t>
            </a:r>
          </a:p>
          <a:p>
            <a:r>
              <a:rPr lang="en-US" sz="1400" b="1"/>
              <a:t>b) “Let me know...”</a:t>
            </a:r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6172200" y="6324600"/>
            <a:ext cx="2743200" cy="523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/>
              <a:t>11) Chuck: “OK, thanks…”</a:t>
            </a:r>
          </a:p>
          <a:p>
            <a:r>
              <a:rPr lang="en-US" sz="1400" b="1"/>
              <a:t>Consider..</a:t>
            </a:r>
          </a:p>
        </p:txBody>
      </p:sp>
      <p:sp>
        <p:nvSpPr>
          <p:cNvPr id="13324" name="Line 15"/>
          <p:cNvSpPr>
            <a:spLocks noChangeShapeType="1"/>
          </p:cNvSpPr>
          <p:nvPr/>
        </p:nvSpPr>
        <p:spPr bwMode="auto">
          <a:xfrm>
            <a:off x="5257800" y="16002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5" name="Line 17"/>
          <p:cNvSpPr>
            <a:spLocks noChangeShapeType="1"/>
          </p:cNvSpPr>
          <p:nvPr/>
        </p:nvSpPr>
        <p:spPr bwMode="auto">
          <a:xfrm>
            <a:off x="381000" y="2438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6" name="Line 18"/>
          <p:cNvSpPr>
            <a:spLocks noChangeShapeType="1"/>
          </p:cNvSpPr>
          <p:nvPr/>
        </p:nvSpPr>
        <p:spPr bwMode="auto">
          <a:xfrm>
            <a:off x="2895600" y="27432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7" name="Line 20"/>
          <p:cNvSpPr>
            <a:spLocks noChangeShapeType="1"/>
          </p:cNvSpPr>
          <p:nvPr/>
        </p:nvSpPr>
        <p:spPr bwMode="auto">
          <a:xfrm flipH="1">
            <a:off x="5672666" y="2514599"/>
            <a:ext cx="499533" cy="5334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8" name="Line 21"/>
          <p:cNvSpPr>
            <a:spLocks noChangeShapeType="1"/>
          </p:cNvSpPr>
          <p:nvPr/>
        </p:nvSpPr>
        <p:spPr bwMode="auto">
          <a:xfrm flipH="1">
            <a:off x="6400800" y="28194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9" name="Line 22"/>
          <p:cNvSpPr>
            <a:spLocks noChangeShapeType="1"/>
          </p:cNvSpPr>
          <p:nvPr/>
        </p:nvSpPr>
        <p:spPr bwMode="auto">
          <a:xfrm flipH="1">
            <a:off x="6493932" y="3843862"/>
            <a:ext cx="1032933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0" name="Line 23"/>
          <p:cNvSpPr>
            <a:spLocks noChangeShapeType="1"/>
          </p:cNvSpPr>
          <p:nvPr/>
        </p:nvSpPr>
        <p:spPr bwMode="auto">
          <a:xfrm flipH="1">
            <a:off x="5029201" y="3571875"/>
            <a:ext cx="1142998" cy="354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1" name="TextBox 21"/>
          <p:cNvSpPr txBox="1">
            <a:spLocks noChangeArrowheads="1"/>
          </p:cNvSpPr>
          <p:nvPr/>
        </p:nvSpPr>
        <p:spPr bwMode="auto">
          <a:xfrm>
            <a:off x="381000" y="285750"/>
            <a:ext cx="381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Verdana" pitchFamily="-103" charset="0"/>
                <a:ea typeface="Verdana" pitchFamily="-103" charset="0"/>
                <a:cs typeface="Verdana" pitchFamily="-103" charset="0"/>
              </a:rPr>
              <a:t>First Prototype Flow</a:t>
            </a:r>
            <a:endParaRPr lang="en-US" sz="2400" b="1" dirty="0">
              <a:solidFill>
                <a:srgbClr val="800000"/>
              </a:solidFill>
              <a:latin typeface="Verdana" pitchFamily="-103" charset="0"/>
              <a:ea typeface="Verdana" pitchFamily="-103" charset="0"/>
              <a:cs typeface="Verdana" pitchFamily="-103" charset="0"/>
            </a:endParaRPr>
          </a:p>
        </p:txBody>
      </p:sp>
      <p:sp>
        <p:nvSpPr>
          <p:cNvPr id="13332" name="Line 14"/>
          <p:cNvSpPr>
            <a:spLocks noChangeShapeType="1"/>
          </p:cNvSpPr>
          <p:nvPr/>
        </p:nvSpPr>
        <p:spPr bwMode="auto">
          <a:xfrm flipH="1">
            <a:off x="2667000" y="13716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3" name="Line 18"/>
          <p:cNvSpPr>
            <a:spLocks noChangeShapeType="1"/>
          </p:cNvSpPr>
          <p:nvPr/>
        </p:nvSpPr>
        <p:spPr bwMode="auto">
          <a:xfrm flipV="1">
            <a:off x="2971800" y="1676400"/>
            <a:ext cx="6858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4" name="Line 18"/>
          <p:cNvSpPr>
            <a:spLocks noChangeShapeType="1"/>
          </p:cNvSpPr>
          <p:nvPr/>
        </p:nvSpPr>
        <p:spPr bwMode="auto">
          <a:xfrm flipH="1" flipV="1">
            <a:off x="4191000" y="1752600"/>
            <a:ext cx="762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 flipV="1">
            <a:off x="5029201" y="3124200"/>
            <a:ext cx="1143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4114799" y="285750"/>
            <a:ext cx="914401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/>
              <a:t>1) Start</a:t>
            </a:r>
            <a:endParaRPr lang="en-US" sz="1400" b="1" dirty="0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4545120" y="593527"/>
            <a:ext cx="0" cy="1684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2"/>
          <p:cNvSpPr>
            <a:spLocks noChangeShapeType="1"/>
          </p:cNvSpPr>
          <p:nvPr/>
        </p:nvSpPr>
        <p:spPr bwMode="auto">
          <a:xfrm flipH="1">
            <a:off x="6493932" y="5068888"/>
            <a:ext cx="939799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 flipH="1">
            <a:off x="6646332" y="6059488"/>
            <a:ext cx="833966" cy="265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95949" y="274638"/>
            <a:ext cx="11104762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Managing Emotional Barriers Flow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" name="Picture 3" descr="EmoFl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335" y="1417637"/>
            <a:ext cx="5618965" cy="5026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4-01-30 at 10.07.0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371"/>
            <a:ext cx="9144000" cy="5746750"/>
          </a:xfrm>
          <a:prstGeom prst="rect">
            <a:avLst/>
          </a:prstGeom>
        </p:spPr>
      </p:pic>
      <p:pic>
        <p:nvPicPr>
          <p:cNvPr id="5" name="Picture 4" descr="AllenInt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6241619"/>
            <a:ext cx="1600200" cy="61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1-30 at 10.09.2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37848"/>
            <a:ext cx="9144001" cy="5803900"/>
          </a:xfrm>
          <a:prstGeom prst="rect">
            <a:avLst/>
          </a:prstGeom>
        </p:spPr>
      </p:pic>
      <p:pic>
        <p:nvPicPr>
          <p:cNvPr id="3" name="Picture 2" descr="AllenInt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6241619"/>
            <a:ext cx="1600200" cy="61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1-30 at 10.10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9964"/>
            <a:ext cx="9144001" cy="5772150"/>
          </a:xfrm>
          <a:prstGeom prst="rect">
            <a:avLst/>
          </a:prstGeom>
        </p:spPr>
      </p:pic>
      <p:pic>
        <p:nvPicPr>
          <p:cNvPr id="3" name="Picture 2" descr="AllenInt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6241619"/>
            <a:ext cx="1600200" cy="61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1-30 at 10.12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59593"/>
            <a:ext cx="9144001" cy="5738813"/>
          </a:xfrm>
          <a:prstGeom prst="rect">
            <a:avLst/>
          </a:prstGeom>
        </p:spPr>
      </p:pic>
      <p:pic>
        <p:nvPicPr>
          <p:cNvPr id="3" name="Picture 2" descr="AllenInt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6241619"/>
            <a:ext cx="1600200" cy="61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10 at 2.32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680"/>
            <a:ext cx="9144001" cy="6835776"/>
          </a:xfrm>
          <a:prstGeom prst="rect">
            <a:avLst/>
          </a:prstGeom>
        </p:spPr>
      </p:pic>
      <p:pic>
        <p:nvPicPr>
          <p:cNvPr id="4" name="Picture 3" descr="slide3.2TXT cop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33" y="2498329"/>
            <a:ext cx="4371975" cy="1927225"/>
          </a:xfrm>
          <a:prstGeom prst="rect">
            <a:avLst/>
          </a:prstGeom>
        </p:spPr>
      </p:pic>
      <p:pic>
        <p:nvPicPr>
          <p:cNvPr id="5" name="Picture 4" descr="slide3TX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34" y="4400650"/>
            <a:ext cx="5162550" cy="53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1-30 at 10.12.5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212"/>
            <a:ext cx="9144000" cy="5743575"/>
          </a:xfrm>
          <a:prstGeom prst="rect">
            <a:avLst/>
          </a:prstGeom>
        </p:spPr>
      </p:pic>
      <p:pic>
        <p:nvPicPr>
          <p:cNvPr id="3" name="Picture 2" descr="AllenInt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6241619"/>
            <a:ext cx="1600200" cy="61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2-03 at 10.34.4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157"/>
            <a:ext cx="9144000" cy="5807076"/>
          </a:xfrm>
          <a:prstGeom prst="rect">
            <a:avLst/>
          </a:prstGeom>
        </p:spPr>
      </p:pic>
      <p:pic>
        <p:nvPicPr>
          <p:cNvPr id="4" name="Picture 3" descr="AllenInt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6241619"/>
            <a:ext cx="1600200" cy="61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2-02 at 8.24.20 PM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338" y="5818124"/>
            <a:ext cx="3576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See it at: </a:t>
            </a:r>
            <a:r>
              <a:rPr lang="en-US" sz="2400" b="1" dirty="0" smtClean="0">
                <a:solidFill>
                  <a:schemeClr val="bg1"/>
                </a:solidFill>
              </a:rPr>
              <a:t>cathy-moore.com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aji-flow-simplified.png"/>
          <p:cNvPicPr>
            <a:picLocks noGrp="1" noChangeAspect="1"/>
          </p:cNvPicPr>
          <p:nvPr>
            <p:ph idx="1"/>
          </p:nvPr>
        </p:nvPicPr>
        <p:blipFill>
          <a:blip r:embed="rId3"/>
          <a:srcRect l="-90544" r="-90544"/>
          <a:stretch>
            <a:fillRect/>
          </a:stretch>
        </p:blipFill>
        <p:spPr>
          <a:xfrm>
            <a:off x="197601" y="184852"/>
            <a:ext cx="11232400" cy="667314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0638"/>
            <a:ext cx="3378582" cy="1507348"/>
          </a:xfrm>
        </p:spPr>
        <p:txBody>
          <a:bodyPr/>
          <a:lstStyle/>
          <a:p>
            <a:pPr algn="l"/>
            <a:r>
              <a:rPr lang="en-US" b="1" dirty="0" err="1" smtClean="0"/>
              <a:t>Haji</a:t>
            </a:r>
            <a:r>
              <a:rPr lang="en-US" b="1" dirty="0" smtClean="0"/>
              <a:t> </a:t>
            </a:r>
            <a:r>
              <a:rPr lang="en-US" b="1" dirty="0" err="1" smtClean="0"/>
              <a:t>Kamal’s</a:t>
            </a:r>
            <a:r>
              <a:rPr lang="en-US" b="1" dirty="0" smtClean="0"/>
              <a:t> Flow: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10 at 2.40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" y="9525"/>
            <a:ext cx="9144000" cy="68484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10 at 2.40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3577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10 at 2.40.5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30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263-161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5" name="Content Placeholder 3" descr="output_fVwJcB.gif"/>
          <p:cNvPicPr>
            <a:picLocks noGrp="1" noChangeAspect="1"/>
          </p:cNvPicPr>
          <p:nvPr>
            <p:ph idx="1"/>
          </p:nvPr>
        </p:nvPicPr>
        <p:blipFill>
          <a:blip r:embed="rId4"/>
          <a:srcRect l="-39860" r="-39860"/>
          <a:stretch>
            <a:fillRect/>
          </a:stretch>
        </p:blipFill>
        <p:spPr>
          <a:xfrm>
            <a:off x="2981358" y="375856"/>
            <a:ext cx="3746243" cy="2060289"/>
          </a:xfrm>
        </p:spPr>
      </p:pic>
      <p:sp>
        <p:nvSpPr>
          <p:cNvPr id="6" name="Rectangle 5"/>
          <p:cNvSpPr/>
          <p:nvPr/>
        </p:nvSpPr>
        <p:spPr>
          <a:xfrm>
            <a:off x="3424015" y="4014560"/>
            <a:ext cx="2511082" cy="175432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David Amdur</a:t>
            </a:r>
          </a:p>
          <a:p>
            <a:pPr algn="ctr"/>
            <a:endParaRPr lang="en-US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2000" u="sng" dirty="0" smtClean="0">
                <a:solidFill>
                  <a:srgbClr val="A5D4B9"/>
                </a:solidFill>
              </a:rPr>
              <a:t>amdur@usgo.net</a:t>
            </a:r>
          </a:p>
        </p:txBody>
      </p:sp>
      <p:pic>
        <p:nvPicPr>
          <p:cNvPr id="7" name="Picture 6" descr="Learning4ResultsLogoColor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932" y="4476225"/>
            <a:ext cx="2312229" cy="836538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10 at 2.32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1" cy="6842125"/>
          </a:xfrm>
          <a:prstGeom prst="rect">
            <a:avLst/>
          </a:prstGeom>
        </p:spPr>
      </p:pic>
      <p:pic>
        <p:nvPicPr>
          <p:cNvPr id="3" name="Picture 2" descr="slide4TX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81" y="4012337"/>
            <a:ext cx="5067301" cy="1425575"/>
          </a:xfrm>
          <a:prstGeom prst="rect">
            <a:avLst/>
          </a:prstGeom>
        </p:spPr>
      </p:pic>
      <p:pic>
        <p:nvPicPr>
          <p:cNvPr id="4" name="Picture 3" descr="slide4TXT 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5464490"/>
            <a:ext cx="3327400" cy="469900"/>
          </a:xfrm>
          <a:prstGeom prst="rect">
            <a:avLst/>
          </a:prstGeom>
        </p:spPr>
      </p:pic>
      <p:pic>
        <p:nvPicPr>
          <p:cNvPr id="5" name="Picture 4" descr="slide4TXT copy 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82" y="5991225"/>
            <a:ext cx="50673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3-10 at 2.33.2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75"/>
            <a:ext cx="9144000" cy="68421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4564" y="5946868"/>
            <a:ext cx="5456879" cy="5415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Julie Dirksen: </a:t>
            </a:r>
            <a:r>
              <a:rPr lang="en-US" sz="2000" i="1" dirty="0" smtClean="0"/>
              <a:t>Design for How People Learn</a:t>
            </a:r>
            <a:endParaRPr lang="en-US" sz="2000" i="1" dirty="0"/>
          </a:p>
        </p:txBody>
      </p:sp>
      <p:pic>
        <p:nvPicPr>
          <p:cNvPr id="5" name="Picture 4" descr="41nGKmco74L._SL500_SL135_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12" y="4851377"/>
            <a:ext cx="1068387" cy="137364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57199" y="1417637"/>
            <a:ext cx="1957607" cy="2184439"/>
          </a:xfrm>
          <a:prstGeom prst="cloudCallout">
            <a:avLst>
              <a:gd name="adj1" fmla="val 81940"/>
              <a:gd name="adj2" fmla="val -32632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8228" y="1894735"/>
            <a:ext cx="169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Muchos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err="1" smtClean="0"/>
              <a:t>palabras</a:t>
            </a:r>
            <a:r>
              <a:rPr lang="en-US" sz="2800" b="1" dirty="0" smtClean="0"/>
              <a:t>!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60525" y="2569882"/>
            <a:ext cx="1394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?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12000" y="-2489200"/>
            <a:ext cx="16256000" cy="121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_crash_1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274638"/>
            <a:ext cx="7964487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800000"/>
                </a:solidFill>
              </a:rPr>
              <a:t>Productive Failure: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02385" y="5854693"/>
            <a:ext cx="7123335" cy="3508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Ruth Clark</a:t>
            </a:r>
            <a:r>
              <a:rPr lang="en-US" sz="1800" i="1" dirty="0" smtClean="0"/>
              <a:t>: Scenario-based e-Learning</a:t>
            </a:r>
          </a:p>
          <a:p>
            <a:pPr>
              <a:buNone/>
            </a:pPr>
            <a:endParaRPr lang="en-US" sz="1200" dirty="0"/>
          </a:p>
        </p:txBody>
      </p:sp>
      <p:pic>
        <p:nvPicPr>
          <p:cNvPr id="6" name="Picture 5" descr="Screen Shot 2014-03-08 at 2.43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547" y="1624842"/>
            <a:ext cx="5016500" cy="3733801"/>
          </a:xfrm>
          <a:prstGeom prst="rect">
            <a:avLst/>
          </a:prstGeom>
        </p:spPr>
      </p:pic>
      <p:pic>
        <p:nvPicPr>
          <p:cNvPr id="9" name="Picture 8" descr="51MqbNpfw0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0528"/>
            <a:ext cx="1126111" cy="1485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me-elearning-C3_Softwork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6797</TotalTime>
  <Words>1299</Words>
  <Application>Microsoft Macintosh PowerPoint</Application>
  <PresentationFormat>On-screen Show (4:3)</PresentationFormat>
  <Paragraphs>262</Paragraphs>
  <Slides>37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Productive Failure:</vt:lpstr>
      <vt:lpstr>PowerPoint Presentation</vt:lpstr>
      <vt:lpstr>Allen Interaction’s model: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Managing Emotional Barriers  to a Productive Workplace </vt:lpstr>
      <vt:lpstr>Managing Emotional Barriers  to a Productive Workplace </vt:lpstr>
      <vt:lpstr>Performance Objectives: </vt:lpstr>
      <vt:lpstr>PowerPoint Presentation</vt:lpstr>
      <vt:lpstr>Managing Emotional Barriers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Haji Kamal’s Flow: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creator>David Amdur</dc:creator>
  <cp:keywords/>
  <cp:lastModifiedBy>Katherine Nelson</cp:lastModifiedBy>
  <cp:revision>261</cp:revision>
  <cp:lastPrinted>2014-02-05T05:57:22Z</cp:lastPrinted>
  <dcterms:created xsi:type="dcterms:W3CDTF">2014-03-10T17:35:06Z</dcterms:created>
  <dcterms:modified xsi:type="dcterms:W3CDTF">2014-03-16T21:45:23Z</dcterms:modified>
</cp:coreProperties>
</file>