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5"/>
    <p:sldMasterId id="2147483758" r:id="rId6"/>
    <p:sldMasterId id="2147483735" r:id="rId7"/>
  </p:sldMasterIdLst>
  <p:notesMasterIdLst>
    <p:notesMasterId r:id="rId55"/>
  </p:notesMasterIdLst>
  <p:handoutMasterIdLst>
    <p:handoutMasterId r:id="rId56"/>
  </p:handoutMasterIdLst>
  <p:sldIdLst>
    <p:sldId id="319" r:id="rId8"/>
    <p:sldId id="308" r:id="rId9"/>
    <p:sldId id="417" r:id="rId10"/>
    <p:sldId id="389" r:id="rId11"/>
    <p:sldId id="317" r:id="rId12"/>
    <p:sldId id="396" r:id="rId13"/>
    <p:sldId id="438" r:id="rId14"/>
    <p:sldId id="345" r:id="rId15"/>
    <p:sldId id="422" r:id="rId16"/>
    <p:sldId id="442" r:id="rId17"/>
    <p:sldId id="434" r:id="rId18"/>
    <p:sldId id="386" r:id="rId19"/>
    <p:sldId id="439" r:id="rId20"/>
    <p:sldId id="408" r:id="rId21"/>
    <p:sldId id="368" r:id="rId22"/>
    <p:sldId id="369" r:id="rId23"/>
    <p:sldId id="384" r:id="rId24"/>
    <p:sldId id="370" r:id="rId25"/>
    <p:sldId id="435" r:id="rId26"/>
    <p:sldId id="377" r:id="rId27"/>
    <p:sldId id="354" r:id="rId28"/>
    <p:sldId id="361" r:id="rId29"/>
    <p:sldId id="362" r:id="rId30"/>
    <p:sldId id="371" r:id="rId31"/>
    <p:sldId id="441" r:id="rId32"/>
    <p:sldId id="376" r:id="rId33"/>
    <p:sldId id="424" r:id="rId34"/>
    <p:sldId id="331" r:id="rId35"/>
    <p:sldId id="352" r:id="rId36"/>
    <p:sldId id="355" r:id="rId37"/>
    <p:sldId id="353" r:id="rId38"/>
    <p:sldId id="356" r:id="rId39"/>
    <p:sldId id="360" r:id="rId40"/>
    <p:sldId id="440" r:id="rId41"/>
    <p:sldId id="414" r:id="rId42"/>
    <p:sldId id="409" r:id="rId43"/>
    <p:sldId id="411" r:id="rId44"/>
    <p:sldId id="412" r:id="rId45"/>
    <p:sldId id="413" r:id="rId46"/>
    <p:sldId id="443" r:id="rId47"/>
    <p:sldId id="325" r:id="rId48"/>
    <p:sldId id="327" r:id="rId49"/>
    <p:sldId id="339" r:id="rId50"/>
    <p:sldId id="340" r:id="rId51"/>
    <p:sldId id="341" r:id="rId52"/>
    <p:sldId id="445" r:id="rId53"/>
    <p:sldId id="446"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zanne Updike" initials="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7611" autoAdjust="0"/>
  </p:normalViewPr>
  <p:slideViewPr>
    <p:cSldViewPr>
      <p:cViewPr>
        <p:scale>
          <a:sx n="80" d="100"/>
          <a:sy n="80" d="100"/>
        </p:scale>
        <p:origin x="-72" y="-376"/>
      </p:cViewPr>
      <p:guideLst>
        <p:guide orient="horz" pos="1440"/>
        <p:guide pos="8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167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 Target="slides/slide1.xml"/><Relationship Id="rId9" Type="http://schemas.openxmlformats.org/officeDocument/2006/relationships/slide" Target="slides/slide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wyant\Documents\Accessibility\DocumentPractice\BarChartForma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wyant\Documents\Accessibility\DocumentPractice\BarChartForm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Universal Widget</a:t>
            </a:r>
            <a:r>
              <a:rPr lang="en-US" baseline="0"/>
              <a:t> Sales</a:t>
            </a:r>
            <a:endParaRPr lang="en-US"/>
          </a:p>
        </c:rich>
      </c:tx>
      <c:overlay val="0"/>
    </c:title>
    <c:autoTitleDeleted val="0"/>
    <c:plotArea>
      <c:layout/>
      <c:barChart>
        <c:barDir val="col"/>
        <c:grouping val="clustered"/>
        <c:varyColors val="0"/>
        <c:ser>
          <c:idx val="0"/>
          <c:order val="0"/>
          <c:tx>
            <c:strRef>
              <c:f>Sheet1!$B$2</c:f>
              <c:strCache>
                <c:ptCount val="1"/>
                <c:pt idx="0">
                  <c:v>Q1</c:v>
                </c:pt>
              </c:strCache>
            </c:strRef>
          </c:tx>
          <c:spPr>
            <a:pattFill prst="pct25">
              <a:fgClr>
                <a:srgbClr val="4F81BD"/>
              </a:fgClr>
              <a:bgClr>
                <a:srgbClr val="FFFFFF"/>
              </a:bgClr>
            </a:pattFill>
          </c:spPr>
          <c:invertIfNegative val="0"/>
          <c:cat>
            <c:strRef>
              <c:f>Sheet1!$A$3:$A$5</c:f>
              <c:strCache>
                <c:ptCount val="3"/>
                <c:pt idx="0">
                  <c:v>Orange</c:v>
                </c:pt>
                <c:pt idx="1">
                  <c:v>Striped</c:v>
                </c:pt>
                <c:pt idx="2">
                  <c:v>Checkered</c:v>
                </c:pt>
              </c:strCache>
            </c:strRef>
          </c:cat>
          <c:val>
            <c:numRef>
              <c:f>Sheet1!$B$3:$B$5</c:f>
              <c:numCache>
                <c:formatCode>General</c:formatCode>
                <c:ptCount val="3"/>
                <c:pt idx="0">
                  <c:v>25.0</c:v>
                </c:pt>
                <c:pt idx="1">
                  <c:v>15.0</c:v>
                </c:pt>
                <c:pt idx="2">
                  <c:v>8.0</c:v>
                </c:pt>
              </c:numCache>
            </c:numRef>
          </c:val>
        </c:ser>
        <c:ser>
          <c:idx val="1"/>
          <c:order val="1"/>
          <c:tx>
            <c:strRef>
              <c:f>Sheet1!$C$2</c:f>
              <c:strCache>
                <c:ptCount val="1"/>
                <c:pt idx="0">
                  <c:v>Q2</c:v>
                </c:pt>
              </c:strCache>
            </c:strRef>
          </c:tx>
          <c:spPr>
            <a:pattFill prst="wdUpDiag">
              <a:fgClr>
                <a:srgbClr val="C0504D"/>
              </a:fgClr>
              <a:bgClr>
                <a:srgbClr val="FFFFFF"/>
              </a:bgClr>
            </a:pattFill>
          </c:spPr>
          <c:invertIfNegative val="0"/>
          <c:cat>
            <c:strRef>
              <c:f>Sheet1!$A$3:$A$5</c:f>
              <c:strCache>
                <c:ptCount val="3"/>
                <c:pt idx="0">
                  <c:v>Orange</c:v>
                </c:pt>
                <c:pt idx="1">
                  <c:v>Striped</c:v>
                </c:pt>
                <c:pt idx="2">
                  <c:v>Checkered</c:v>
                </c:pt>
              </c:strCache>
            </c:strRef>
          </c:cat>
          <c:val>
            <c:numRef>
              <c:f>Sheet1!$C$3:$C$5</c:f>
              <c:numCache>
                <c:formatCode>General</c:formatCode>
                <c:ptCount val="3"/>
                <c:pt idx="0">
                  <c:v>30.0</c:v>
                </c:pt>
                <c:pt idx="1">
                  <c:v>17.0</c:v>
                </c:pt>
                <c:pt idx="2">
                  <c:v>34.0</c:v>
                </c:pt>
              </c:numCache>
            </c:numRef>
          </c:val>
        </c:ser>
        <c:ser>
          <c:idx val="2"/>
          <c:order val="2"/>
          <c:tx>
            <c:strRef>
              <c:f>Sheet1!$D$2</c:f>
              <c:strCache>
                <c:ptCount val="1"/>
                <c:pt idx="0">
                  <c:v>Q3</c:v>
                </c:pt>
              </c:strCache>
            </c:strRef>
          </c:tx>
          <c:spPr>
            <a:pattFill prst="dkDnDiag">
              <a:fgClr>
                <a:srgbClr val="9BBB59"/>
              </a:fgClr>
              <a:bgClr>
                <a:srgbClr val="FFFFFF"/>
              </a:bgClr>
            </a:pattFill>
          </c:spPr>
          <c:invertIfNegative val="0"/>
          <c:cat>
            <c:strRef>
              <c:f>Sheet1!$A$3:$A$5</c:f>
              <c:strCache>
                <c:ptCount val="3"/>
                <c:pt idx="0">
                  <c:v>Orange</c:v>
                </c:pt>
                <c:pt idx="1">
                  <c:v>Striped</c:v>
                </c:pt>
                <c:pt idx="2">
                  <c:v>Checkered</c:v>
                </c:pt>
              </c:strCache>
            </c:strRef>
          </c:cat>
          <c:val>
            <c:numRef>
              <c:f>Sheet1!$D$3:$D$5</c:f>
              <c:numCache>
                <c:formatCode>General</c:formatCode>
                <c:ptCount val="3"/>
                <c:pt idx="0">
                  <c:v>27.0</c:v>
                </c:pt>
                <c:pt idx="1">
                  <c:v>20.0</c:v>
                </c:pt>
                <c:pt idx="2">
                  <c:v>27.0</c:v>
                </c:pt>
              </c:numCache>
            </c:numRef>
          </c:val>
        </c:ser>
        <c:ser>
          <c:idx val="3"/>
          <c:order val="3"/>
          <c:tx>
            <c:strRef>
              <c:f>Sheet1!$E$2</c:f>
              <c:strCache>
                <c:ptCount val="1"/>
                <c:pt idx="0">
                  <c:v>Q4</c:v>
                </c:pt>
              </c:strCache>
            </c:strRef>
          </c:tx>
          <c:spPr>
            <a:pattFill prst="diagBrick">
              <a:fgClr>
                <a:srgbClr val="8064A2"/>
              </a:fgClr>
              <a:bgClr>
                <a:srgbClr val="FFFFFF"/>
              </a:bgClr>
            </a:pattFill>
          </c:spPr>
          <c:invertIfNegative val="0"/>
          <c:cat>
            <c:strRef>
              <c:f>Sheet1!$A$3:$A$5</c:f>
              <c:strCache>
                <c:ptCount val="3"/>
                <c:pt idx="0">
                  <c:v>Orange</c:v>
                </c:pt>
                <c:pt idx="1">
                  <c:v>Striped</c:v>
                </c:pt>
                <c:pt idx="2">
                  <c:v>Checkered</c:v>
                </c:pt>
              </c:strCache>
            </c:strRef>
          </c:cat>
          <c:val>
            <c:numRef>
              <c:f>Sheet1!$E$3:$E$5</c:f>
              <c:numCache>
                <c:formatCode>General</c:formatCode>
                <c:ptCount val="3"/>
                <c:pt idx="0">
                  <c:v>41.0</c:v>
                </c:pt>
                <c:pt idx="1">
                  <c:v>14.0</c:v>
                </c:pt>
                <c:pt idx="2">
                  <c:v>10.0</c:v>
                </c:pt>
              </c:numCache>
            </c:numRef>
          </c:val>
        </c:ser>
        <c:dLbls>
          <c:dLblPos val="outEnd"/>
          <c:showLegendKey val="0"/>
          <c:showVal val="1"/>
          <c:showCatName val="0"/>
          <c:showSerName val="0"/>
          <c:showPercent val="0"/>
          <c:showBubbleSize val="0"/>
        </c:dLbls>
        <c:gapWidth val="150"/>
        <c:axId val="2144152040"/>
        <c:axId val="2144200008"/>
      </c:barChart>
      <c:catAx>
        <c:axId val="2144152040"/>
        <c:scaling>
          <c:orientation val="minMax"/>
        </c:scaling>
        <c:delete val="0"/>
        <c:axPos val="b"/>
        <c:majorTickMark val="out"/>
        <c:minorTickMark val="none"/>
        <c:tickLblPos val="nextTo"/>
        <c:crossAx val="2144200008"/>
        <c:crosses val="autoZero"/>
        <c:auto val="1"/>
        <c:lblAlgn val="ctr"/>
        <c:lblOffset val="100"/>
        <c:noMultiLvlLbl val="0"/>
      </c:catAx>
      <c:valAx>
        <c:axId val="2144200008"/>
        <c:scaling>
          <c:orientation val="minMax"/>
        </c:scaling>
        <c:delete val="0"/>
        <c:axPos val="l"/>
        <c:majorGridlines/>
        <c:title>
          <c:tx>
            <c:rich>
              <a:bodyPr rot="0" vert="horz"/>
              <a:lstStyle/>
              <a:p>
                <a:pPr>
                  <a:defRPr/>
                </a:pPr>
                <a:r>
                  <a:rPr lang="en-US"/>
                  <a:t>Billions</a:t>
                </a:r>
              </a:p>
            </c:rich>
          </c:tx>
          <c:overlay val="0"/>
        </c:title>
        <c:numFmt formatCode="General" sourceLinked="0"/>
        <c:majorTickMark val="out"/>
        <c:minorTickMark val="none"/>
        <c:tickLblPos val="nextTo"/>
        <c:crossAx val="2144152040"/>
        <c:crosses val="autoZero"/>
        <c:crossBetween val="between"/>
      </c:valAx>
    </c:plotArea>
    <c:legend>
      <c:legendPos val="r"/>
      <c:overlay val="0"/>
      <c:spPr>
        <a:noFill/>
        <a:ln>
          <a:noFill/>
        </a:ln>
      </c:sp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overlay val="0"/>
    </c:title>
    <c:autoTitleDeleted val="0"/>
    <c:plotArea>
      <c:layout/>
      <c:pieChart>
        <c:varyColors val="1"/>
        <c:ser>
          <c:idx val="0"/>
          <c:order val="0"/>
          <c:tx>
            <c:strRef>
              <c:f>Sheet2!$B$2</c:f>
              <c:strCache>
                <c:ptCount val="1"/>
                <c:pt idx="0">
                  <c:v>Q1</c:v>
                </c:pt>
              </c:strCache>
            </c:strRef>
          </c:tx>
          <c:dPt>
            <c:idx val="0"/>
            <c:bubble3D val="0"/>
            <c:spPr>
              <a:pattFill prst="lgConfetti">
                <a:fgClr>
                  <a:sysClr val="windowText" lastClr="000000">
                    <a:tint val="88000"/>
                  </a:sysClr>
                </a:fgClr>
                <a:bgClr>
                  <a:srgbClr val="FFFFFF"/>
                </a:bgClr>
              </a:pattFill>
            </c:spPr>
          </c:dPt>
          <c:dPt>
            <c:idx val="1"/>
            <c:bubble3D val="0"/>
            <c:spPr>
              <a:pattFill prst="dashUpDiag">
                <a:fgClr>
                  <a:sysClr val="windowText" lastClr="000000">
                    <a:tint val="55000"/>
                  </a:sysClr>
                </a:fgClr>
                <a:bgClr>
                  <a:srgbClr val="FFFFFF"/>
                </a:bgClr>
              </a:pattFill>
            </c:spPr>
          </c:dPt>
          <c:dPt>
            <c:idx val="2"/>
            <c:bubble3D val="0"/>
            <c:spPr>
              <a:pattFill prst="pct50">
                <a:fgClr>
                  <a:sysClr val="windowText" lastClr="000000">
                    <a:tint val="78000"/>
                  </a:sysClr>
                </a:fgClr>
                <a:bgClr>
                  <a:srgbClr val="FFFFFF"/>
                </a:bgClr>
              </a:pattFill>
            </c:spPr>
          </c:dPt>
          <c:cat>
            <c:strRef>
              <c:f>Sheet2!$A$3:$A$5</c:f>
              <c:strCache>
                <c:ptCount val="3"/>
                <c:pt idx="0">
                  <c:v>Orange</c:v>
                </c:pt>
                <c:pt idx="1">
                  <c:v>Striped</c:v>
                </c:pt>
                <c:pt idx="2">
                  <c:v>Checkered</c:v>
                </c:pt>
              </c:strCache>
            </c:strRef>
          </c:cat>
          <c:val>
            <c:numRef>
              <c:f>Sheet2!$B$3:$B$5</c:f>
              <c:numCache>
                <c:formatCode>General</c:formatCode>
                <c:ptCount val="3"/>
                <c:pt idx="0">
                  <c:v>25.0</c:v>
                </c:pt>
                <c:pt idx="1">
                  <c:v>15.0</c:v>
                </c:pt>
                <c:pt idx="2">
                  <c:v>8.0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0" dt="2013-11-07T09:20:03.392" idx="1">
    <p:pos x="3320" y="1224"/>
    <p:text>Spell out this acronym in first ref</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FB05C0-EB59-4449-BB6A-C3910B99AB07}" type="datetimeFigureOut">
              <a:rPr lang="en-US" smtClean="0"/>
              <a:t>12/12/13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BC9A5D6-C74D-4586-B863-0F9B04AF9B7C}" type="slidenum">
              <a:rPr lang="en-US" smtClean="0"/>
              <a:t>‹#›</a:t>
            </a:fld>
            <a:endParaRPr lang="en-US"/>
          </a:p>
        </p:txBody>
      </p:sp>
    </p:spTree>
    <p:extLst>
      <p:ext uri="{BB962C8B-B14F-4D97-AF65-F5344CB8AC3E}">
        <p14:creationId xmlns:p14="http://schemas.microsoft.com/office/powerpoint/2010/main" val="1921593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5418FC27-775B-4555-AC31-99C4D05BED9B}" type="datetimeFigureOut">
              <a:rPr lang="en-US" smtClean="0"/>
              <a:t>12/12/13</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93372650-0F8F-4A21-9426-8C0078159C25}" type="slidenum">
              <a:rPr lang="en-US" smtClean="0"/>
              <a:t>‹#›</a:t>
            </a:fld>
            <a:endParaRPr lang="en-US"/>
          </a:p>
        </p:txBody>
      </p:sp>
    </p:spTree>
    <p:extLst>
      <p:ext uri="{BB962C8B-B14F-4D97-AF65-F5344CB8AC3E}">
        <p14:creationId xmlns:p14="http://schemas.microsoft.com/office/powerpoint/2010/main" val="128626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www.cdc.gov/training/ACP/page32982.html"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 Id="rId3" Type="http://schemas.openxmlformats.org/officeDocument/2006/relationships/hyperlink" Target="http://captionmax.com/services/style-galler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dcmp.org/vendor-info" TargetMode="External"/><Relationship Id="rId4" Type="http://schemas.openxmlformats.org/officeDocument/2006/relationships/hyperlink" Target="http://www.dcmp.org/descriptionkey/index.html" TargetMode="External"/><Relationship Id="rId5" Type="http://schemas.openxmlformats.org/officeDocument/2006/relationships/hyperlink" Target="http://captioningkey.org/" TargetMode="External"/><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 Id="rId3" Type="http://schemas.openxmlformats.org/officeDocument/2006/relationships/hyperlink" Target="http://www.virginamerica.com/vx/safetyvideo?int=hp_module_02_safetyVideo_131029"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hildpsych.co.za/barriers-to-learning/rid-tv-kids-sake/" TargetMode="External"/><Relationship Id="rId4" Type="http://schemas.openxmlformats.org/officeDocument/2006/relationships/hyperlink" Target="http://www.telegraph.co.uk/sport/tennis/wimbledon/10148431/Wimbledon-2013-Serena-Williams-could-only-beat-men-ranked-in-the-300s-not-Andy-Murray-says-Jeff-Tarango.html"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1</a:t>
            </a:fld>
            <a:endParaRPr lang="en-US"/>
          </a:p>
        </p:txBody>
      </p:sp>
    </p:spTree>
    <p:extLst>
      <p:ext uri="{BB962C8B-B14F-4D97-AF65-F5344CB8AC3E}">
        <p14:creationId xmlns:p14="http://schemas.microsoft.com/office/powerpoint/2010/main" val="3676298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14</a:t>
            </a:fld>
            <a:endParaRPr lang="en-US"/>
          </a:p>
        </p:txBody>
      </p:sp>
    </p:spTree>
    <p:extLst>
      <p:ext uri="{BB962C8B-B14F-4D97-AF65-F5344CB8AC3E}">
        <p14:creationId xmlns:p14="http://schemas.microsoft.com/office/powerpoint/2010/main" val="688831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15</a:t>
            </a:fld>
            <a:endParaRPr lang="en-US"/>
          </a:p>
        </p:txBody>
      </p:sp>
    </p:spTree>
    <p:extLst>
      <p:ext uri="{BB962C8B-B14F-4D97-AF65-F5344CB8AC3E}">
        <p14:creationId xmlns:p14="http://schemas.microsoft.com/office/powerpoint/2010/main" val="1987777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Open CIAO strategic plan. Toggle different styles.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Move on to next</a:t>
            </a:r>
            <a:r>
              <a:rPr lang="en-US" baseline="0" dirty="0" smtClean="0"/>
              <a:t> pages to cover remaining bullets</a:t>
            </a:r>
            <a:endParaRPr lang="en-US" dirty="0" smtClean="0"/>
          </a:p>
        </p:txBody>
      </p:sp>
      <p:sp>
        <p:nvSpPr>
          <p:cNvPr id="4" name="Slide Number Placeholder 3"/>
          <p:cNvSpPr>
            <a:spLocks noGrp="1"/>
          </p:cNvSpPr>
          <p:nvPr>
            <p:ph type="sldNum" sz="quarter" idx="10"/>
          </p:nvPr>
        </p:nvSpPr>
        <p:spPr/>
        <p:txBody>
          <a:bodyPr/>
          <a:lstStyle/>
          <a:p>
            <a:fld id="{93372650-0F8F-4A21-9426-8C0078159C25}" type="slidenum">
              <a:rPr lang="en-US" smtClean="0"/>
              <a:t>16</a:t>
            </a:fld>
            <a:endParaRPr lang="en-US"/>
          </a:p>
        </p:txBody>
      </p:sp>
    </p:spTree>
    <p:extLst>
      <p:ext uri="{BB962C8B-B14F-4D97-AF65-F5344CB8AC3E}">
        <p14:creationId xmlns:p14="http://schemas.microsoft.com/office/powerpoint/2010/main" val="3874002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17</a:t>
            </a:fld>
            <a:endParaRPr lang="en-US"/>
          </a:p>
        </p:txBody>
      </p:sp>
    </p:spTree>
    <p:extLst>
      <p:ext uri="{BB962C8B-B14F-4D97-AF65-F5344CB8AC3E}">
        <p14:creationId xmlns:p14="http://schemas.microsoft.com/office/powerpoint/2010/main" val="959264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Jay</a:t>
            </a:r>
          </a:p>
          <a:p>
            <a:r>
              <a:rPr lang="en-US" dirty="0" smtClean="0"/>
              <a:t>Right-click diagram.</a:t>
            </a:r>
            <a:r>
              <a:rPr lang="en-US" baseline="0" dirty="0" smtClean="0"/>
              <a:t> Select last option: “Format Picture” (or “format object when working with a grouping). Select last option: “Alt Text.”</a:t>
            </a:r>
            <a:endParaRPr lang="en-US" dirty="0" smtClean="0"/>
          </a:p>
          <a:p>
            <a:endParaRPr lang="en-US" dirty="0" smtClean="0"/>
          </a:p>
          <a:p>
            <a:r>
              <a:rPr lang="en-US" dirty="0" smtClean="0"/>
              <a:t>NOTE:</a:t>
            </a:r>
            <a:r>
              <a:rPr lang="en-US" baseline="0" dirty="0" smtClean="0"/>
              <a:t> </a:t>
            </a:r>
            <a:r>
              <a:rPr lang="en-US" dirty="0" smtClean="0"/>
              <a:t>The title field will not be saved as alternative text when a file is saved</a:t>
            </a:r>
            <a:r>
              <a:rPr lang="en-US" baseline="0" dirty="0" smtClean="0"/>
              <a:t> as HTML.</a:t>
            </a:r>
            <a:endParaRPr lang="en-US" dirty="0" smtClean="0"/>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18</a:t>
            </a:fld>
            <a:endParaRPr lang="en-US"/>
          </a:p>
        </p:txBody>
      </p:sp>
    </p:spTree>
    <p:extLst>
      <p:ext uri="{BB962C8B-B14F-4D97-AF65-F5344CB8AC3E}">
        <p14:creationId xmlns:p14="http://schemas.microsoft.com/office/powerpoint/2010/main" val="2800588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20</a:t>
            </a:fld>
            <a:endParaRPr lang="en-US"/>
          </a:p>
        </p:txBody>
      </p:sp>
    </p:spTree>
    <p:extLst>
      <p:ext uri="{BB962C8B-B14F-4D97-AF65-F5344CB8AC3E}">
        <p14:creationId xmlns:p14="http://schemas.microsoft.com/office/powerpoint/2010/main" val="1939682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a:t>
            </a:r>
            <a:r>
              <a:rPr lang="en-US" baseline="0" dirty="0" smtClean="0"/>
              <a:t> not rely on color alone. Use shapes, patterns, and/or text to help differentiate elements.</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21</a:t>
            </a:fld>
            <a:endParaRPr lang="en-US"/>
          </a:p>
        </p:txBody>
      </p:sp>
    </p:spTree>
    <p:extLst>
      <p:ext uri="{BB962C8B-B14F-4D97-AF65-F5344CB8AC3E}">
        <p14:creationId xmlns:p14="http://schemas.microsoft.com/office/powerpoint/2010/main" val="2370327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a:t>
            </a:r>
            <a:r>
              <a:rPr lang="en-US" baseline="0" dirty="0" smtClean="0"/>
              <a:t> about whether you can print the document in </a:t>
            </a:r>
            <a:r>
              <a:rPr lang="en-US" baseline="0" dirty="0" err="1" smtClean="0"/>
              <a:t>b&amp;w</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22</a:t>
            </a:fld>
            <a:endParaRPr lang="en-US"/>
          </a:p>
        </p:txBody>
      </p:sp>
    </p:spTree>
    <p:extLst>
      <p:ext uri="{BB962C8B-B14F-4D97-AF65-F5344CB8AC3E}">
        <p14:creationId xmlns:p14="http://schemas.microsoft.com/office/powerpoint/2010/main" val="1074151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a:t>
            </a:r>
            <a:r>
              <a:rPr lang="en-US" baseline="0" dirty="0" smtClean="0"/>
              <a:t> supports </a:t>
            </a:r>
            <a:r>
              <a:rPr lang="en-US" baseline="0" dirty="0" err="1" smtClean="0"/>
              <a:t>b&amp;w</a:t>
            </a:r>
            <a:r>
              <a:rPr lang="en-US" baseline="0" dirty="0" smtClean="0"/>
              <a:t> printing</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23</a:t>
            </a:fld>
            <a:endParaRPr lang="en-US"/>
          </a:p>
        </p:txBody>
      </p:sp>
    </p:spTree>
    <p:extLst>
      <p:ext uri="{BB962C8B-B14F-4D97-AF65-F5344CB8AC3E}">
        <p14:creationId xmlns:p14="http://schemas.microsoft.com/office/powerpoint/2010/main" val="2376908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value of a “ninja”</a:t>
            </a:r>
          </a:p>
          <a:p>
            <a:r>
              <a:rPr lang="en-US" baseline="0" dirty="0" smtClean="0"/>
              <a:t>As noted earlier, avoid creating </a:t>
            </a:r>
            <a:r>
              <a:rPr lang="en-US" baseline="0" dirty="0" err="1" smtClean="0"/>
              <a:t>pdfs</a:t>
            </a:r>
            <a:r>
              <a:rPr lang="en-US" baseline="0" dirty="0" smtClean="0"/>
              <a:t> as a matter of course. Ask: why should the document be a PDF? What is the reason for choosing PDF </a:t>
            </a:r>
            <a:r>
              <a:rPr lang="en-US" baseline="0" smtClean="0"/>
              <a:t>over other formats?</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24</a:t>
            </a:fld>
            <a:endParaRPr lang="en-US"/>
          </a:p>
        </p:txBody>
      </p:sp>
    </p:spTree>
    <p:extLst>
      <p:ext uri="{BB962C8B-B14F-4D97-AF65-F5344CB8AC3E}">
        <p14:creationId xmlns:p14="http://schemas.microsoft.com/office/powerpoint/2010/main" val="2627899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Windows </a:t>
            </a:r>
            <a:r>
              <a:rPr lang="en-US" dirty="0" err="1" smtClean="0"/>
              <a:t>vs</a:t>
            </a:r>
            <a:r>
              <a:rPr lang="en-US" dirty="0" smtClean="0"/>
              <a:t> Mac?</a:t>
            </a:r>
          </a:p>
          <a:p>
            <a:r>
              <a:rPr lang="en-US" dirty="0" smtClean="0"/>
              <a:t>IE/Chrome/Firefox/other?</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3</a:t>
            </a:fld>
            <a:endParaRPr lang="en-US"/>
          </a:p>
        </p:txBody>
      </p:sp>
    </p:spTree>
    <p:extLst>
      <p:ext uri="{BB962C8B-B14F-4D97-AF65-F5344CB8AC3E}">
        <p14:creationId xmlns:p14="http://schemas.microsoft.com/office/powerpoint/2010/main" val="4016784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26</a:t>
            </a:fld>
            <a:endParaRPr lang="en-US"/>
          </a:p>
        </p:txBody>
      </p:sp>
    </p:spTree>
    <p:extLst>
      <p:ext uri="{BB962C8B-B14F-4D97-AF65-F5344CB8AC3E}">
        <p14:creationId xmlns:p14="http://schemas.microsoft.com/office/powerpoint/2010/main" val="500388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a:t>
            </a:r>
            <a:r>
              <a:rPr lang="en-US" baseline="0" dirty="0" smtClean="0"/>
              <a:t> MN.IT site:  http://mn.gov/oet/governance/for-agencies/accessibility/websites_applications.jsp#</a:t>
            </a:r>
          </a:p>
          <a:p>
            <a:r>
              <a:rPr lang="en-US" baseline="0" dirty="0" smtClean="0"/>
              <a:t>Notably Development/Testing tab</a:t>
            </a:r>
          </a:p>
        </p:txBody>
      </p:sp>
      <p:sp>
        <p:nvSpPr>
          <p:cNvPr id="4" name="Slide Number Placeholder 3"/>
          <p:cNvSpPr>
            <a:spLocks noGrp="1"/>
          </p:cNvSpPr>
          <p:nvPr>
            <p:ph type="sldNum" sz="quarter" idx="10"/>
          </p:nvPr>
        </p:nvSpPr>
        <p:spPr/>
        <p:txBody>
          <a:bodyPr/>
          <a:lstStyle/>
          <a:p>
            <a:fld id="{346C2987-276A-4F00-9D84-849CDDE7D6FF}" type="slidenum">
              <a:rPr lang="en-US" smtClean="0"/>
              <a:t>28</a:t>
            </a:fld>
            <a:endParaRPr lang="en-US"/>
          </a:p>
        </p:txBody>
      </p:sp>
    </p:spTree>
    <p:extLst>
      <p:ext uri="{BB962C8B-B14F-4D97-AF65-F5344CB8AC3E}">
        <p14:creationId xmlns:p14="http://schemas.microsoft.com/office/powerpoint/2010/main" val="27295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29</a:t>
            </a:fld>
            <a:endParaRPr lang="en-US"/>
          </a:p>
        </p:txBody>
      </p:sp>
    </p:spTree>
    <p:extLst>
      <p:ext uri="{BB962C8B-B14F-4D97-AF65-F5344CB8AC3E}">
        <p14:creationId xmlns:p14="http://schemas.microsoft.com/office/powerpoint/2010/main" val="2227844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 the</a:t>
            </a:r>
            <a:r>
              <a:rPr lang="en-US" baseline="0" dirty="0" smtClean="0"/>
              <a:t> meaningful sequence is obvious visually, but the tab order does not reflect this.</a:t>
            </a:r>
          </a:p>
          <a:p>
            <a:r>
              <a:rPr lang="en-US" baseline="0" dirty="0" smtClean="0"/>
              <a:t>Examples of navigation and keyboard operation (compare IE and Chrome/Firefox):</a:t>
            </a:r>
          </a:p>
          <a:p>
            <a:r>
              <a:rPr lang="en-US" dirty="0" smtClean="0">
                <a:hlinkClick r:id="rId3"/>
              </a:rPr>
              <a:t>http://www.cdc.gov/training/ACP/page32982.html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http://www.mncdhh.org/makingyourcase/started_stayingsafe.html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30</a:t>
            </a:fld>
            <a:endParaRPr lang="en-US"/>
          </a:p>
        </p:txBody>
      </p:sp>
    </p:spTree>
    <p:extLst>
      <p:ext uri="{BB962C8B-B14F-4D97-AF65-F5344CB8AC3E}">
        <p14:creationId xmlns:p14="http://schemas.microsoft.com/office/powerpoint/2010/main" val="1256636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a:t>
            </a:r>
            <a:r>
              <a:rPr lang="en-US" baseline="0" dirty="0" smtClean="0"/>
              <a:t> tools (demo on mn.gov) goal is 4.5:1 or 3:1 for large text:</a:t>
            </a:r>
          </a:p>
          <a:p>
            <a:r>
              <a:rPr lang="en-US" dirty="0" err="1" smtClean="0"/>
              <a:t>Colour</a:t>
            </a:r>
            <a:r>
              <a:rPr lang="en-US" baseline="0" dirty="0" smtClean="0"/>
              <a:t> contrast</a:t>
            </a:r>
          </a:p>
          <a:p>
            <a:r>
              <a:rPr lang="en-US" baseline="0" dirty="0" smtClean="0"/>
              <a:t>Chrome contrast plugin</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31</a:t>
            </a:fld>
            <a:endParaRPr lang="en-US"/>
          </a:p>
        </p:txBody>
      </p:sp>
    </p:spTree>
    <p:extLst>
      <p:ext uri="{BB962C8B-B14F-4D97-AF65-F5344CB8AC3E}">
        <p14:creationId xmlns:p14="http://schemas.microsoft.com/office/powerpoint/2010/main" val="8037036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Firefox: ssa.gov</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32</a:t>
            </a:fld>
            <a:endParaRPr lang="en-US"/>
          </a:p>
        </p:txBody>
      </p:sp>
    </p:spTree>
    <p:extLst>
      <p:ext uri="{BB962C8B-B14F-4D97-AF65-F5344CB8AC3E}">
        <p14:creationId xmlns:p14="http://schemas.microsoft.com/office/powerpoint/2010/main" val="1269775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33</a:t>
            </a:fld>
            <a:endParaRPr lang="en-US"/>
          </a:p>
        </p:txBody>
      </p:sp>
    </p:spTree>
    <p:extLst>
      <p:ext uri="{BB962C8B-B14F-4D97-AF65-F5344CB8AC3E}">
        <p14:creationId xmlns:p14="http://schemas.microsoft.com/office/powerpoint/2010/main" val="24355028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35</a:t>
            </a:fld>
            <a:endParaRPr lang="en-US"/>
          </a:p>
        </p:txBody>
      </p:sp>
    </p:spTree>
    <p:extLst>
      <p:ext uri="{BB962C8B-B14F-4D97-AF65-F5344CB8AC3E}">
        <p14:creationId xmlns:p14="http://schemas.microsoft.com/office/powerpoint/2010/main" val="7568361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How</a:t>
            </a:r>
            <a:r>
              <a:rPr lang="en-US" baseline="0" dirty="0" smtClean="0"/>
              <a:t> pervasive are webinars, particularly in outstate Minnesota? How about </a:t>
            </a:r>
            <a:r>
              <a:rPr lang="en-US" baseline="0" dirty="0" err="1" smtClean="0"/>
              <a:t>telehealth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36</a:t>
            </a:fld>
            <a:endParaRPr lang="en-US"/>
          </a:p>
        </p:txBody>
      </p:sp>
    </p:spTree>
    <p:extLst>
      <p:ext uri="{BB962C8B-B14F-4D97-AF65-F5344CB8AC3E}">
        <p14:creationId xmlns:p14="http://schemas.microsoft.com/office/powerpoint/2010/main" val="2865910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http://www.w3.org/TR/WCAG20/, Guideline 1.2</a:t>
            </a:r>
          </a:p>
          <a:p>
            <a:r>
              <a:rPr lang="en-US" dirty="0" smtClean="0"/>
              <a:t>Links are to </a:t>
            </a:r>
            <a:r>
              <a:rPr lang="en-US" dirty="0" smtClean="0">
                <a:hlinkClick r:id="rId3"/>
              </a:rPr>
              <a:t>http://captionmax.com/services/style-gallery/</a:t>
            </a:r>
            <a:r>
              <a:rPr lang="en-US" dirty="0" smtClean="0"/>
              <a:t>,</a:t>
            </a:r>
            <a:r>
              <a:rPr lang="en-US" baseline="0" dirty="0" smtClean="0"/>
              <a:t> “Description” and “Custom Subtitles”</a:t>
            </a:r>
            <a:endParaRPr lang="en-US" dirty="0" smtClean="0"/>
          </a:p>
        </p:txBody>
      </p:sp>
      <p:sp>
        <p:nvSpPr>
          <p:cNvPr id="4" name="Slide Number Placeholder 3"/>
          <p:cNvSpPr>
            <a:spLocks noGrp="1"/>
          </p:cNvSpPr>
          <p:nvPr>
            <p:ph type="sldNum" sz="quarter" idx="10"/>
          </p:nvPr>
        </p:nvSpPr>
        <p:spPr/>
        <p:txBody>
          <a:bodyPr/>
          <a:lstStyle/>
          <a:p>
            <a:fld id="{93372650-0F8F-4A21-9426-8C0078159C25}" type="slidenum">
              <a:rPr lang="en-US" smtClean="0"/>
              <a:t>37</a:t>
            </a:fld>
            <a:endParaRPr lang="en-US"/>
          </a:p>
        </p:txBody>
      </p:sp>
    </p:spTree>
    <p:extLst>
      <p:ext uri="{BB962C8B-B14F-4D97-AF65-F5344CB8AC3E}">
        <p14:creationId xmlns:p14="http://schemas.microsoft.com/office/powerpoint/2010/main" val="268171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Distinguish between (IT) accessibility</a:t>
            </a:r>
            <a:r>
              <a:rPr lang="en-US" baseline="0" dirty="0" smtClean="0"/>
              <a:t> and accommodation. </a:t>
            </a:r>
          </a:p>
          <a:p>
            <a:r>
              <a:rPr lang="en-US" baseline="0" dirty="0" smtClean="0"/>
              <a:t>Accessibility is built in, for everyone to use; technology centered, not person centered; proactive.</a:t>
            </a:r>
          </a:p>
          <a:p>
            <a:r>
              <a:rPr lang="en-US" baseline="0" dirty="0" smtClean="0"/>
              <a:t>Some call it an “electronic curb cut”</a:t>
            </a:r>
          </a:p>
          <a:p>
            <a:r>
              <a:rPr lang="en-US" dirty="0" smtClean="0"/>
              <a:t>“curb cut” links to video:</a:t>
            </a:r>
          </a:p>
          <a:p>
            <a:r>
              <a:rPr lang="en-US" dirty="0" smtClean="0"/>
              <a:t>http://www.state.mn.us/mn/forms/oetweb/accessibility/curb-cut-video/Accessibility_Video_Large.html</a:t>
            </a:r>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6</a:t>
            </a:fld>
            <a:endParaRPr lang="en-US"/>
          </a:p>
        </p:txBody>
      </p:sp>
    </p:spTree>
    <p:extLst>
      <p:ext uri="{BB962C8B-B14F-4D97-AF65-F5344CB8AC3E}">
        <p14:creationId xmlns:p14="http://schemas.microsoft.com/office/powerpoint/2010/main" val="1294220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38</a:t>
            </a:fld>
            <a:endParaRPr lang="en-US"/>
          </a:p>
        </p:txBody>
      </p:sp>
    </p:spTree>
    <p:extLst>
      <p:ext uri="{BB962C8B-B14F-4D97-AF65-F5344CB8AC3E}">
        <p14:creationId xmlns:p14="http://schemas.microsoft.com/office/powerpoint/2010/main" val="37549332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DCMP info for vendors re captioning</a:t>
            </a:r>
            <a:r>
              <a:rPr lang="en-US" baseline="0" dirty="0" smtClean="0"/>
              <a:t> and description: </a:t>
            </a:r>
            <a:r>
              <a:rPr lang="en-US" dirty="0" smtClean="0">
                <a:hlinkClick r:id="rId3"/>
              </a:rPr>
              <a:t>http://www.dcmp.org/vendor-info</a:t>
            </a:r>
            <a:endParaRPr lang="en-US" dirty="0"/>
          </a:p>
          <a:p>
            <a:r>
              <a:rPr lang="en-US" dirty="0" smtClean="0"/>
              <a:t>Description</a:t>
            </a:r>
            <a:r>
              <a:rPr lang="en-US" baseline="0" dirty="0" smtClean="0"/>
              <a:t> key: </a:t>
            </a:r>
            <a:r>
              <a:rPr lang="en-US" dirty="0" smtClean="0">
                <a:hlinkClick r:id="rId4"/>
              </a:rPr>
              <a:t>http://www.dcmp.org/descriptionkey/index.html</a:t>
            </a:r>
            <a:endParaRPr lang="en-US" dirty="0" smtClean="0"/>
          </a:p>
          <a:p>
            <a:r>
              <a:rPr lang="en-US" dirty="0" smtClean="0"/>
              <a:t>Captioning key: </a:t>
            </a:r>
            <a:r>
              <a:rPr lang="en-US" dirty="0" smtClean="0">
                <a:hlinkClick r:id="rId5"/>
              </a:rPr>
              <a:t>http://captioningkey.org/</a:t>
            </a:r>
            <a:endParaRPr lang="en-US" dirty="0" smtClean="0"/>
          </a:p>
        </p:txBody>
      </p:sp>
      <p:sp>
        <p:nvSpPr>
          <p:cNvPr id="4" name="Slide Number Placeholder 3"/>
          <p:cNvSpPr>
            <a:spLocks noGrp="1"/>
          </p:cNvSpPr>
          <p:nvPr>
            <p:ph type="sldNum" sz="quarter" idx="10"/>
          </p:nvPr>
        </p:nvSpPr>
        <p:spPr/>
        <p:txBody>
          <a:bodyPr/>
          <a:lstStyle/>
          <a:p>
            <a:fld id="{93372650-0F8F-4A21-9426-8C0078159C25}" type="slidenum">
              <a:rPr lang="en-US" smtClean="0"/>
              <a:t>39</a:t>
            </a:fld>
            <a:endParaRPr lang="en-US"/>
          </a:p>
        </p:txBody>
      </p:sp>
    </p:spTree>
    <p:extLst>
      <p:ext uri="{BB962C8B-B14F-4D97-AF65-F5344CB8AC3E}">
        <p14:creationId xmlns:p14="http://schemas.microsoft.com/office/powerpoint/2010/main" val="904480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http://www.virginamerica.com/vx/safetyvideo?int=hp_module_02_safetyVideo_131029</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40</a:t>
            </a:fld>
            <a:endParaRPr lang="en-US"/>
          </a:p>
        </p:txBody>
      </p:sp>
    </p:spTree>
    <p:extLst>
      <p:ext uri="{BB962C8B-B14F-4D97-AF65-F5344CB8AC3E}">
        <p14:creationId xmlns:p14="http://schemas.microsoft.com/office/powerpoint/2010/main" val="20138699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One-Stop Shop</a:t>
            </a:r>
            <a:endParaRPr lang="en-US" dirty="0" smtClean="0"/>
          </a:p>
          <a:p>
            <a:r>
              <a:rPr lang="en-US" dirty="0" smtClean="0"/>
              <a:t>We’re a</a:t>
            </a:r>
            <a:r>
              <a:rPr lang="en-US" baseline="0" dirty="0" smtClean="0"/>
              <a:t> national leader – USDA, Ottawa,</a:t>
            </a:r>
            <a:r>
              <a:rPr lang="en-US" dirty="0" smtClean="0"/>
              <a:t> </a:t>
            </a:r>
            <a:r>
              <a:rPr lang="en-US" baseline="0" dirty="0" smtClean="0"/>
              <a:t>Alaska has asked about using/linking to our materials. </a:t>
            </a:r>
          </a:p>
          <a:p>
            <a:r>
              <a:rPr lang="en-US" baseline="0" dirty="0" smtClean="0"/>
              <a:t>Collaboration with other states, fed agencies</a:t>
            </a:r>
            <a:endParaRPr lang="en-US" dirty="0"/>
          </a:p>
        </p:txBody>
      </p:sp>
      <p:sp>
        <p:nvSpPr>
          <p:cNvPr id="4" name="Slide Number Placeholder 3"/>
          <p:cNvSpPr>
            <a:spLocks noGrp="1"/>
          </p:cNvSpPr>
          <p:nvPr>
            <p:ph type="sldNum" sz="quarter" idx="10"/>
          </p:nvPr>
        </p:nvSpPr>
        <p:spPr/>
        <p:txBody>
          <a:bodyPr/>
          <a:lstStyle/>
          <a:p>
            <a:fld id="{346C2987-276A-4F00-9D84-849CDDE7D6FF}" type="slidenum">
              <a:rPr lang="en-US" smtClean="0"/>
              <a:t>41</a:t>
            </a:fld>
            <a:endParaRPr lang="en-US"/>
          </a:p>
        </p:txBody>
      </p:sp>
    </p:spTree>
    <p:extLst>
      <p:ext uri="{BB962C8B-B14F-4D97-AF65-F5344CB8AC3E}">
        <p14:creationId xmlns:p14="http://schemas.microsoft.com/office/powerpoint/2010/main" val="1723633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Curb cuts work when they are built as</a:t>
            </a:r>
            <a:r>
              <a:rPr lang="en-US" baseline="0" dirty="0" smtClean="0"/>
              <a:t> part of the sidewalk building process</a:t>
            </a:r>
            <a:endParaRPr lang="en-US" dirty="0" smtClean="0"/>
          </a:p>
          <a:p>
            <a:r>
              <a:rPr lang="en-US" dirty="0" smtClean="0"/>
              <a:t>Communication</a:t>
            </a:r>
            <a:r>
              <a:rPr lang="en-US" baseline="0" dirty="0" smtClean="0"/>
              <a:t> and training are key to change</a:t>
            </a:r>
          </a:p>
          <a:p>
            <a:r>
              <a:rPr lang="en-US" baseline="0" dirty="0" smtClean="0"/>
              <a:t>So is having access to the right resources</a:t>
            </a:r>
            <a:endParaRPr lang="en-US" dirty="0"/>
          </a:p>
        </p:txBody>
      </p:sp>
      <p:sp>
        <p:nvSpPr>
          <p:cNvPr id="4" name="Slide Number Placeholder 3"/>
          <p:cNvSpPr>
            <a:spLocks noGrp="1"/>
          </p:cNvSpPr>
          <p:nvPr>
            <p:ph type="sldNum" sz="quarter" idx="10"/>
          </p:nvPr>
        </p:nvSpPr>
        <p:spPr/>
        <p:txBody>
          <a:bodyPr/>
          <a:lstStyle/>
          <a:p>
            <a:fld id="{DD5985B1-534E-4406-826F-EAD3F0B60E77}" type="slidenum">
              <a:rPr lang="en-US" smtClean="0"/>
              <a:t>42</a:t>
            </a:fld>
            <a:endParaRPr lang="en-US"/>
          </a:p>
        </p:txBody>
      </p:sp>
    </p:spTree>
    <p:extLst>
      <p:ext uri="{BB962C8B-B14F-4D97-AF65-F5344CB8AC3E}">
        <p14:creationId xmlns:p14="http://schemas.microsoft.com/office/powerpoint/2010/main" val="34379541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985B1-534E-4406-826F-EAD3F0B60E77}" type="slidenum">
              <a:rPr lang="en-US" smtClean="0"/>
              <a:t>43</a:t>
            </a:fld>
            <a:endParaRPr lang="en-US"/>
          </a:p>
        </p:txBody>
      </p:sp>
    </p:spTree>
    <p:extLst>
      <p:ext uri="{BB962C8B-B14F-4D97-AF65-F5344CB8AC3E}">
        <p14:creationId xmlns:p14="http://schemas.microsoft.com/office/powerpoint/2010/main" val="2443682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44</a:t>
            </a:fld>
            <a:endParaRPr lang="en-US"/>
          </a:p>
        </p:txBody>
      </p:sp>
    </p:spTree>
    <p:extLst>
      <p:ext uri="{BB962C8B-B14F-4D97-AF65-F5344CB8AC3E}">
        <p14:creationId xmlns:p14="http://schemas.microsoft.com/office/powerpoint/2010/main" val="627170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45</a:t>
            </a:fld>
            <a:endParaRPr lang="en-US"/>
          </a:p>
        </p:txBody>
      </p:sp>
    </p:spTree>
    <p:extLst>
      <p:ext uri="{BB962C8B-B14F-4D97-AF65-F5344CB8AC3E}">
        <p14:creationId xmlns:p14="http://schemas.microsoft.com/office/powerpoint/2010/main" val="2928458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Buzzwords </a:t>
            </a:r>
            <a:r>
              <a:rPr lang="en-US" dirty="0" err="1" smtClean="0"/>
              <a:t>vs</a:t>
            </a:r>
            <a:r>
              <a:rPr lang="en-US" dirty="0" smtClean="0"/>
              <a:t> what you</a:t>
            </a:r>
            <a:r>
              <a:rPr lang="en-US" baseline="0" dirty="0" smtClean="0"/>
              <a:t> want to mean</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7</a:t>
            </a:fld>
            <a:endParaRPr lang="en-US"/>
          </a:p>
        </p:txBody>
      </p:sp>
    </p:spTree>
    <p:extLst>
      <p:ext uri="{BB962C8B-B14F-4D97-AF65-F5344CB8AC3E}">
        <p14:creationId xmlns:p14="http://schemas.microsoft.com/office/powerpoint/2010/main" val="402336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federal and state laws lean heavily on standards developed by independent bodies, most notably WCAG 2.0, developed by W3C committee.</a:t>
            </a:r>
          </a:p>
          <a:p>
            <a:r>
              <a:rPr lang="en-US" baseline="0" dirty="0" smtClean="0"/>
              <a:t>How familiar is the audience with ADA?</a:t>
            </a:r>
          </a:p>
          <a:p>
            <a:r>
              <a:rPr lang="en-US" baseline="0" dirty="0" smtClean="0"/>
              <a:t>Section 508 is currently going through a “refresh” process.</a:t>
            </a:r>
          </a:p>
          <a:p>
            <a:r>
              <a:rPr lang="en-US" baseline="0" dirty="0" smtClean="0"/>
              <a:t>MN’s standards reference both section 508 and the WCAG 2.0</a:t>
            </a:r>
          </a:p>
          <a:p>
            <a:r>
              <a:rPr lang="en-US" baseline="0" dirty="0" smtClean="0"/>
              <a:t>New law 363A.42/43 took effect Jan 1 2013. </a:t>
            </a:r>
          </a:p>
          <a:p>
            <a:r>
              <a:rPr lang="en-US" baseline="0" dirty="0" smtClean="0"/>
              <a:t>Note if any receive state or fed funds - *may* need to comply</a:t>
            </a:r>
          </a:p>
          <a:p>
            <a:r>
              <a:rPr lang="en-US" baseline="0" dirty="0" smtClean="0"/>
              <a:t>Note role of ADA (Title 2) and CVAA (</a:t>
            </a:r>
            <a:r>
              <a:rPr lang="en-US" baseline="0" dirty="0" err="1" smtClean="0"/>
              <a:t>comm</a:t>
            </a:r>
            <a:r>
              <a:rPr lang="en-US" baseline="0" dirty="0" smtClean="0"/>
              <a:t> &amp; video accessibility)</a:t>
            </a:r>
            <a:endParaRPr lang="en-US" dirty="0"/>
          </a:p>
        </p:txBody>
      </p:sp>
      <p:sp>
        <p:nvSpPr>
          <p:cNvPr id="4" name="Slide Number Placeholder 3"/>
          <p:cNvSpPr>
            <a:spLocks noGrp="1"/>
          </p:cNvSpPr>
          <p:nvPr>
            <p:ph type="sldNum" sz="quarter" idx="10"/>
          </p:nvPr>
        </p:nvSpPr>
        <p:spPr/>
        <p:txBody>
          <a:bodyPr/>
          <a:lstStyle/>
          <a:p>
            <a:fld id="{DD5985B1-534E-4406-826F-EAD3F0B60E77}" type="slidenum">
              <a:rPr lang="en-US" smtClean="0"/>
              <a:t>8</a:t>
            </a:fld>
            <a:endParaRPr lang="en-US"/>
          </a:p>
        </p:txBody>
      </p:sp>
    </p:spTree>
    <p:extLst>
      <p:ext uri="{BB962C8B-B14F-4D97-AF65-F5344CB8AC3E}">
        <p14:creationId xmlns:p14="http://schemas.microsoft.com/office/powerpoint/2010/main" val="316144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Webster defines accessibility as "capable of being reached," and it defines usability as "capable of being used." </a:t>
            </a:r>
          </a:p>
          <a:p>
            <a:r>
              <a:rPr lang="en-US" dirty="0"/>
              <a:t>Just complying with accessibility doesn’t mean you have made your site/service useful</a:t>
            </a:r>
            <a:r>
              <a:rPr lang="en-US" dirty="0" smtClean="0"/>
              <a:t>.</a:t>
            </a:r>
          </a:p>
          <a:p>
            <a:r>
              <a:rPr lang="en-US" dirty="0" smtClean="0"/>
              <a:t>With older</a:t>
            </a:r>
            <a:r>
              <a:rPr lang="en-US" baseline="0" dirty="0" smtClean="0"/>
              <a:t> folks, who may be even less familiar with technology, there’s an even higher premium on usability. See popularity of simple cell phones with gigantic number pads.</a:t>
            </a:r>
          </a:p>
          <a:p>
            <a:r>
              <a:rPr lang="en-US" baseline="0" dirty="0" smtClean="0"/>
              <a:t>Phone from just5.com</a:t>
            </a:r>
            <a:endParaRPr lang="en-US" dirty="0"/>
          </a:p>
        </p:txBody>
      </p:sp>
      <p:sp>
        <p:nvSpPr>
          <p:cNvPr id="4" name="Slide Number Placeholder 3"/>
          <p:cNvSpPr>
            <a:spLocks noGrp="1"/>
          </p:cNvSpPr>
          <p:nvPr>
            <p:ph type="sldNum" sz="quarter" idx="10"/>
          </p:nvPr>
        </p:nvSpPr>
        <p:spPr/>
        <p:txBody>
          <a:bodyPr/>
          <a:lstStyle/>
          <a:p>
            <a:fld id="{346C2987-276A-4F00-9D84-849CDDE7D6FF}" type="slidenum">
              <a:rPr lang="en-US" smtClean="0"/>
              <a:t>9</a:t>
            </a:fld>
            <a:endParaRPr lang="en-US"/>
          </a:p>
        </p:txBody>
      </p:sp>
    </p:spTree>
    <p:extLst>
      <p:ext uri="{BB962C8B-B14F-4D97-AF65-F5344CB8AC3E}">
        <p14:creationId xmlns:p14="http://schemas.microsoft.com/office/powerpoint/2010/main" val="978747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your</a:t>
            </a:r>
            <a:r>
              <a:rPr lang="en-US" baseline="0" dirty="0" smtClean="0"/>
              <a:t> expectations? How will the user activate controls? Keyboard vs. Mouse…</a:t>
            </a:r>
          </a:p>
          <a:p>
            <a:endParaRPr lang="en-US" dirty="0" smtClean="0"/>
          </a:p>
          <a:p>
            <a:r>
              <a:rPr lang="en-US" dirty="0" smtClean="0"/>
              <a:t>TV: </a:t>
            </a:r>
            <a:r>
              <a:rPr lang="en-US" dirty="0" smtClean="0">
                <a:hlinkClick r:id="rId3"/>
              </a:rPr>
              <a:t>http://www.childpsych.co.za/barriers-to-learning/rid-tv-kids-sake/</a:t>
            </a:r>
            <a:endParaRPr lang="en-US" dirty="0" smtClean="0"/>
          </a:p>
          <a:p>
            <a:r>
              <a:rPr lang="en-US" dirty="0" smtClean="0"/>
              <a:t>Serena: </a:t>
            </a:r>
            <a:r>
              <a:rPr lang="en-US" dirty="0" smtClean="0">
                <a:hlinkClick r:id="rId4"/>
              </a:rPr>
              <a:t>http://www.telegraph.co.uk/sport/tennis/wimbledon/10148431/Wimbledon-2013-Serena-Williams-could-only-beat-men-ranked-in-the-300s-not-Andy-Murray-says-Jeff-Tarango.html</a:t>
            </a:r>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10</a:t>
            </a:fld>
            <a:endParaRPr lang="en-US"/>
          </a:p>
        </p:txBody>
      </p:sp>
    </p:spTree>
    <p:extLst>
      <p:ext uri="{BB962C8B-B14F-4D97-AF65-F5344CB8AC3E}">
        <p14:creationId xmlns:p14="http://schemas.microsoft.com/office/powerpoint/2010/main" val="25989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to the point – can you exclude any</a:t>
            </a:r>
            <a:r>
              <a:rPr lang="en-US" baseline="0" dirty="0" smtClean="0"/>
              <a:t> of these in your product specs?</a:t>
            </a:r>
          </a:p>
          <a:p>
            <a:r>
              <a:rPr lang="en-US" baseline="0" dirty="0" smtClean="0"/>
              <a:t>Flash-based programs, for example – any customers with </a:t>
            </a:r>
            <a:r>
              <a:rPr lang="en-US" baseline="0" dirty="0" err="1" smtClean="0"/>
              <a:t>iPads</a:t>
            </a:r>
            <a:r>
              <a:rPr lang="en-US" baseline="0" dirty="0" smtClean="0"/>
              <a:t>?</a:t>
            </a:r>
          </a:p>
          <a:p>
            <a:r>
              <a:rPr lang="en-US" baseline="0" dirty="0" smtClean="0"/>
              <a:t>Ask if folks are aware of the accessibility settings on phones</a:t>
            </a:r>
          </a:p>
          <a:p>
            <a:r>
              <a:rPr lang="en-US" baseline="0" dirty="0" smtClean="0"/>
              <a:t>Desktop computer: Dell.com website</a:t>
            </a:r>
          </a:p>
          <a:p>
            <a:r>
              <a:rPr lang="en-US" baseline="0" dirty="0" err="1" smtClean="0"/>
              <a:t>iPads</a:t>
            </a:r>
            <a:r>
              <a:rPr lang="en-US" baseline="0" dirty="0" smtClean="0"/>
              <a:t>: Apple website</a:t>
            </a:r>
          </a:p>
          <a:p>
            <a:endParaRPr lang="en-US" dirty="0"/>
          </a:p>
        </p:txBody>
      </p:sp>
      <p:sp>
        <p:nvSpPr>
          <p:cNvPr id="4" name="Slide Number Placeholder 3"/>
          <p:cNvSpPr>
            <a:spLocks noGrp="1"/>
          </p:cNvSpPr>
          <p:nvPr>
            <p:ph type="sldNum" sz="quarter" idx="10"/>
          </p:nvPr>
        </p:nvSpPr>
        <p:spPr/>
        <p:txBody>
          <a:bodyPr/>
          <a:lstStyle/>
          <a:p>
            <a:fld id="{93372650-0F8F-4A21-9426-8C0078159C25}" type="slidenum">
              <a:rPr lang="en-US" smtClean="0"/>
              <a:t>11</a:t>
            </a:fld>
            <a:endParaRPr lang="en-US"/>
          </a:p>
        </p:txBody>
      </p:sp>
    </p:spTree>
    <p:extLst>
      <p:ext uri="{BB962C8B-B14F-4D97-AF65-F5344CB8AC3E}">
        <p14:creationId xmlns:p14="http://schemas.microsoft.com/office/powerpoint/2010/main" val="307486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12</a:t>
            </a:fld>
            <a:endParaRPr lang="en-US"/>
          </a:p>
        </p:txBody>
      </p:sp>
    </p:spTree>
    <p:extLst>
      <p:ext uri="{BB962C8B-B14F-4D97-AF65-F5344CB8AC3E}">
        <p14:creationId xmlns:p14="http://schemas.microsoft.com/office/powerpoint/2010/main" val="398175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2" hasCustomPrompt="1"/>
          </p:nvPr>
        </p:nvSpPr>
        <p:spPr>
          <a:xfrm>
            <a:off x="381000" y="4343400"/>
            <a:ext cx="5791200" cy="1828800"/>
          </a:xfrm>
          <a:prstGeom prst="rect">
            <a:avLst/>
          </a:prstGeom>
        </p:spPr>
        <p:txBody>
          <a:bodyPr/>
          <a:lstStyle>
            <a:lvl1pPr marL="0" indent="0" algn="r">
              <a:buNone/>
              <a:defRPr sz="1400" baseline="0"/>
            </a:lvl1pPr>
          </a:lstStyle>
          <a:p>
            <a:pPr lvl="0"/>
            <a:r>
              <a:rPr lang="en-US" dirty="0" smtClean="0"/>
              <a:t>Click to add date</a:t>
            </a:r>
          </a:p>
          <a:p>
            <a:pPr lvl="0"/>
            <a:r>
              <a:rPr lang="en-US" dirty="0" smtClean="0"/>
              <a:t>Subtitle</a:t>
            </a:r>
          </a:p>
          <a:p>
            <a:pPr lvl="0"/>
            <a:r>
              <a:rPr lang="en-US" dirty="0" smtClean="0"/>
              <a:t>Presenter name(s)</a:t>
            </a:r>
            <a:endParaRPr lang="en-US" dirty="0"/>
          </a:p>
        </p:txBody>
      </p:sp>
      <p:sp>
        <p:nvSpPr>
          <p:cNvPr id="2" name="Title 1"/>
          <p:cNvSpPr>
            <a:spLocks noGrp="1"/>
          </p:cNvSpPr>
          <p:nvPr>
            <p:ph type="title"/>
          </p:nvPr>
        </p:nvSpPr>
        <p:spPr>
          <a:xfrm>
            <a:off x="381000" y="1981200"/>
            <a:ext cx="5791200" cy="2286000"/>
          </a:xfrm>
          <a:prstGeom prst="rect">
            <a:avLst/>
          </a:prstGeom>
        </p:spPr>
        <p:txBody>
          <a:bodyPr anchor="b"/>
          <a:lstStyle>
            <a:lvl1pPr algn="r">
              <a:defRPr sz="3600">
                <a:latin typeface="+mn-lt"/>
              </a:defRPr>
            </a:lvl1pPr>
          </a:lstStyle>
          <a:p>
            <a:r>
              <a:rPr lang="en-US" smtClean="0"/>
              <a:t>Click to edit Master title style</a:t>
            </a:r>
            <a:endParaRPr lang="en-US" dirty="0"/>
          </a:p>
        </p:txBody>
      </p:sp>
    </p:spTree>
    <p:extLst>
      <p:ext uri="{BB962C8B-B14F-4D97-AF65-F5344CB8AC3E}">
        <p14:creationId xmlns:p14="http://schemas.microsoft.com/office/powerpoint/2010/main" val="234365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t>‹#›</a:t>
            </a:fld>
            <a:endParaRPr lang="en-US" dirty="0"/>
          </a:p>
        </p:txBody>
      </p:sp>
      <p:sp>
        <p:nvSpPr>
          <p:cNvPr id="10"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t>12/12/13</a:t>
            </a:fld>
            <a:endParaRPr lang="en-US" dirty="0"/>
          </a:p>
        </p:txBody>
      </p:sp>
    </p:spTree>
    <p:extLst>
      <p:ext uri="{BB962C8B-B14F-4D97-AF65-F5344CB8AC3E}">
        <p14:creationId xmlns:p14="http://schemas.microsoft.com/office/powerpoint/2010/main" val="325978136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8" name="Slide Number Placeholder 10"/>
          <p:cNvSpPr>
            <a:spLocks noGrp="1"/>
          </p:cNvSpPr>
          <p:nvPr>
            <p:ph type="sldNum" sz="quarter" idx="13"/>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t>‹#›</a:t>
            </a:fld>
            <a:endParaRPr lang="en-US" dirty="0"/>
          </a:p>
        </p:txBody>
      </p:sp>
      <p:sp>
        <p:nvSpPr>
          <p:cNvPr id="6"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t>12/12/13</a:t>
            </a:fld>
            <a:endParaRPr lang="en-US" dirty="0"/>
          </a:p>
        </p:txBody>
      </p:sp>
    </p:spTree>
    <p:extLst>
      <p:ext uri="{BB962C8B-B14F-4D97-AF65-F5344CB8AC3E}">
        <p14:creationId xmlns:p14="http://schemas.microsoft.com/office/powerpoint/2010/main" val="471998269"/>
      </p:ext>
    </p:extLst>
  </p:cSld>
  <p:clrMapOvr>
    <a:masterClrMapping/>
  </p:clrMapOvr>
  <p:timing>
    <p:tnLst>
      <p:par>
        <p:cTn xmlns:p14="http://schemas.microsoft.com/office/powerpoint/2010/mai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Franklin Gothic Book" pitchFamily="34" charset="0"/>
              </a:defRPr>
            </a:lvl1pPr>
            <a:lvl2pPr>
              <a:defRPr sz="1400">
                <a:latin typeface="Franklin Gothic Book" pitchFamily="34" charset="0"/>
              </a:defRPr>
            </a:lvl2pPr>
            <a:lvl3pPr>
              <a:defRPr sz="1400">
                <a:latin typeface="Franklin Gothic Book" pitchFamily="34" charset="0"/>
              </a:defRPr>
            </a:lvl3pPr>
            <a:lvl4pPr>
              <a:defRPr sz="1400">
                <a:latin typeface="Franklin Gothic Book" pitchFamily="34" charset="0"/>
              </a:defRPr>
            </a:lvl4pPr>
            <a:lvl5pPr>
              <a:defRPr sz="1400">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1">
                <a:latin typeface="Franklin Gothic Book" pitchFamily="34" charset="0"/>
              </a:defRPr>
            </a:lvl1pPr>
          </a:lstStyle>
          <a:p>
            <a:r>
              <a:rPr lang="en-US" dirty="0" smtClean="0"/>
              <a:t>AGENDA</a:t>
            </a:r>
            <a:endParaRPr lang="en-US" dirty="0"/>
          </a:p>
        </p:txBody>
      </p:sp>
    </p:spTree>
    <p:extLst>
      <p:ext uri="{BB962C8B-B14F-4D97-AF65-F5344CB8AC3E}">
        <p14:creationId xmlns:p14="http://schemas.microsoft.com/office/powerpoint/2010/main" val="3325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Franklin Gothic Book" pitchFamily="34" charset="0"/>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Franklin Gothic Book" pitchFamily="34" charset="0"/>
              </a:defRPr>
            </a:lvl1pPr>
          </a:lstStyle>
          <a:p>
            <a:r>
              <a:rPr lang="en-US" dirty="0" smtClean="0"/>
              <a:t>Click to add section title</a:t>
            </a:r>
            <a:endParaRPr lang="en-US" dirty="0"/>
          </a:p>
        </p:txBody>
      </p:sp>
    </p:spTree>
    <p:extLst>
      <p:ext uri="{BB962C8B-B14F-4D97-AF65-F5344CB8AC3E}">
        <p14:creationId xmlns:p14="http://schemas.microsoft.com/office/powerpoint/2010/main" val="291224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Franklin Gothic Book" pitchFamily="34" charset="0"/>
              </a:defRPr>
            </a:lvl1pPr>
          </a:lstStyle>
          <a:p>
            <a:r>
              <a:rPr lang="en-US" dirty="0" smtClean="0"/>
              <a:t>Thank You!</a:t>
            </a:r>
            <a:endParaRPr lang="en-US" dirty="0"/>
          </a:p>
        </p:txBody>
      </p:sp>
    </p:spTree>
    <p:extLst>
      <p:ext uri="{BB962C8B-B14F-4D97-AF65-F5344CB8AC3E}">
        <p14:creationId xmlns:p14="http://schemas.microsoft.com/office/powerpoint/2010/main" val="42791969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t>‹#›</a:t>
            </a:fld>
            <a:endParaRPr lang="en-US" dirty="0"/>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t>12/12/13</a:t>
            </a:fld>
            <a:endParaRPr lang="en-US" dirty="0"/>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extLst>
      <p:ext uri="{BB962C8B-B14F-4D97-AF65-F5344CB8AC3E}">
        <p14:creationId xmlns:p14="http://schemas.microsoft.com/office/powerpoint/2010/main" val="371727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ulleted content">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Arial" pitchFamily="34" charset="0"/>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Arial" pitchFamily="34" charset="0"/>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Arial" pitchFamily="34" charset="0"/>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0"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t>‹#›</a:t>
            </a:fld>
            <a:endParaRPr lang="en-US" dirty="0"/>
          </a:p>
        </p:txBody>
      </p:sp>
      <p:sp>
        <p:nvSpPr>
          <p:cNvPr id="9"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t>12/12/13</a:t>
            </a:fld>
            <a:endParaRPr lang="en-US" dirty="0"/>
          </a:p>
        </p:txBody>
      </p:sp>
      <p:sp>
        <p:nvSpPr>
          <p:cNvPr id="2" name="Title 1"/>
          <p:cNvSpPr>
            <a:spLocks noGrp="1"/>
          </p:cNvSpPr>
          <p:nvPr>
            <p:ph type="title"/>
          </p:nvPr>
        </p:nvSpPr>
        <p:spPr>
          <a:xfrm>
            <a:off x="457200" y="609600"/>
            <a:ext cx="7924800" cy="6096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304800" y="304800"/>
            <a:ext cx="8153400" cy="381000"/>
          </a:xfrm>
          <a:prstGeom prst="rect">
            <a:avLst/>
          </a:prstGeom>
        </p:spPr>
        <p:txBody>
          <a:bodyPr anchor="b">
            <a:normAutofit/>
          </a:bodyPr>
          <a:lstStyle>
            <a:lvl1pPr algn="r">
              <a:defRPr sz="2000" b="0">
                <a:effectLst/>
              </a:defRPr>
            </a:lvl1pPr>
          </a:lstStyle>
          <a:p>
            <a:r>
              <a:rPr lang="en-US" dirty="0" smtClean="0"/>
              <a:t>Click to add the caption or title for the picture </a:t>
            </a:r>
            <a:endParaRPr lang="en-US" dirty="0"/>
          </a:p>
        </p:txBody>
      </p:sp>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Slide Number Placeholder 10"/>
          <p:cNvSpPr>
            <a:spLocks noGrp="1"/>
          </p:cNvSpPr>
          <p:nvPr>
            <p:ph type="sldNum" sz="quarter" idx="11"/>
          </p:nvPr>
        </p:nvSpPr>
        <p:spPr>
          <a:xfrm>
            <a:off x="228600" y="6477000"/>
            <a:ext cx="533400" cy="152400"/>
          </a:xfrm>
          <a:prstGeom prst="rect">
            <a:avLst/>
          </a:prstGeom>
        </p:spPr>
        <p:txBody>
          <a:bodyPr/>
          <a:lstStyle>
            <a:lvl1pPr algn="l">
              <a:defRPr/>
            </a:lvl1pPr>
          </a:lstStyle>
          <a:p>
            <a:fld id="{E88E9821-B3B1-4C9E-A06D-1B95571867B0}" type="slidenum">
              <a:rPr lang="en-US" smtClean="0"/>
              <a:t>‹#›</a:t>
            </a:fld>
            <a:endParaRPr lang="en-US" dirty="0"/>
          </a:p>
        </p:txBody>
      </p:sp>
      <p:sp>
        <p:nvSpPr>
          <p:cNvPr id="15" name="Date Placeholder 9"/>
          <p:cNvSpPr>
            <a:spLocks noGrp="1"/>
          </p:cNvSpPr>
          <p:nvPr>
            <p:ph type="dt" sz="half" idx="10"/>
          </p:nvPr>
        </p:nvSpPr>
        <p:spPr>
          <a:xfrm>
            <a:off x="838201" y="6502401"/>
            <a:ext cx="2819399" cy="126999"/>
          </a:xfrm>
          <a:prstGeom prst="rect">
            <a:avLst/>
          </a:prstGeom>
        </p:spPr>
        <p:txBody>
          <a:bodyPr/>
          <a:lstStyle>
            <a:lvl1pPr algn="l">
              <a:defRPr/>
            </a:lvl1pPr>
          </a:lstStyle>
          <a:p>
            <a:fld id="{CDF4FE05-A424-4B51-860C-AAEF5BA3FBE0}" type="datetimeFigureOut">
              <a:rPr lang="en-US" smtClean="0"/>
              <a:t>12/12/13</a:t>
            </a:fld>
            <a:endParaRPr lang="en-US" dirty="0"/>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17" name="Content Placeholder 2"/>
          <p:cNvSpPr>
            <a:spLocks noGrp="1"/>
          </p:cNvSpPr>
          <p:nvPr>
            <p:ph idx="1"/>
          </p:nvPr>
        </p:nvSpPr>
        <p:spPr>
          <a:xfrm>
            <a:off x="457200" y="1581912"/>
            <a:ext cx="34290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9" name="Content Placeholder 2"/>
          <p:cNvSpPr>
            <a:spLocks noGrp="1"/>
          </p:cNvSpPr>
          <p:nvPr>
            <p:ph idx="13"/>
          </p:nvPr>
        </p:nvSpPr>
        <p:spPr>
          <a:xfrm>
            <a:off x="4724400" y="1581912"/>
            <a:ext cx="3581400" cy="4525963"/>
          </a:xfrm>
          <a:prstGeom prst="rect">
            <a:avLst/>
          </a:prstGeom>
        </p:spPr>
        <p:txBody>
          <a:bodyPr>
            <a:normAutofit/>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600" baseline="0">
                <a:latin typeface="+mn-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6" name="Slide Number Placeholder 10"/>
          <p:cNvSpPr>
            <a:spLocks noGrp="1"/>
          </p:cNvSpPr>
          <p:nvPr>
            <p:ph type="sldNum" sz="quarter" idx="1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t>‹#›</a:t>
            </a:fld>
            <a:endParaRPr lang="en-US" dirty="0"/>
          </a:p>
        </p:txBody>
      </p:sp>
      <p:sp>
        <p:nvSpPr>
          <p:cNvPr id="5"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t>12/12/13</a:t>
            </a:fld>
            <a:endParaRPr lang="en-US" dirty="0"/>
          </a:p>
        </p:txBody>
      </p:sp>
      <p:sp>
        <p:nvSpPr>
          <p:cNvPr id="2" name="Title 1"/>
          <p:cNvSpPr>
            <a:spLocks noGrp="1"/>
          </p:cNvSpPr>
          <p:nvPr>
            <p:ph type="title"/>
          </p:nvPr>
        </p:nvSpPr>
        <p:spPr>
          <a:xfrm>
            <a:off x="457200" y="914400"/>
            <a:ext cx="7848600" cy="6096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Slide Number Placeholder 10"/>
          <p:cNvSpPr>
            <a:spLocks noGrp="1"/>
          </p:cNvSpPr>
          <p:nvPr>
            <p:ph type="sldNum" sz="quarter" idx="12"/>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t>‹#›</a:t>
            </a:fld>
            <a:endParaRPr lang="en-US" dirty="0"/>
          </a:p>
        </p:txBody>
      </p:sp>
      <p:sp>
        <p:nvSpPr>
          <p:cNvPr id="12" name="Date Placeholder 9"/>
          <p:cNvSpPr>
            <a:spLocks noGrp="1"/>
          </p:cNvSpPr>
          <p:nvPr>
            <p:ph type="dt" sz="half" idx="11"/>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t>12/12/13</a:t>
            </a:fld>
            <a:endParaRPr lang="en-US" dirty="0"/>
          </a:p>
        </p:txBody>
      </p:sp>
    </p:spTree>
    <p:extLst>
      <p:ext uri="{BB962C8B-B14F-4D97-AF65-F5344CB8AC3E}">
        <p14:creationId xmlns:p14="http://schemas.microsoft.com/office/powerpoint/2010/main" val="38218839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theme" Target="../theme/theme3.xml"/><Relationship Id="rId8" Type="http://schemas.openxmlformats.org/officeDocument/2006/relationships/image" Target="../media/image3.jpeg"/><Relationship Id="rId9" Type="http://schemas.microsoft.com/office/2007/relationships/hdphoto" Target="../media/hdphoto1.wdp"/><Relationship Id="rId10" Type="http://schemas.openxmlformats.org/officeDocument/2006/relationships/image" Target="../media/image4.png"/><Relationship Id="rId11"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the agency's logo" title="MN.IT Services logo"/>
          <p:cNvPicPr>
            <a:picLocks noChangeAspect="1"/>
          </p:cNvPicPr>
          <p:nvPr/>
        </p:nvPicPr>
        <p:blipFill rotWithShape="1">
          <a:blip r:embed="rId3">
            <a:extLst>
              <a:ext uri="{28A0092B-C50C-407E-A947-70E740481C1C}">
                <a14:useLocalDpi xmlns:a14="http://schemas.microsoft.com/office/drawing/2010/main" val="0"/>
              </a:ext>
            </a:extLst>
          </a:blip>
          <a:srcRect b="5781"/>
          <a:stretch/>
        </p:blipFill>
        <p:spPr>
          <a:xfrm>
            <a:off x="381000" y="333376"/>
            <a:ext cx="3571875" cy="1193584"/>
          </a:xfrm>
          <a:prstGeom prst="rect">
            <a:avLst/>
          </a:prstGeom>
        </p:spPr>
      </p:pic>
      <p:sp>
        <p:nvSpPr>
          <p:cNvPr id="20" name="Footer Placeholder 11" descr="Information Technology for Minnesota Government" title="Tagline"/>
          <p:cNvSpPr txBox="1">
            <a:spLocks/>
          </p:cNvSpPr>
          <p:nvPr/>
        </p:nvSpPr>
        <p:spPr>
          <a:xfrm>
            <a:off x="3962400" y="1447800"/>
            <a:ext cx="2820987" cy="152400"/>
          </a:xfrm>
          <a:prstGeom prst="rect">
            <a:avLst/>
          </a:prstGeom>
        </p:spPr>
        <p:txBody>
          <a:bodyPr vert="horz" lIns="91440" tIns="45720" rIns="91440" bIns="45720" rtlCol="0" anchor="b"/>
          <a:lstStyle>
            <a:defPPr>
              <a:defRPr lang="en-US"/>
            </a:defPPr>
            <a:lvl1pPr marL="0" algn="r" defTabSz="914400" rtl="0" eaLnBrk="1" latinLnBrk="0" hangingPunct="1">
              <a:defRPr sz="800" kern="1200" cap="all" baseline="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dirty="0" smtClean="0">
                <a:ln>
                  <a:noFill/>
                </a:ln>
                <a:solidFill>
                  <a:sysClr val="windowText" lastClr="000000"/>
                </a:solidFill>
                <a:effectLst/>
                <a:uLnTx/>
                <a:uFillTx/>
                <a:latin typeface="Franklin Gothic Book" pitchFamily="34" charset="0"/>
                <a:ea typeface="+mn-ea"/>
                <a:cs typeface="+mn-cs"/>
              </a:rPr>
              <a:t>Information Technology for Minnesota Government</a:t>
            </a:r>
            <a:endParaRPr kumimoji="0" lang="en-US" sz="800" b="0" i="0" u="none" strike="noStrike" kern="1200" cap="all" spc="0" normalizeH="0" baseline="0" noProof="0" dirty="0">
              <a:ln>
                <a:noFill/>
              </a:ln>
              <a:solidFill>
                <a:sysClr val="windowText" lastClr="000000"/>
              </a:solidFill>
              <a:effectLst/>
              <a:uLnTx/>
              <a:uFillTx/>
              <a:latin typeface="Franklin Gothic Book" pitchFamily="34" charset="0"/>
              <a:ea typeface="+mn-ea"/>
              <a:cs typeface="+mn-cs"/>
            </a:endParaRPr>
          </a:p>
        </p:txBody>
      </p:sp>
      <p:cxnSp>
        <p:nvCxnSpPr>
          <p:cNvPr id="18" name="Straight Connector 17" descr="decorative line" title="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pic>
        <p:nvPicPr>
          <p:cNvPr id="14" name="Picture 13" descr="decorative picture of wire mesh" title="Decorative picture"/>
          <p:cNvPicPr>
            <a:picLocks noChangeAspect="1"/>
          </p:cNvPicPr>
          <p:nvPr/>
        </p:nvPicPr>
        <p:blipFill>
          <a:blip r:embed="rId4" cstate="print"/>
          <a:stretch>
            <a:fillRect/>
          </a:stretch>
        </p:blipFill>
        <p:spPr>
          <a:xfrm>
            <a:off x="6850374" y="0"/>
            <a:ext cx="2293626" cy="6858000"/>
          </a:xfrm>
          <a:prstGeom prst="rect">
            <a:avLst/>
          </a:prstGeom>
        </p:spPr>
      </p:pic>
    </p:spTree>
    <p:extLst>
      <p:ext uri="{BB962C8B-B14F-4D97-AF65-F5344CB8AC3E}">
        <p14:creationId xmlns:p14="http://schemas.microsoft.com/office/powerpoint/2010/main" val="889975361"/>
      </p:ext>
    </p:extLst>
  </p:cSld>
  <p:clrMap bg1="lt1" tx1="dk1" bg2="lt2" tx2="dk2" accent1="accent1" accent2="accent2" accent3="accent3" accent4="accent4" accent5="accent5" accent6="accent6" hlink="hlink" folHlink="folHlink"/>
  <p:sldLayoutIdLst>
    <p:sldLayoutId id="2147483763"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Decorative picture of wire mesh" title="Decorative picture"/>
          <p:cNvPicPr>
            <a:picLocks noChangeAspect="1"/>
          </p:cNvPicPr>
          <p:nvPr/>
        </p:nvPicPr>
        <p:blipFill>
          <a:blip r:embed="rId6" cstate="print"/>
          <a:stretch>
            <a:fillRect/>
          </a:stretch>
        </p:blipFill>
        <p:spPr>
          <a:xfrm>
            <a:off x="6850374" y="0"/>
            <a:ext cx="2293626" cy="6858000"/>
          </a:xfrm>
          <a:prstGeom prst="rect">
            <a:avLst/>
          </a:prstGeom>
        </p:spPr>
      </p:pic>
      <p:cxnSp>
        <p:nvCxnSpPr>
          <p:cNvPr id="12" name="Straight Connector 11" descr="Decorative line" title="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spTree>
    <p:extLst>
      <p:ext uri="{BB962C8B-B14F-4D97-AF65-F5344CB8AC3E}">
        <p14:creationId xmlns:p14="http://schemas.microsoft.com/office/powerpoint/2010/main" val="1289025770"/>
      </p:ext>
    </p:extLst>
  </p:cSld>
  <p:clrMap bg1="lt1" tx1="dk1" bg2="lt2" tx2="dk2" accent1="accent1" accent2="accent2" accent3="accent3" accent4="accent4" accent5="accent5" accent6="accent6" hlink="hlink" folHlink="folHlink"/>
  <p:sldLayoutIdLst>
    <p:sldLayoutId id="2147483775" r:id="rId1"/>
    <p:sldLayoutId id="2147483771" r:id="rId2"/>
    <p:sldLayoutId id="2147483774" r:id="rId3"/>
    <p:sldLayoutId id="2147483776"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Slide Number Placeholder 10"/>
          <p:cNvSpPr>
            <a:spLocks noGrp="1"/>
          </p:cNvSpPr>
          <p:nvPr>
            <p:ph type="sldNum" sz="quarter" idx="4"/>
          </p:nvPr>
        </p:nvSpPr>
        <p:spPr>
          <a:xfrm>
            <a:off x="228600" y="6477000"/>
            <a:ext cx="533400" cy="304800"/>
          </a:xfrm>
          <a:prstGeom prst="rect">
            <a:avLst/>
          </a:prstGeom>
        </p:spPr>
        <p:txBody>
          <a:bodyPr/>
          <a:lstStyle>
            <a:lvl1pPr algn="l">
              <a:defRPr sz="800">
                <a:latin typeface="Franklin Gothic Book" pitchFamily="34" charset="0"/>
              </a:defRPr>
            </a:lvl1pPr>
          </a:lstStyle>
          <a:p>
            <a:fld id="{1FF935F4-130A-44BA-B9E4-FB5C8CE193BD}" type="slidenum">
              <a:rPr lang="en-US" smtClean="0"/>
              <a:t>‹#›</a:t>
            </a:fld>
            <a:endParaRPr lang="en-US" dirty="0"/>
          </a:p>
        </p:txBody>
      </p:sp>
      <p:sp>
        <p:nvSpPr>
          <p:cNvPr id="18" name="Date Placeholder 9"/>
          <p:cNvSpPr>
            <a:spLocks noGrp="1"/>
          </p:cNvSpPr>
          <p:nvPr>
            <p:ph type="dt" sz="half" idx="2"/>
          </p:nvPr>
        </p:nvSpPr>
        <p:spPr>
          <a:xfrm>
            <a:off x="838201" y="6502401"/>
            <a:ext cx="2819399" cy="279399"/>
          </a:xfrm>
          <a:prstGeom prst="rect">
            <a:avLst/>
          </a:prstGeom>
        </p:spPr>
        <p:txBody>
          <a:bodyPr/>
          <a:lstStyle>
            <a:lvl1pPr algn="l">
              <a:defRPr sz="800">
                <a:latin typeface="Franklin Gothic Book" pitchFamily="34" charset="0"/>
              </a:defRPr>
            </a:lvl1pPr>
          </a:lstStyle>
          <a:p>
            <a:fld id="{C66A6D71-CBE5-4DB2-BA8D-22092B89CECA}" type="datetime1">
              <a:rPr lang="en-US" smtClean="0"/>
              <a:t>12/12/13</a:t>
            </a:fld>
            <a:endParaRPr lang="en-US" dirty="0"/>
          </a:p>
        </p:txBody>
      </p:sp>
      <p:pic>
        <p:nvPicPr>
          <p:cNvPr id="11" name="Picture 10" descr="Decorative picture" title="Decorative picture"/>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title="MN.IT Services logo"/>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7543800" y="6202110"/>
            <a:ext cx="1203158" cy="427290"/>
          </a:xfrm>
          <a:prstGeom prst="rect">
            <a:avLst/>
          </a:prstGeom>
        </p:spPr>
      </p:pic>
      <p:pic>
        <p:nvPicPr>
          <p:cNvPr id="12" name="Picture 11" descr="Decorative picture" title="Decorative picture"/>
          <p:cNvPicPr>
            <a:picLocks noChangeAspect="1"/>
          </p:cNvPicPr>
          <p:nvPr/>
        </p:nvPicPr>
        <p:blipFill>
          <a:blip r:embed="rId11" cstate="print"/>
          <a:stretch>
            <a:fillRect/>
          </a:stretch>
        </p:blipFill>
        <p:spPr>
          <a:xfrm>
            <a:off x="8823693" y="0"/>
            <a:ext cx="320307" cy="6858000"/>
          </a:xfrm>
          <a:prstGeom prst="rect">
            <a:avLst/>
          </a:prstGeom>
        </p:spPr>
      </p:pic>
    </p:spTree>
  </p:cSld>
  <p:clrMap bg1="lt1" tx1="dk1" bg2="lt2" tx2="dk2" accent1="accent1" accent2="accent2" accent3="accent3" accent4="accent4" accent5="accent5" accent6="accent6" hlink="hlink" folHlink="folHlink"/>
  <p:sldLayoutIdLst>
    <p:sldLayoutId id="2147483745" r:id="rId1"/>
    <p:sldLayoutId id="2147483744" r:id="rId2"/>
    <p:sldLayoutId id="2147483737" r:id="rId3"/>
    <p:sldLayoutId id="2147483773" r:id="rId4"/>
    <p:sldLayoutId id="2147483765" r:id="rId5"/>
    <p:sldLayoutId id="2147483757" r:id="rId6"/>
  </p:sldLayoutIdLst>
  <p:timing>
    <p:tnLst>
      <p:par>
        <p:cTn xmlns:p14="http://schemas.microsoft.com/office/powerpoint/2010/mai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governor.state.tx.us/disabilities/accessibledocs/" TargetMode="External"/><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l6Jjn8DPWkY" TargetMode="External"/><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slide" Target="slide26.xml"/><Relationship Id="rId4" Type="http://schemas.openxmlformats.org/officeDocument/2006/relationships/slide" Target="slide15.xml"/><Relationship Id="rId5" Type="http://schemas.openxmlformats.org/officeDocument/2006/relationships/slide" Target="slide36.xml"/><Relationship Id="rId6" Type="http://schemas.openxmlformats.org/officeDocument/2006/relationships/slide" Target="slide41.xml"/><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hyperlink" Target="ww.w3.org%5CTR%5CUNDERSTANDING-WCAG20%5Cnavigation-mechanisms-refs." TargetMode="External"/><Relationship Id="rId4" Type="http://schemas.openxmlformats.org/officeDocument/2006/relationships/hyperlink" Target="http://www.w3.org/WAI/GL/WCAG20-TECHS/G53.html" TargetMode="External"/><Relationship Id="rId5" Type="http://schemas.openxmlformats.org/officeDocument/2006/relationships/hyperlink" Target="http://www.w3.org/WAI/GL/WCAG20-TECHS/G200.html" TargetMode="External"/><Relationship Id="rId6" Type="http://schemas.openxmlformats.org/officeDocument/2006/relationships/hyperlink" Target="http://www.w3.org/TR/WCAG20-TECHS/H30" TargetMode="External"/><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hyperlink" Target="http://mn.gov/oet/governance/for-agencies/accessibility/websites_applications.jsp" TargetMode="External"/><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slide" Target="slide14.xml"/><Relationship Id="rId4" Type="http://schemas.openxmlformats.org/officeDocument/2006/relationships/slide" Target="slide41.xml"/><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IYMhNHuP2Zk" TargetMode="External"/><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hyperlink" Target="http://captionmax.com/services/style-gallery/" TargetMode="External"/><Relationship Id="rId4" Type="http://schemas.openxmlformats.org/officeDocument/2006/relationships/hyperlink" Target="http://www.health.state.mn.us/divs/cfh/ehdisummit/medical_home/index.html" TargetMode="External"/><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hyperlink" Target="http://www.dcmp.org/descriptionkey/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hyperlink" Target="http://www.virginamerica.com/vx/safetyvideo?int=hp_module_02_safetyVideo_131029" TargetMode="External"/><Relationship Id="rId4" Type="http://schemas.openxmlformats.org/officeDocument/2006/relationships/image" Target="../media/image35.jpg"/><Relationship Id="rId5" Type="http://schemas.openxmlformats.org/officeDocument/2006/relationships/slide" Target="slide14.xml"/><Relationship Id="rId6" Type="http://schemas.openxmlformats.org/officeDocument/2006/relationships/slide" Target="slide41.xml"/><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mailto:jay.wyant@state.mn.u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mailto:bagleyca@comcast.net"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52400" y="1981200"/>
            <a:ext cx="6019800" cy="2286000"/>
          </a:xfrm>
        </p:spPr>
        <p:txBody>
          <a:bodyPr/>
          <a:lstStyle/>
          <a:p>
            <a:r>
              <a:rPr lang="en-US" sz="4400" dirty="0" smtClean="0"/>
              <a:t>Accessibility</a:t>
            </a:r>
            <a:r>
              <a:rPr lang="en-US" sz="4400" dirty="0"/>
              <a:t>: </a:t>
            </a:r>
            <a:br>
              <a:rPr lang="en-US" sz="4400" dirty="0"/>
            </a:br>
            <a:r>
              <a:rPr lang="en-US" sz="4400" dirty="0"/>
              <a:t>How does it impact you?</a:t>
            </a:r>
            <a:endParaRPr lang="en-US" sz="4400" dirty="0">
              <a:latin typeface="+mn-lt"/>
            </a:endParaRPr>
          </a:p>
        </p:txBody>
      </p:sp>
      <p:sp>
        <p:nvSpPr>
          <p:cNvPr id="5" name="Subtitle"/>
          <p:cNvSpPr>
            <a:spLocks noGrp="1"/>
          </p:cNvSpPr>
          <p:nvPr>
            <p:ph type="body" sz="quarter" idx="12"/>
          </p:nvPr>
        </p:nvSpPr>
        <p:spPr/>
        <p:txBody>
          <a:bodyPr/>
          <a:lstStyle/>
          <a:p>
            <a:r>
              <a:rPr lang="en-US" sz="1800" dirty="0" smtClean="0">
                <a:latin typeface="+mn-lt"/>
              </a:rPr>
              <a:t>Jay Wyant, MN CIAO</a:t>
            </a:r>
          </a:p>
          <a:p>
            <a:r>
              <a:rPr lang="en-US" sz="1800" dirty="0" smtClean="0">
                <a:latin typeface="+mn-lt"/>
              </a:rPr>
              <a:t>Digital Learning Forum</a:t>
            </a:r>
          </a:p>
          <a:p>
            <a:r>
              <a:rPr lang="en-US" sz="1800" dirty="0" smtClean="0">
                <a:latin typeface="+mn-lt"/>
              </a:rPr>
              <a:t>November 11, 2013</a:t>
            </a:r>
            <a:endParaRPr lang="en-US" sz="1800" dirty="0">
              <a:latin typeface="+mn-lt"/>
            </a:endParaRPr>
          </a:p>
        </p:txBody>
      </p:sp>
    </p:spTree>
    <p:extLst>
      <p:ext uri="{BB962C8B-B14F-4D97-AF65-F5344CB8AC3E}">
        <p14:creationId xmlns:p14="http://schemas.microsoft.com/office/powerpoint/2010/main" val="40686455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Interactivity</a:t>
            </a:r>
            <a:r>
              <a:rPr lang="en-US" baseline="0" dirty="0" smtClean="0"/>
              <a:t> Considerations</a:t>
            </a:r>
            <a:endParaRPr lang="en-US" dirty="0"/>
          </a:p>
        </p:txBody>
      </p:sp>
      <p:pic>
        <p:nvPicPr>
          <p:cNvPr id="1027" name="Picture 3" descr="C:\Users\jwyant\AppData\Local\Microsoft\Windows\Temporary Internet Files\Content.IE5\1VQBF4TG\MP900430788[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52600"/>
            <a:ext cx="3276600" cy="43405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wyant\AppData\Local\Microsoft\Windows\Temporary Internet Files\Content.IE5\15AYFSB3\MP9004002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3352800"/>
            <a:ext cx="3830903" cy="255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552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 of Keyboard, mouse and monitor" title="Picture of Keyboard, mouse and monitor"/>
          <p:cNvPicPr>
            <a:picLocks noChangeAspect="1"/>
          </p:cNvPicPr>
          <p:nvPr/>
        </p:nvPicPr>
        <p:blipFill rotWithShape="1">
          <a:blip r:embed="rId3">
            <a:extLst>
              <a:ext uri="{28A0092B-C50C-407E-A947-70E740481C1C}">
                <a14:useLocalDpi xmlns:a14="http://schemas.microsoft.com/office/drawing/2010/main" val="0"/>
              </a:ext>
            </a:extLst>
          </a:blip>
          <a:srcRect l="9727"/>
          <a:stretch/>
        </p:blipFill>
        <p:spPr>
          <a:xfrm>
            <a:off x="-1" y="1295218"/>
            <a:ext cx="4343401" cy="5105582"/>
          </a:xfrm>
          <a:prstGeom prst="rect">
            <a:avLst/>
          </a:prstGeom>
        </p:spPr>
      </p:pic>
      <p:pic>
        <p:nvPicPr>
          <p:cNvPr id="3" name="Content Placeholder 2" descr="Picture of tablet and smart phone" title="Picture of tablet and smart phone"/>
          <p:cNvPicPr>
            <a:picLocks noGrp="1" noChangeAspect="1"/>
          </p:cNvPicPr>
          <p:nvPr>
            <p:ph idx="13"/>
          </p:nvPr>
        </p:nvPicPr>
        <p:blipFill rotWithShape="1">
          <a:blip r:embed="rId4">
            <a:extLst>
              <a:ext uri="{28A0092B-C50C-407E-A947-70E740481C1C}">
                <a14:useLocalDpi xmlns:a14="http://schemas.microsoft.com/office/drawing/2010/main" val="0"/>
              </a:ext>
            </a:extLst>
          </a:blip>
          <a:srcRect l="15237" t="1" r="6365" b="-14105"/>
          <a:stretch/>
        </p:blipFill>
        <p:spPr>
          <a:xfrm>
            <a:off x="3962400" y="2514600"/>
            <a:ext cx="3429000" cy="4976401"/>
          </a:xfrm>
        </p:spPr>
      </p:pic>
      <p:sp>
        <p:nvSpPr>
          <p:cNvPr id="4" name="Title 3"/>
          <p:cNvSpPr>
            <a:spLocks noGrp="1"/>
          </p:cNvSpPr>
          <p:nvPr>
            <p:ph type="title"/>
          </p:nvPr>
        </p:nvSpPr>
        <p:spPr/>
        <p:txBody>
          <a:bodyPr/>
          <a:lstStyle/>
          <a:p>
            <a:r>
              <a:rPr lang="en-US" dirty="0" smtClean="0"/>
              <a:t>Technology</a:t>
            </a:r>
            <a:r>
              <a:rPr lang="en-US" baseline="0" dirty="0" smtClean="0"/>
              <a:t> Considerations</a:t>
            </a:r>
            <a:endParaRPr lang="en-US" dirty="0"/>
          </a:p>
        </p:txBody>
      </p:sp>
    </p:spTree>
    <p:extLst>
      <p:ext uri="{BB962C8B-B14F-4D97-AF65-F5344CB8AC3E}">
        <p14:creationId xmlns:p14="http://schemas.microsoft.com/office/powerpoint/2010/main" val="38536884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smtClean="0"/>
              <a:t>Demo: Screen</a:t>
            </a:r>
            <a:r>
              <a:rPr lang="en-US" baseline="0" dirty="0" smtClean="0"/>
              <a:t> Reader</a:t>
            </a:r>
            <a:endParaRPr lang="en-US" dirty="0"/>
          </a:p>
        </p:txBody>
      </p:sp>
      <p:sp>
        <p:nvSpPr>
          <p:cNvPr id="4" name="Content"/>
          <p:cNvSpPr>
            <a:spLocks noGrp="1"/>
          </p:cNvSpPr>
          <p:nvPr>
            <p:ph idx="1"/>
          </p:nvPr>
        </p:nvSpPr>
        <p:spPr>
          <a:xfrm>
            <a:off x="457200" y="1581912"/>
            <a:ext cx="3581400" cy="4525963"/>
          </a:xfrm>
        </p:spPr>
        <p:txBody>
          <a:bodyPr>
            <a:normAutofit/>
          </a:bodyPr>
          <a:lstStyle/>
          <a:p>
            <a:r>
              <a:rPr lang="en-US" sz="2400" dirty="0" smtClean="0">
                <a:latin typeface="Arial" pitchFamily="34" charset="0"/>
                <a:cs typeface="Arial" pitchFamily="34" charset="0"/>
              </a:rPr>
              <a:t>Screen readers not same as text-to-speech</a:t>
            </a:r>
          </a:p>
          <a:p>
            <a:r>
              <a:rPr lang="en-US" sz="2400" dirty="0" smtClean="0">
                <a:latin typeface="Arial" pitchFamily="34" charset="0"/>
                <a:cs typeface="Arial" pitchFamily="34" charset="0"/>
              </a:rPr>
              <a:t>Most popular readers:</a:t>
            </a:r>
          </a:p>
          <a:p>
            <a:pPr lvl="1"/>
            <a:r>
              <a:rPr lang="en-US" sz="2000" dirty="0" smtClean="0">
                <a:latin typeface="Arial" pitchFamily="34" charset="0"/>
                <a:cs typeface="Arial" pitchFamily="34" charset="0"/>
              </a:rPr>
              <a:t>Freedom Scientific’s JAWS</a:t>
            </a:r>
          </a:p>
          <a:p>
            <a:pPr lvl="1"/>
            <a:r>
              <a:rPr lang="en-US" sz="2000" dirty="0" smtClean="0">
                <a:latin typeface="Arial" pitchFamily="34" charset="0"/>
                <a:cs typeface="Arial" pitchFamily="34" charset="0"/>
              </a:rPr>
              <a:t>NVDA</a:t>
            </a:r>
          </a:p>
          <a:p>
            <a:r>
              <a:rPr lang="en-US" sz="2400" dirty="0">
                <a:latin typeface="Arial" pitchFamily="34" charset="0"/>
                <a:cs typeface="Arial" pitchFamily="34" charset="0"/>
              </a:rPr>
              <a:t>Demo: </a:t>
            </a:r>
            <a:r>
              <a:rPr lang="en-US" sz="2400" dirty="0">
                <a:latin typeface="Arial" pitchFamily="34" charset="0"/>
                <a:cs typeface="Arial" pitchFamily="34" charset="0"/>
                <a:hlinkClick r:id="rId3" tooltip="Demonstration of how a screen reader works"/>
              </a:rPr>
              <a:t>http://www.youtube.com/watch?v=l6Jjn8DPWkY</a:t>
            </a:r>
            <a:endParaRPr lang="en-US" sz="2400" dirty="0">
              <a:latin typeface="Arial" pitchFamily="34" charset="0"/>
              <a:cs typeface="Arial" pitchFamily="34" charset="0"/>
            </a:endParaRPr>
          </a:p>
        </p:txBody>
      </p:sp>
      <p:pic>
        <p:nvPicPr>
          <p:cNvPr id="1026" name="Picture 1" descr="NVD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095500"/>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Freedom Scientific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2550" y="3810000"/>
            <a:ext cx="220980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6090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Interface: how does the user</a:t>
            </a:r>
            <a:r>
              <a:rPr lang="en-US" baseline="0" dirty="0" smtClean="0"/>
              <a:t> manipulate the resources?</a:t>
            </a:r>
          </a:p>
          <a:p>
            <a:r>
              <a:rPr lang="en-US" baseline="0" dirty="0" smtClean="0"/>
              <a:t>Content: ordering and markup</a:t>
            </a:r>
          </a:p>
          <a:p>
            <a:r>
              <a:rPr lang="en-US" baseline="0" dirty="0" smtClean="0"/>
              <a:t>Multimedia: captioning and audio description</a:t>
            </a:r>
          </a:p>
          <a:p>
            <a:r>
              <a:rPr lang="en-US" dirty="0" smtClean="0"/>
              <a:t>Project management: accounting for time and costs</a:t>
            </a:r>
            <a:endParaRPr lang="en-US" dirty="0"/>
          </a:p>
        </p:txBody>
      </p:sp>
      <p:sp>
        <p:nvSpPr>
          <p:cNvPr id="4" name="Title 3"/>
          <p:cNvSpPr>
            <a:spLocks noGrp="1"/>
          </p:cNvSpPr>
          <p:nvPr>
            <p:ph type="title"/>
          </p:nvPr>
        </p:nvSpPr>
        <p:spPr/>
        <p:txBody>
          <a:bodyPr/>
          <a:lstStyle/>
          <a:p>
            <a:r>
              <a:rPr lang="en-US" dirty="0" smtClean="0"/>
              <a:t>Issues</a:t>
            </a:r>
            <a:r>
              <a:rPr lang="en-US" baseline="0" dirty="0" smtClean="0"/>
              <a:t> to Watch For</a:t>
            </a:r>
            <a:endParaRPr lang="en-US" dirty="0"/>
          </a:p>
        </p:txBody>
      </p:sp>
    </p:spTree>
    <p:extLst>
      <p:ext uri="{BB962C8B-B14F-4D97-AF65-F5344CB8AC3E}">
        <p14:creationId xmlns:p14="http://schemas.microsoft.com/office/powerpoint/2010/main" val="127280310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a:t>
            </a:r>
            <a:r>
              <a:rPr lang="en-US" baseline="0" dirty="0" smtClean="0"/>
              <a:t> Studies</a:t>
            </a:r>
            <a:endParaRPr lang="en-US" dirty="0"/>
          </a:p>
        </p:txBody>
      </p:sp>
      <p:sp>
        <p:nvSpPr>
          <p:cNvPr id="4" name="Content Placeholder 3"/>
          <p:cNvSpPr>
            <a:spLocks noGrp="1"/>
          </p:cNvSpPr>
          <p:nvPr>
            <p:ph idx="1"/>
          </p:nvPr>
        </p:nvSpPr>
        <p:spPr>
          <a:xfrm>
            <a:off x="457200" y="1341437"/>
            <a:ext cx="7924800" cy="2392363"/>
          </a:xfrm>
        </p:spPr>
        <p:txBody>
          <a:bodyPr/>
          <a:lstStyle/>
          <a:p>
            <a:r>
              <a:rPr lang="en-US" dirty="0">
                <a:hlinkClick r:id="rId3" action="ppaction://hlinksldjump"/>
              </a:rPr>
              <a:t>Website/Interface Accessibility</a:t>
            </a:r>
            <a:endParaRPr lang="en-US" dirty="0"/>
          </a:p>
          <a:p>
            <a:r>
              <a:rPr lang="en-US" baseline="0" dirty="0" smtClean="0">
                <a:hlinkClick r:id="rId4" action="ppaction://hlinksldjump"/>
              </a:rPr>
              <a:t>Document Accessibility</a:t>
            </a:r>
            <a:endParaRPr lang="en-US" baseline="0" dirty="0" smtClean="0"/>
          </a:p>
          <a:p>
            <a:r>
              <a:rPr lang="en-US" baseline="0" dirty="0" smtClean="0">
                <a:hlinkClick r:id="rId5" action="ppaction://hlinksldjump"/>
              </a:rPr>
              <a:t>Media Accessibility</a:t>
            </a:r>
            <a:endParaRPr lang="en-US" dirty="0"/>
          </a:p>
          <a:p>
            <a:r>
              <a:rPr lang="en-US" dirty="0" smtClean="0">
                <a:hlinkClick r:id="rId6" action="ppaction://hlinksldjump"/>
              </a:rPr>
              <a:t>Advance</a:t>
            </a:r>
            <a:r>
              <a:rPr lang="en-US" baseline="0" dirty="0" smtClean="0">
                <a:hlinkClick r:id="rId6" action="ppaction://hlinksldjump"/>
              </a:rPr>
              <a:t> to Summary</a:t>
            </a:r>
            <a:endParaRPr lang="en-US" dirty="0"/>
          </a:p>
        </p:txBody>
      </p:sp>
      <p:grpSp>
        <p:nvGrpSpPr>
          <p:cNvPr id="8" name="Group 7" descr="Group of four images. each representing a case study. The full size version of each image appears on the main page the relevant case study."/>
          <p:cNvGrpSpPr/>
          <p:nvPr/>
        </p:nvGrpSpPr>
        <p:grpSpPr>
          <a:xfrm>
            <a:off x="4953000" y="2396452"/>
            <a:ext cx="2895600" cy="3119040"/>
            <a:chOff x="4953000" y="2396452"/>
            <a:chExt cx="2895600" cy="3119040"/>
          </a:xfrm>
        </p:grpSpPr>
        <p:pic>
          <p:nvPicPr>
            <p:cNvPr id="5" name="Content" descr="Figure juggling balls standing inside a triangle with slides labeled: Schedule; Cost; Performa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3249828"/>
              <a:ext cx="1274040" cy="1322171"/>
            </a:xfrm>
            <a:prstGeom prst="rect">
              <a:avLst/>
            </a:prstGeom>
          </p:spPr>
        </p:pic>
        <p:pic>
          <p:nvPicPr>
            <p:cNvPr id="6" name="Image" descr="Screenshot of document &quot;Checklist for Accessible Word and PDF Documents&quot;"/>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9449" y="2396452"/>
              <a:ext cx="1287151" cy="956348"/>
            </a:xfrm>
            <a:prstGeom prst="rect">
              <a:avLst/>
            </a:prstGeom>
          </p:spPr>
        </p:pic>
        <p:pic>
          <p:nvPicPr>
            <p:cNvPr id="1026" name="Picture 2" descr="Picture of lush green forest higjhlighting two large, elaborate spiderweb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05318" y="3429000"/>
              <a:ext cx="1443282" cy="921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Screenshot of YouTube video featuring Jay Wyant"/>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1668" y="4648200"/>
              <a:ext cx="1470743" cy="867292"/>
            </a:xfrm>
            <a:prstGeom prst="rect">
              <a:avLst/>
            </a:prstGeom>
          </p:spPr>
        </p:pic>
      </p:grpSp>
    </p:spTree>
    <p:extLst>
      <p:ext uri="{BB962C8B-B14F-4D97-AF65-F5344CB8AC3E}">
        <p14:creationId xmlns:p14="http://schemas.microsoft.com/office/powerpoint/2010/main" val="35331220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latin typeface="+mn-lt"/>
              </a:rPr>
              <a:t>Case Study: Document Accessibility</a:t>
            </a:r>
            <a:endParaRPr lang="en-US" dirty="0">
              <a:latin typeface="+mn-lt"/>
            </a:endParaRPr>
          </a:p>
        </p:txBody>
      </p:sp>
      <p:sp>
        <p:nvSpPr>
          <p:cNvPr id="5" name="Text"/>
          <p:cNvSpPr>
            <a:spLocks noGrp="1"/>
          </p:cNvSpPr>
          <p:nvPr>
            <p:ph idx="1"/>
          </p:nvPr>
        </p:nvSpPr>
        <p:spPr/>
        <p:txBody>
          <a:bodyPr/>
          <a:lstStyle/>
          <a:p>
            <a:r>
              <a:rPr lang="en-US" sz="2800" dirty="0" smtClean="0">
                <a:latin typeface="Arial" pitchFamily="34" charset="0"/>
                <a:cs typeface="Arial" pitchFamily="34" charset="0"/>
              </a:rPr>
              <a:t>OS</a:t>
            </a:r>
          </a:p>
          <a:p>
            <a:r>
              <a:rPr lang="en-US" sz="2800" dirty="0" smtClean="0">
                <a:latin typeface="Arial" pitchFamily="34" charset="0"/>
                <a:cs typeface="Arial" pitchFamily="34" charset="0"/>
              </a:rPr>
              <a:t>MS Office</a:t>
            </a:r>
          </a:p>
          <a:p>
            <a:r>
              <a:rPr lang="en-US" sz="2800" dirty="0" smtClean="0">
                <a:latin typeface="Arial" pitchFamily="34" charset="0"/>
                <a:cs typeface="Arial" pitchFamily="34" charset="0"/>
              </a:rPr>
              <a:t>PDF/Adobe</a:t>
            </a:r>
            <a:r>
              <a:rPr lang="en-US" sz="2800" baseline="0" dirty="0" smtClean="0">
                <a:latin typeface="Arial" pitchFamily="34" charset="0"/>
                <a:cs typeface="Arial" pitchFamily="34" charset="0"/>
              </a:rPr>
              <a:t> Acrobat</a:t>
            </a:r>
          </a:p>
        </p:txBody>
      </p:sp>
      <p:pic>
        <p:nvPicPr>
          <p:cNvPr id="9" name="Image" descr="Screenshot of document &quot;Checklist for Accessible Word and PDF Documents&quot;"/>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3700105" y="1752600"/>
            <a:ext cx="4910495" cy="3648478"/>
          </a:xfrm>
        </p:spPr>
      </p:pic>
    </p:spTree>
    <p:extLst>
      <p:ext uri="{BB962C8B-B14F-4D97-AF65-F5344CB8AC3E}">
        <p14:creationId xmlns:p14="http://schemas.microsoft.com/office/powerpoint/2010/main" val="38850625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“Top 5” Tips for Word Documents</a:t>
            </a:r>
            <a:endParaRPr lang="en-US" dirty="0"/>
          </a:p>
        </p:txBody>
      </p:sp>
      <p:sp>
        <p:nvSpPr>
          <p:cNvPr id="5" name="Text"/>
          <p:cNvSpPr>
            <a:spLocks noGrp="1"/>
          </p:cNvSpPr>
          <p:nvPr>
            <p:ph idx="1"/>
          </p:nvPr>
        </p:nvSpPr>
        <p:spPr/>
        <p:txBody>
          <a:bodyPr/>
          <a:lstStyle/>
          <a:p>
            <a:pPr rtl="0" eaLnBrk="1" latinLnBrk="0" hangingPunct="1"/>
            <a:r>
              <a:rPr lang="en-US" sz="2800" kern="1200" baseline="0" dirty="0" smtClean="0">
                <a:solidFill>
                  <a:schemeClr val="tx1">
                    <a:lumMod val="85000"/>
                  </a:schemeClr>
                </a:solidFill>
                <a:effectLst/>
                <a:latin typeface="Arial" pitchFamily="34" charset="0"/>
                <a:ea typeface="+mn-ea"/>
                <a:cs typeface="Arial" pitchFamily="34" charset="0"/>
              </a:rPr>
              <a:t>Use heading styles</a:t>
            </a:r>
            <a:endParaRPr lang="en-US" sz="2800" dirty="0" smtClean="0">
              <a:effectLst/>
              <a:latin typeface="Arial" pitchFamily="34" charset="0"/>
              <a:cs typeface="Arial" pitchFamily="34" charset="0"/>
            </a:endParaRPr>
          </a:p>
          <a:p>
            <a:pPr rtl="0" eaLnBrk="1" fontAlgn="auto" latinLnBrk="0" hangingPunct="1"/>
            <a:r>
              <a:rPr lang="en-US" sz="2800" kern="1200" baseline="0" dirty="0" smtClean="0">
                <a:solidFill>
                  <a:schemeClr val="tx1">
                    <a:lumMod val="85000"/>
                  </a:schemeClr>
                </a:solidFill>
                <a:effectLst/>
                <a:latin typeface="Arial" pitchFamily="34" charset="0"/>
                <a:ea typeface="+mn-ea"/>
                <a:cs typeface="Arial" pitchFamily="34" charset="0"/>
              </a:rPr>
              <a:t>Use Alt Text</a:t>
            </a:r>
            <a:endParaRPr lang="en-US" sz="2800" dirty="0" smtClean="0">
              <a:effectLst/>
              <a:latin typeface="Arial" pitchFamily="34" charset="0"/>
              <a:cs typeface="Arial" pitchFamily="34" charset="0"/>
            </a:endParaRPr>
          </a:p>
          <a:p>
            <a:pPr rtl="0" eaLnBrk="1" latinLnBrk="0" hangingPunct="1"/>
            <a:r>
              <a:rPr lang="en-US" sz="2800" kern="1200" baseline="0" dirty="0" smtClean="0">
                <a:solidFill>
                  <a:schemeClr val="tx1">
                    <a:lumMod val="85000"/>
                  </a:schemeClr>
                </a:solidFill>
                <a:effectLst/>
                <a:latin typeface="Arial" pitchFamily="34" charset="0"/>
                <a:ea typeface="+mn-ea"/>
                <a:cs typeface="Arial" pitchFamily="34" charset="0"/>
              </a:rPr>
              <a:t>Avoid text boxes and tables for layout</a:t>
            </a:r>
            <a:endParaRPr lang="en-US" sz="2800" dirty="0" smtClean="0">
              <a:effectLst/>
              <a:latin typeface="Arial" pitchFamily="34" charset="0"/>
              <a:cs typeface="Arial" pitchFamily="34" charset="0"/>
            </a:endParaRPr>
          </a:p>
          <a:p>
            <a:pPr rtl="0" eaLnBrk="1" latinLnBrk="0" hangingPunct="1"/>
            <a:r>
              <a:rPr lang="en-US" sz="2800" kern="1200" baseline="0" dirty="0" smtClean="0">
                <a:solidFill>
                  <a:schemeClr val="tx1">
                    <a:lumMod val="85000"/>
                  </a:schemeClr>
                </a:solidFill>
                <a:effectLst/>
                <a:latin typeface="Arial" pitchFamily="34" charset="0"/>
                <a:ea typeface="+mn-ea"/>
                <a:cs typeface="Arial" pitchFamily="34" charset="0"/>
              </a:rPr>
              <a:t>Give hyperlinks meaningful names</a:t>
            </a:r>
            <a:endParaRPr lang="en-US" sz="2800" dirty="0" smtClean="0">
              <a:effectLst/>
              <a:latin typeface="Arial" pitchFamily="34" charset="0"/>
              <a:cs typeface="Arial" pitchFamily="34" charset="0"/>
            </a:endParaRPr>
          </a:p>
          <a:p>
            <a:pPr rtl="0" eaLnBrk="1" latinLnBrk="0" hangingPunct="1"/>
            <a:r>
              <a:rPr lang="en-US" sz="2800" kern="1200" baseline="0" dirty="0" smtClean="0">
                <a:solidFill>
                  <a:schemeClr val="tx1">
                    <a:lumMod val="85000"/>
                  </a:schemeClr>
                </a:solidFill>
                <a:effectLst/>
                <a:latin typeface="Arial" pitchFamily="34" charset="0"/>
                <a:ea typeface="+mn-ea"/>
                <a:cs typeface="Arial" pitchFamily="34" charset="0"/>
              </a:rPr>
              <a:t>Don’t rely on color to convey meaning</a:t>
            </a:r>
            <a:endParaRPr lang="en-US" sz="2800" dirty="0" smtClean="0">
              <a:effectLst/>
              <a:latin typeface="Arial" pitchFamily="34" charset="0"/>
              <a:cs typeface="Arial" pitchFamily="34" charset="0"/>
            </a:endParaRPr>
          </a:p>
        </p:txBody>
      </p:sp>
    </p:spTree>
    <p:extLst>
      <p:ext uri="{BB962C8B-B14F-4D97-AF65-F5344CB8AC3E}">
        <p14:creationId xmlns:p14="http://schemas.microsoft.com/office/powerpoint/2010/main" val="410510459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en-US" dirty="0" smtClean="0"/>
              <a:t>Sample</a:t>
            </a:r>
            <a:r>
              <a:rPr lang="en-US" baseline="0" dirty="0" smtClean="0"/>
              <a:t> of  Word document styles</a:t>
            </a:r>
            <a:endParaRPr lang="en-US" dirty="0"/>
          </a:p>
        </p:txBody>
      </p:sp>
      <p:pic>
        <p:nvPicPr>
          <p:cNvPr id="6" name="Picture" descr="Word document with left pane showing header navigation and the Styles pulldown menu. Document itself is shown in &quot;Fancy&quot; style."/>
          <p:cNvPicPr>
            <a:picLocks noGrp="1" noChangeAspect="1"/>
          </p:cNvPicPr>
          <p:nvPr>
            <p:ph type="pic" idx="1"/>
          </p:nvPr>
        </p:nvPicPr>
        <p:blipFill>
          <a:blip r:embed="rId3">
            <a:extLst>
              <a:ext uri="{28A0092B-C50C-407E-A947-70E740481C1C}">
                <a14:useLocalDpi xmlns:a14="http://schemas.microsoft.com/office/drawing/2010/main" val="0"/>
              </a:ext>
            </a:extLst>
          </a:blip>
          <a:srcRect t="9508" b="9508"/>
          <a:stretch>
            <a:fillRect/>
          </a:stretch>
        </p:blipFill>
        <p:spPr/>
      </p:pic>
    </p:spTree>
    <p:extLst>
      <p:ext uri="{BB962C8B-B14F-4D97-AF65-F5344CB8AC3E}">
        <p14:creationId xmlns:p14="http://schemas.microsoft.com/office/powerpoint/2010/main" val="1831279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a:bodyPr>
          <a:lstStyle/>
          <a:p>
            <a:r>
              <a:rPr lang="en-US" dirty="0" smtClean="0">
                <a:latin typeface="+mn-lt"/>
              </a:rPr>
              <a:t>Alt Text</a:t>
            </a:r>
            <a:endParaRPr lang="en-US" dirty="0">
              <a:latin typeface="+mn-lt"/>
            </a:endParaRPr>
          </a:p>
        </p:txBody>
      </p:sp>
      <p:pic>
        <p:nvPicPr>
          <p:cNvPr id="7" name="Text" descr="Alt text dialog box"/>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1" y="1225572"/>
            <a:ext cx="6320498" cy="4946628"/>
          </a:xfrm>
        </p:spPr>
      </p:pic>
    </p:spTree>
    <p:extLst>
      <p:ext uri="{BB962C8B-B14F-4D97-AF65-F5344CB8AC3E}">
        <p14:creationId xmlns:p14="http://schemas.microsoft.com/office/powerpoint/2010/main" val="30335179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Boxes</a:t>
            </a:r>
            <a:r>
              <a:rPr lang="en-US" baseline="0" dirty="0" smtClean="0"/>
              <a:t> &amp; Tables</a:t>
            </a:r>
            <a:endParaRPr lang="en-US" dirty="0"/>
          </a:p>
        </p:txBody>
      </p:sp>
      <p:sp>
        <p:nvSpPr>
          <p:cNvPr id="5" name="Content Placeholder 4"/>
          <p:cNvSpPr>
            <a:spLocks noGrp="1"/>
          </p:cNvSpPr>
          <p:nvPr>
            <p:ph idx="1"/>
          </p:nvPr>
        </p:nvSpPr>
        <p:spPr/>
        <p:txBody>
          <a:bodyPr/>
          <a:lstStyle/>
          <a:p>
            <a:r>
              <a:rPr lang="en-US" sz="2800" dirty="0" smtClean="0"/>
              <a:t>Text boxes</a:t>
            </a:r>
            <a:r>
              <a:rPr lang="en-US" sz="2800" baseline="0" dirty="0" smtClean="0"/>
              <a:t> are not accessible</a:t>
            </a:r>
          </a:p>
          <a:p>
            <a:r>
              <a:rPr lang="en-US" sz="2800" baseline="0" dirty="0" smtClean="0"/>
              <a:t>Tables are for data organization only</a:t>
            </a:r>
          </a:p>
          <a:p>
            <a:r>
              <a:rPr lang="en-US" sz="2800" baseline="0" dirty="0" smtClean="0"/>
              <a:t>Use columns feature instead of table to flow text</a:t>
            </a:r>
            <a:endParaRPr lang="en-US" sz="2800" dirty="0"/>
          </a:p>
        </p:txBody>
      </p:sp>
    </p:spTree>
    <p:extLst>
      <p:ext uri="{BB962C8B-B14F-4D97-AF65-F5344CB8AC3E}">
        <p14:creationId xmlns:p14="http://schemas.microsoft.com/office/powerpoint/2010/main" val="77373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en-US" b="0" dirty="0" smtClean="0">
                <a:latin typeface="Franklin Gothic Book" pitchFamily="34" charset="0"/>
              </a:rPr>
              <a:t>Objectives</a:t>
            </a:r>
            <a:endParaRPr lang="en-US" b="0" dirty="0">
              <a:latin typeface="Franklin Gothic Book" pitchFamily="34" charset="0"/>
            </a:endParaRPr>
          </a:p>
        </p:txBody>
      </p:sp>
      <p:sp>
        <p:nvSpPr>
          <p:cNvPr id="2" name="Text"/>
          <p:cNvSpPr>
            <a:spLocks noGrp="1"/>
          </p:cNvSpPr>
          <p:nvPr>
            <p:ph type="body" sz="quarter" idx="10"/>
          </p:nvPr>
        </p:nvSpPr>
        <p:spPr/>
        <p:txBody>
          <a:bodyPr/>
          <a:lstStyle/>
          <a:p>
            <a:r>
              <a:rPr lang="en-US" sz="2800" dirty="0" smtClean="0"/>
              <a:t>Understand </a:t>
            </a:r>
            <a:r>
              <a:rPr lang="en-US" sz="2800" dirty="0"/>
              <a:t>the basics of </a:t>
            </a:r>
            <a:r>
              <a:rPr lang="en-US" sz="2800" dirty="0" smtClean="0"/>
              <a:t>EIT </a:t>
            </a:r>
            <a:r>
              <a:rPr lang="en-US" sz="2800" dirty="0"/>
              <a:t>accessibility</a:t>
            </a:r>
            <a:r>
              <a:rPr lang="en-US" sz="2800" dirty="0" smtClean="0"/>
              <a:t>, with a focus on multimedia and documents</a:t>
            </a:r>
            <a:endParaRPr lang="en-US" sz="2800" dirty="0"/>
          </a:p>
          <a:p>
            <a:r>
              <a:rPr lang="en-US" sz="2800" dirty="0" smtClean="0"/>
              <a:t>Articulate the value propositions</a:t>
            </a:r>
            <a:r>
              <a:rPr lang="en-US" sz="2800" baseline="0" dirty="0" smtClean="0"/>
              <a:t> </a:t>
            </a:r>
            <a:r>
              <a:rPr lang="en-US" sz="2800" dirty="0" smtClean="0"/>
              <a:t>of accessible</a:t>
            </a:r>
            <a:r>
              <a:rPr lang="en-US" sz="2800" baseline="0" dirty="0" smtClean="0"/>
              <a:t> e-learning programs</a:t>
            </a:r>
            <a:r>
              <a:rPr lang="en-US" sz="2800" dirty="0" smtClean="0"/>
              <a:t> </a:t>
            </a:r>
          </a:p>
          <a:p>
            <a:r>
              <a:rPr lang="en-US" sz="2800" dirty="0" smtClean="0"/>
              <a:t>Identify key strategies</a:t>
            </a:r>
            <a:r>
              <a:rPr lang="en-US" sz="2800" baseline="0" dirty="0" smtClean="0"/>
              <a:t> and best practices for creating accessible </a:t>
            </a:r>
            <a:br>
              <a:rPr lang="en-US" sz="2800" baseline="0" dirty="0" smtClean="0"/>
            </a:br>
            <a:r>
              <a:rPr lang="en-US" sz="2800" baseline="0" dirty="0" smtClean="0"/>
              <a:t>e-learning materials</a:t>
            </a:r>
            <a:endParaRPr lang="en-US" sz="2800" dirty="0" smtClean="0"/>
          </a:p>
        </p:txBody>
      </p:sp>
    </p:spTree>
    <p:extLst>
      <p:ext uri="{BB962C8B-B14F-4D97-AF65-F5344CB8AC3E}">
        <p14:creationId xmlns:p14="http://schemas.microsoft.com/office/powerpoint/2010/main" val="5835301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Meaningful</a:t>
            </a:r>
            <a:r>
              <a:rPr lang="en-US" baseline="0" dirty="0" smtClean="0"/>
              <a:t> Hyperlinks</a:t>
            </a:r>
            <a:endParaRPr lang="en-US" dirty="0"/>
          </a:p>
        </p:txBody>
      </p:sp>
      <p:sp>
        <p:nvSpPr>
          <p:cNvPr id="5" name="Text"/>
          <p:cNvSpPr>
            <a:spLocks noGrp="1"/>
          </p:cNvSpPr>
          <p:nvPr>
            <p:ph idx="1"/>
          </p:nvPr>
        </p:nvSpPr>
        <p:spPr/>
        <p:txBody>
          <a:bodyPr/>
          <a:lstStyle/>
          <a:p>
            <a: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lang="en-US" dirty="0" smtClean="0">
                <a:hlinkClick r:id="rId3" action="ppaction://hlinkfile"/>
              </a:rPr>
              <a:t>C</a:t>
            </a:r>
            <a:r>
              <a:rPr lang="en-US" sz="2400" kern="1200" baseline="0" dirty="0" smtClean="0">
                <a:solidFill>
                  <a:schemeClr val="tx1">
                    <a:lumMod val="85000"/>
                  </a:schemeClr>
                </a:solidFill>
                <a:effectLst/>
                <a:latin typeface="Arial" pitchFamily="34" charset="0"/>
                <a:ea typeface="+mn-ea"/>
                <a:cs typeface="Arial" pitchFamily="34" charset="0"/>
                <a:hlinkClick r:id="rId3" action="ppaction://hlinkfile"/>
              </a:rPr>
              <a:t>lick here </a:t>
            </a:r>
            <a:r>
              <a:rPr lang="en-US" sz="2400" kern="1200" baseline="0" dirty="0" smtClean="0">
                <a:solidFill>
                  <a:schemeClr val="tx1">
                    <a:lumMod val="85000"/>
                  </a:schemeClr>
                </a:solidFill>
                <a:effectLst/>
                <a:latin typeface="Arial" pitchFamily="34" charset="0"/>
                <a:ea typeface="+mn-ea"/>
                <a:cs typeface="Arial" pitchFamily="34" charset="0"/>
              </a:rPr>
              <a:t>f</a:t>
            </a:r>
            <a:r>
              <a:rPr lang="en-US" dirty="0" smtClean="0"/>
              <a:t>or best</a:t>
            </a:r>
            <a:r>
              <a:rPr lang="en-US" baseline="0" dirty="0" smtClean="0"/>
              <a:t> practices </a:t>
            </a:r>
            <a:r>
              <a:rPr lang="en-US" dirty="0" smtClean="0"/>
              <a:t>on</a:t>
            </a:r>
            <a:r>
              <a:rPr lang="en-US" baseline="0" dirty="0" smtClean="0"/>
              <a:t> creating purposeful hyperlinks</a:t>
            </a:r>
          </a:p>
          <a:p>
            <a: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lang="en-US" baseline="0" dirty="0" smtClean="0"/>
              <a:t>Best practices on </a:t>
            </a:r>
            <a:r>
              <a:rPr lang="en-US" baseline="0" dirty="0" smtClean="0">
                <a:hlinkClick r:id="rId4"/>
              </a:rPr>
              <a:t>creating purposeful hyperlinks</a:t>
            </a:r>
            <a:endParaRPr lang="en-US" baseline="0" dirty="0" smtClean="0"/>
          </a:p>
          <a:p>
            <a: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lang="en-US" dirty="0" smtClean="0"/>
              <a:t>Clearly demonstrate </a:t>
            </a:r>
            <a:r>
              <a:rPr lang="en-US" dirty="0" smtClean="0">
                <a:hlinkClick r:id="rId5"/>
              </a:rPr>
              <a:t>what the link will do</a:t>
            </a:r>
            <a:r>
              <a:rPr lang="en-US" dirty="0" smtClean="0"/>
              <a:t>, such as when going to a form (opens in new tab)</a:t>
            </a:r>
          </a:p>
          <a:p>
            <a: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lang="en-US" dirty="0" smtClean="0"/>
              <a:t>Indicate document type (</a:t>
            </a:r>
            <a:r>
              <a:rPr lang="en-US" dirty="0" smtClean="0">
                <a:hlinkClick r:id="rId6"/>
              </a:rPr>
              <a:t>PDF</a:t>
            </a:r>
            <a:r>
              <a:rPr lang="en-US" dirty="0" smtClean="0"/>
              <a:t>) (Word)</a:t>
            </a:r>
            <a:endParaRPr lang="en-US" dirty="0"/>
          </a:p>
        </p:txBody>
      </p:sp>
    </p:spTree>
    <p:extLst>
      <p:ext uri="{BB962C8B-B14F-4D97-AF65-F5344CB8AC3E}">
        <p14:creationId xmlns:p14="http://schemas.microsoft.com/office/powerpoint/2010/main" val="264810139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noAutofit/>
          </a:bodyPr>
          <a:lstStyle/>
          <a:p>
            <a:r>
              <a:rPr lang="en-US" sz="3200" dirty="0" smtClean="0"/>
              <a:t>Example:</a:t>
            </a:r>
            <a:r>
              <a:rPr lang="en-US" sz="3200" baseline="0" dirty="0" smtClean="0"/>
              <a:t> </a:t>
            </a:r>
            <a:r>
              <a:rPr lang="en-US" sz="3200" dirty="0" smtClean="0"/>
              <a:t>Color Treatments</a:t>
            </a:r>
            <a:endParaRPr lang="en-US" sz="3200" dirty="0"/>
          </a:p>
        </p:txBody>
      </p:sp>
      <p:graphicFrame>
        <p:nvGraphicFramePr>
          <p:cNvPr id="7" name="Table" descr="Sample table illustrating the combination of color and icon or text."/>
          <p:cNvGraphicFramePr>
            <a:graphicFrameLocks noGrp="1"/>
          </p:cNvGraphicFramePr>
          <p:nvPr>
            <p:ph type="pic" idx="1"/>
            <p:extLst>
              <p:ext uri="{D42A27DB-BD31-4B8C-83A1-F6EECF244321}">
                <p14:modId xmlns:p14="http://schemas.microsoft.com/office/powerpoint/2010/main" val="479280448"/>
              </p:ext>
            </p:extLst>
          </p:nvPr>
        </p:nvGraphicFramePr>
        <p:xfrm>
          <a:off x="457200" y="1905000"/>
          <a:ext cx="8153400" cy="1858962"/>
        </p:xfrm>
        <a:graphic>
          <a:graphicData uri="http://schemas.openxmlformats.org/drawingml/2006/table">
            <a:tbl>
              <a:tblPr firstRow="1" bandRow="1">
                <a:tableStyleId>{5C22544A-7EE6-4342-B048-85BDC9FD1C3A}</a:tableStyleId>
              </a:tblPr>
              <a:tblGrid>
                <a:gridCol w="2038350"/>
                <a:gridCol w="2038350"/>
                <a:gridCol w="2038350"/>
                <a:gridCol w="2038350"/>
              </a:tblGrid>
              <a:tr h="370840">
                <a:tc>
                  <a:txBody>
                    <a:bodyPr/>
                    <a:lstStyle/>
                    <a:p>
                      <a:r>
                        <a:rPr lang="en-US" dirty="0" smtClean="0"/>
                        <a:t>Widget</a:t>
                      </a:r>
                      <a:endParaRPr lang="en-US" dirty="0"/>
                    </a:p>
                  </a:txBody>
                  <a:tcPr marL="94078" marR="94078"/>
                </a:tc>
                <a:tc>
                  <a:txBody>
                    <a:bodyPr/>
                    <a:lstStyle/>
                    <a:p>
                      <a:r>
                        <a:rPr lang="en-US" dirty="0" smtClean="0"/>
                        <a:t>Square</a:t>
                      </a:r>
                      <a:endParaRPr lang="en-US" dirty="0"/>
                    </a:p>
                  </a:txBody>
                  <a:tcPr marL="94078" marR="94078"/>
                </a:tc>
                <a:tc>
                  <a:txBody>
                    <a:bodyPr/>
                    <a:lstStyle/>
                    <a:p>
                      <a:r>
                        <a:rPr lang="en-US" dirty="0" smtClean="0"/>
                        <a:t>Long</a:t>
                      </a:r>
                      <a:endParaRPr lang="en-US" dirty="0"/>
                    </a:p>
                  </a:txBody>
                  <a:tcPr marL="94078" marR="94078"/>
                </a:tc>
                <a:tc>
                  <a:txBody>
                    <a:bodyPr/>
                    <a:lstStyle/>
                    <a:p>
                      <a:r>
                        <a:rPr lang="en-US" dirty="0" smtClean="0"/>
                        <a:t>Active</a:t>
                      </a:r>
                      <a:endParaRPr lang="en-US" dirty="0"/>
                    </a:p>
                  </a:txBody>
                  <a:tcPr marL="94078" marR="94078"/>
                </a:tc>
              </a:tr>
              <a:tr h="370840">
                <a:tc>
                  <a:txBody>
                    <a:bodyPr/>
                    <a:lstStyle/>
                    <a:p>
                      <a:r>
                        <a:rPr lang="en-US" dirty="0" smtClean="0"/>
                        <a:t>Safe</a:t>
                      </a:r>
                      <a:endParaRPr lang="en-US" dirty="0"/>
                    </a:p>
                  </a:txBody>
                  <a:tcPr marL="94078" marR="94078"/>
                </a:tc>
                <a:tc>
                  <a:txBody>
                    <a:bodyPr/>
                    <a:lstStyle/>
                    <a:p>
                      <a:r>
                        <a:rPr lang="en-US" dirty="0" smtClean="0">
                          <a:solidFill>
                            <a:srgbClr val="FF0000"/>
                          </a:solidFill>
                        </a:rPr>
                        <a:t>Yes</a:t>
                      </a:r>
                      <a:endParaRPr lang="en-US" dirty="0">
                        <a:solidFill>
                          <a:srgbClr val="FF0000"/>
                        </a:solidFill>
                      </a:endParaRPr>
                    </a:p>
                  </a:txBody>
                  <a:tcPr marL="94078" marR="94078"/>
                </a:tc>
                <a:tc>
                  <a:txBody>
                    <a:bodyPr/>
                    <a:lstStyle/>
                    <a:p>
                      <a:r>
                        <a:rPr lang="en-US" dirty="0" smtClean="0">
                          <a:solidFill>
                            <a:srgbClr val="002060"/>
                          </a:solidFill>
                        </a:rPr>
                        <a:t>No</a:t>
                      </a:r>
                      <a:endParaRPr lang="en-US" dirty="0">
                        <a:solidFill>
                          <a:srgbClr val="002060"/>
                        </a:solidFill>
                      </a:endParaRPr>
                    </a:p>
                  </a:txBody>
                  <a:tcPr marL="94078" marR="94078"/>
                </a:tc>
                <a:tc>
                  <a:txBody>
                    <a:bodyPr/>
                    <a:lstStyle/>
                    <a:p>
                      <a:r>
                        <a:rPr lang="en-US" dirty="0" smtClean="0">
                          <a:solidFill>
                            <a:srgbClr val="FF0000"/>
                          </a:solidFill>
                        </a:rPr>
                        <a:t>X</a:t>
                      </a:r>
                      <a:endParaRPr lang="en-US" dirty="0">
                        <a:solidFill>
                          <a:srgbClr val="FF0000"/>
                        </a:solidFill>
                      </a:endParaRPr>
                    </a:p>
                  </a:txBody>
                  <a:tcPr marL="94078" marR="94078"/>
                </a:tc>
              </a:tr>
              <a:tr h="370840">
                <a:tc>
                  <a:txBody>
                    <a:bodyPr/>
                    <a:lstStyle/>
                    <a:p>
                      <a:r>
                        <a:rPr lang="en-US" dirty="0" smtClean="0"/>
                        <a:t>Extreme</a:t>
                      </a:r>
                      <a:endParaRPr lang="en-US" dirty="0"/>
                    </a:p>
                  </a:txBody>
                  <a:tcPr marL="94078" marR="94078"/>
                </a:tc>
                <a:tc>
                  <a:txBody>
                    <a:bodyPr/>
                    <a:lstStyle/>
                    <a:p>
                      <a:r>
                        <a:rPr lang="en-US" dirty="0" smtClean="0">
                          <a:solidFill>
                            <a:srgbClr val="FF0000"/>
                          </a:solidFill>
                        </a:rPr>
                        <a:t>Yes</a:t>
                      </a:r>
                      <a:endParaRPr lang="en-US" dirty="0">
                        <a:solidFill>
                          <a:srgbClr val="FF0000"/>
                        </a:solidFill>
                      </a:endParaRPr>
                    </a:p>
                  </a:txBody>
                  <a:tcPr marL="94078" marR="94078"/>
                </a:tc>
                <a:tc>
                  <a:txBody>
                    <a:bodyPr/>
                    <a:lstStyle/>
                    <a:p>
                      <a:r>
                        <a:rPr lang="en-US" dirty="0" smtClean="0">
                          <a:solidFill>
                            <a:srgbClr val="002060"/>
                          </a:solidFill>
                        </a:rPr>
                        <a:t>No</a:t>
                      </a:r>
                      <a:endParaRPr lang="en-US" dirty="0">
                        <a:solidFill>
                          <a:srgbClr val="002060"/>
                        </a:solidFill>
                      </a:endParaRPr>
                    </a:p>
                  </a:txBody>
                  <a:tcPr marL="94078" marR="94078"/>
                </a:tc>
                <a:tc>
                  <a:txBody>
                    <a:bodyPr/>
                    <a:lstStyle/>
                    <a:p>
                      <a:r>
                        <a:rPr lang="en-US" dirty="0" smtClean="0">
                          <a:solidFill>
                            <a:srgbClr val="FF0000"/>
                          </a:solidFill>
                        </a:rPr>
                        <a:t>X</a:t>
                      </a:r>
                      <a:endParaRPr lang="en-US" dirty="0">
                        <a:solidFill>
                          <a:srgbClr val="FF0000"/>
                        </a:solidFill>
                      </a:endParaRPr>
                    </a:p>
                  </a:txBody>
                  <a:tcPr marL="94078" marR="94078"/>
                </a:tc>
              </a:tr>
              <a:tr h="370840">
                <a:tc>
                  <a:txBody>
                    <a:bodyPr/>
                    <a:lstStyle/>
                    <a:p>
                      <a:r>
                        <a:rPr lang="en-US" dirty="0" smtClean="0"/>
                        <a:t>Dangerous</a:t>
                      </a:r>
                      <a:endParaRPr lang="en-US" dirty="0"/>
                    </a:p>
                  </a:txBody>
                  <a:tcPr marL="94078" marR="94078"/>
                </a:tc>
                <a:tc>
                  <a:txBody>
                    <a:bodyPr/>
                    <a:lstStyle/>
                    <a:p>
                      <a:r>
                        <a:rPr lang="en-US" dirty="0" smtClean="0">
                          <a:solidFill>
                            <a:srgbClr val="002060"/>
                          </a:solidFill>
                        </a:rPr>
                        <a:t>No</a:t>
                      </a:r>
                      <a:endParaRPr lang="en-US" dirty="0">
                        <a:solidFill>
                          <a:srgbClr val="002060"/>
                        </a:solidFill>
                      </a:endParaRPr>
                    </a:p>
                  </a:txBody>
                  <a:tcPr marL="94078" marR="94078"/>
                </a:tc>
                <a:tc>
                  <a:txBody>
                    <a:bodyPr/>
                    <a:lstStyle/>
                    <a:p>
                      <a:r>
                        <a:rPr lang="en-US" dirty="0" smtClean="0">
                          <a:solidFill>
                            <a:srgbClr val="FF0000"/>
                          </a:solidFill>
                        </a:rPr>
                        <a:t>Yes</a:t>
                      </a:r>
                      <a:endParaRPr lang="en-US" dirty="0">
                        <a:solidFill>
                          <a:srgbClr val="FF0000"/>
                        </a:solidFill>
                      </a:endParaRPr>
                    </a:p>
                  </a:txBody>
                  <a:tcPr marL="94078" marR="94078"/>
                </a:tc>
                <a:tc>
                  <a:txBody>
                    <a:bodyPr/>
                    <a:lstStyle/>
                    <a:p>
                      <a:r>
                        <a:rPr lang="en-US" dirty="0" smtClean="0">
                          <a:solidFill>
                            <a:srgbClr val="FF0000"/>
                          </a:solidFill>
                        </a:rPr>
                        <a:t>X</a:t>
                      </a:r>
                      <a:endParaRPr lang="en-US" dirty="0">
                        <a:solidFill>
                          <a:srgbClr val="FF0000"/>
                        </a:solidFill>
                      </a:endParaRPr>
                    </a:p>
                  </a:txBody>
                  <a:tcPr marL="94078" marR="94078"/>
                </a:tc>
              </a:tr>
              <a:tr h="375602">
                <a:tc>
                  <a:txBody>
                    <a:bodyPr/>
                    <a:lstStyle/>
                    <a:p>
                      <a:r>
                        <a:rPr lang="en-US" dirty="0" smtClean="0"/>
                        <a:t>Deadly</a:t>
                      </a:r>
                      <a:endParaRPr lang="en-US" dirty="0"/>
                    </a:p>
                  </a:txBody>
                  <a:tcPr marL="94078" marR="94078"/>
                </a:tc>
                <a:tc>
                  <a:txBody>
                    <a:bodyPr/>
                    <a:lstStyle/>
                    <a:p>
                      <a:r>
                        <a:rPr lang="en-US" dirty="0" smtClean="0">
                          <a:solidFill>
                            <a:srgbClr val="002060"/>
                          </a:solidFill>
                        </a:rPr>
                        <a:t>No</a:t>
                      </a:r>
                      <a:endParaRPr lang="en-US" dirty="0">
                        <a:solidFill>
                          <a:srgbClr val="002060"/>
                        </a:solidFill>
                      </a:endParaRPr>
                    </a:p>
                  </a:txBody>
                  <a:tcPr marL="94078" marR="94078"/>
                </a:tc>
                <a:tc>
                  <a:txBody>
                    <a:bodyPr/>
                    <a:lstStyle/>
                    <a:p>
                      <a:r>
                        <a:rPr lang="en-US" dirty="0" smtClean="0">
                          <a:solidFill>
                            <a:srgbClr val="FF0000"/>
                          </a:solidFill>
                        </a:rPr>
                        <a:t>Yes</a:t>
                      </a:r>
                      <a:endParaRPr lang="en-US" dirty="0">
                        <a:solidFill>
                          <a:srgbClr val="FF0000"/>
                        </a:solidFill>
                      </a:endParaRPr>
                    </a:p>
                  </a:txBody>
                  <a:tcPr marL="94078" marR="94078"/>
                </a:tc>
                <a:tc>
                  <a:txBody>
                    <a:bodyPr/>
                    <a:lstStyle/>
                    <a:p>
                      <a:r>
                        <a:rPr lang="en-US" dirty="0" smtClean="0">
                          <a:solidFill>
                            <a:srgbClr val="002060"/>
                          </a:solidFill>
                        </a:rPr>
                        <a:t>O</a:t>
                      </a:r>
                      <a:endParaRPr lang="en-US" dirty="0">
                        <a:solidFill>
                          <a:srgbClr val="002060"/>
                        </a:solidFill>
                      </a:endParaRPr>
                    </a:p>
                  </a:txBody>
                  <a:tcPr marL="94078" marR="94078"/>
                </a:tc>
              </a:tr>
            </a:tbl>
          </a:graphicData>
        </a:graphic>
      </p:graphicFrame>
    </p:spTree>
    <p:extLst>
      <p:ext uri="{BB962C8B-B14F-4D97-AF65-F5344CB8AC3E}">
        <p14:creationId xmlns:p14="http://schemas.microsoft.com/office/powerpoint/2010/main" val="401576196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r>
              <a:rPr lang="en-US" sz="3200" dirty="0" smtClean="0"/>
              <a:t>Example: Pattern</a:t>
            </a:r>
            <a:r>
              <a:rPr lang="en-US" sz="3200" baseline="0" dirty="0" smtClean="0"/>
              <a:t> Treatments (Bar)</a:t>
            </a:r>
            <a:endParaRPr lang="en-US" sz="3200" dirty="0"/>
          </a:p>
        </p:txBody>
      </p:sp>
      <p:graphicFrame>
        <p:nvGraphicFramePr>
          <p:cNvPr id="4" name="Chart" descr="Sample bar chart with four types of bars each with its own color and pattern."/>
          <p:cNvGraphicFramePr>
            <a:graphicFrameLocks/>
          </p:cNvGraphicFramePr>
          <p:nvPr>
            <p:extLst>
              <p:ext uri="{D42A27DB-BD31-4B8C-83A1-F6EECF244321}">
                <p14:modId xmlns:p14="http://schemas.microsoft.com/office/powerpoint/2010/main" val="3602774660"/>
              </p:ext>
            </p:extLst>
          </p:nvPr>
        </p:nvGraphicFramePr>
        <p:xfrm>
          <a:off x="609600" y="1524000"/>
          <a:ext cx="7620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76624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Autofit/>
          </a:bodyPr>
          <a:lstStyle/>
          <a:p>
            <a:r>
              <a:rPr lang="en-US" sz="3200" dirty="0" smtClean="0"/>
              <a:t>Example:</a:t>
            </a:r>
            <a:r>
              <a:rPr lang="en-US" sz="3200" baseline="0" dirty="0" smtClean="0"/>
              <a:t> Pattern Treatments (Pie)</a:t>
            </a:r>
            <a:endParaRPr lang="en-US" sz="3200" dirty="0"/>
          </a:p>
        </p:txBody>
      </p:sp>
      <p:graphicFrame>
        <p:nvGraphicFramePr>
          <p:cNvPr id="4" name="Chart" descr="Sample pie chart in grayscale, with each segment in a different patten."/>
          <p:cNvGraphicFramePr>
            <a:graphicFrameLocks/>
          </p:cNvGraphicFramePr>
          <p:nvPr>
            <p:extLst>
              <p:ext uri="{D42A27DB-BD31-4B8C-83A1-F6EECF244321}">
                <p14:modId xmlns:p14="http://schemas.microsoft.com/office/powerpoint/2010/main" val="3830175229"/>
              </p:ext>
            </p:extLst>
          </p:nvPr>
        </p:nvGraphicFramePr>
        <p:xfrm>
          <a:off x="1295400" y="1600200"/>
          <a:ext cx="68580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82048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sz="3600" dirty="0" smtClean="0">
                <a:latin typeface="+mn-lt"/>
              </a:rPr>
              <a:t>PDF Conversion</a:t>
            </a:r>
            <a:endParaRPr lang="en-US" sz="3600" dirty="0">
              <a:latin typeface="+mn-lt"/>
            </a:endParaRPr>
          </a:p>
        </p:txBody>
      </p:sp>
      <p:sp>
        <p:nvSpPr>
          <p:cNvPr id="7" name="Text"/>
          <p:cNvSpPr>
            <a:spLocks noGrp="1"/>
          </p:cNvSpPr>
          <p:nvPr>
            <p:ph idx="1"/>
          </p:nvPr>
        </p:nvSpPr>
        <p:spPr>
          <a:xfrm>
            <a:off x="457200" y="1581912"/>
            <a:ext cx="5638800" cy="4525963"/>
          </a:xfrm>
        </p:spPr>
        <p:txBody>
          <a:bodyPr>
            <a:normAutofit/>
          </a:bodyPr>
          <a:lstStyle/>
          <a:p>
            <a:pPr marL="182880" indent="-182880">
              <a:buFont typeface="Arial" pitchFamily="34" charset="0"/>
              <a:buChar char="•"/>
            </a:pPr>
            <a:r>
              <a:rPr lang="en-US" sz="2800" dirty="0" smtClean="0">
                <a:latin typeface="+mn-lt"/>
              </a:rPr>
              <a:t>Adobe Acrobat 9,</a:t>
            </a:r>
            <a:r>
              <a:rPr lang="en-US" sz="2800" baseline="0" dirty="0" smtClean="0">
                <a:latin typeface="+mn-lt"/>
              </a:rPr>
              <a:t> </a:t>
            </a:r>
            <a:r>
              <a:rPr lang="en-US" sz="2800" dirty="0" smtClean="0">
                <a:latin typeface="+mn-lt"/>
              </a:rPr>
              <a:t>X, or XI</a:t>
            </a:r>
          </a:p>
          <a:p>
            <a:pPr marL="411480" lvl="1" indent="-182880" rtl="0" eaLnBrk="1" latinLnBrk="0" hangingPunct="1">
              <a:buFont typeface="Courier New" pitchFamily="49" charset="0"/>
              <a:buChar char="o"/>
            </a:pPr>
            <a:r>
              <a:rPr lang="en-US" sz="2800" kern="1200" baseline="0" dirty="0" smtClean="0">
                <a:solidFill>
                  <a:schemeClr val="tx1">
                    <a:lumMod val="85000"/>
                  </a:schemeClr>
                </a:solidFill>
                <a:effectLst/>
                <a:latin typeface="+mn-lt"/>
                <a:ea typeface="+mn-ea"/>
                <a:cs typeface="Arial" pitchFamily="34" charset="0"/>
              </a:rPr>
              <a:t>Must have Pro or Suite version</a:t>
            </a:r>
            <a:endParaRPr lang="en-US" sz="2800" dirty="0" smtClean="0">
              <a:effectLst/>
              <a:latin typeface="+mn-lt"/>
            </a:endParaRPr>
          </a:p>
          <a:p>
            <a:pPr marL="411480" lvl="1" indent="-182880" rtl="0" eaLnBrk="1" latinLnBrk="0" hangingPunct="1">
              <a:buFont typeface="Courier New" pitchFamily="49" charset="0"/>
              <a:buChar char="o"/>
            </a:pPr>
            <a:r>
              <a:rPr lang="en-US" sz="2800" kern="1200" baseline="0" dirty="0" smtClean="0">
                <a:solidFill>
                  <a:schemeClr val="tx1">
                    <a:lumMod val="85000"/>
                  </a:schemeClr>
                </a:solidFill>
                <a:effectLst/>
                <a:latin typeface="+mn-lt"/>
                <a:ea typeface="+mn-ea"/>
                <a:cs typeface="Arial" pitchFamily="34" charset="0"/>
              </a:rPr>
              <a:t>Conversion vs. testing</a:t>
            </a:r>
            <a:endParaRPr lang="en-US" sz="2800" dirty="0" smtClean="0">
              <a:effectLst/>
              <a:latin typeface="+mn-lt"/>
            </a:endParaRPr>
          </a:p>
          <a:p>
            <a:pPr marL="411480" lvl="1" indent="-182880" rtl="0" eaLnBrk="1" latinLnBrk="0" hangingPunct="1">
              <a:buFont typeface="Courier New" pitchFamily="49" charset="0"/>
              <a:buChar char="o"/>
            </a:pPr>
            <a:r>
              <a:rPr lang="en-US" sz="2800" i="0" kern="1200" baseline="0" dirty="0" smtClean="0">
                <a:solidFill>
                  <a:schemeClr val="tx1">
                    <a:lumMod val="85000"/>
                  </a:schemeClr>
                </a:solidFill>
                <a:effectLst/>
                <a:latin typeface="+mn-lt"/>
                <a:ea typeface="+mn-ea"/>
                <a:cs typeface="Arial" pitchFamily="34" charset="0"/>
              </a:rPr>
              <a:t>Clean originating doc is best</a:t>
            </a:r>
            <a:endParaRPr lang="en-US" sz="2800" dirty="0" smtClean="0">
              <a:effectLst/>
              <a:latin typeface="+mn-lt"/>
            </a:endParaRPr>
          </a:p>
          <a:p>
            <a:pPr marL="411480" lvl="1" indent="-182880" rtl="0" eaLnBrk="1" latinLnBrk="0" hangingPunct="1">
              <a:buFont typeface="Courier New" pitchFamily="49" charset="0"/>
              <a:buChar char="o"/>
            </a:pPr>
            <a:r>
              <a:rPr lang="en-US" sz="2800" i="0" kern="1200" baseline="0" dirty="0" smtClean="0">
                <a:solidFill>
                  <a:schemeClr val="tx1">
                    <a:lumMod val="85000"/>
                  </a:schemeClr>
                </a:solidFill>
                <a:effectLst/>
                <a:latin typeface="+mn-lt"/>
                <a:ea typeface="+mn-ea"/>
                <a:cs typeface="Arial" pitchFamily="34" charset="0"/>
              </a:rPr>
              <a:t>Word vs. other file formats</a:t>
            </a:r>
          </a:p>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Arial" pitchFamily="34" charset="0"/>
              <a:buChar char="•"/>
              <a:tabLst/>
              <a:defRPr/>
            </a:pPr>
            <a:r>
              <a:rPr lang="en-US" sz="2800" kern="1200" baseline="0" dirty="0" smtClean="0">
                <a:solidFill>
                  <a:schemeClr val="tx1">
                    <a:lumMod val="85000"/>
                  </a:schemeClr>
                </a:solidFill>
                <a:effectLst/>
                <a:latin typeface="+mn-lt"/>
                <a:ea typeface="+mn-ea"/>
                <a:cs typeface="Arial" pitchFamily="34" charset="0"/>
              </a:rPr>
              <a:t>Who should do it?</a:t>
            </a:r>
            <a:endParaRPr lang="en-US" sz="2800" dirty="0" smtClean="0">
              <a:effectLst/>
            </a:endParaRPr>
          </a:p>
        </p:txBody>
      </p:sp>
      <p:pic>
        <p:nvPicPr>
          <p:cNvPr id="9" name="Image" descr="Screenshot of PDF/UA standards web page "/>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3330246" y="5181600"/>
            <a:ext cx="5051754" cy="1219200"/>
          </a:xfrm>
        </p:spPr>
      </p:pic>
    </p:spTree>
    <p:extLst>
      <p:ext uri="{BB962C8B-B14F-4D97-AF65-F5344CB8AC3E}">
        <p14:creationId xmlns:p14="http://schemas.microsoft.com/office/powerpoint/2010/main" val="13097734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 Look</a:t>
            </a:r>
            <a:r>
              <a:rPr lang="en-US" baseline="0" dirty="0" smtClean="0"/>
              <a:t> at the Innards of a PDF</a:t>
            </a:r>
            <a:endParaRPr lang="en-US" dirty="0"/>
          </a:p>
        </p:txBody>
      </p:sp>
      <p:pic>
        <p:nvPicPr>
          <p:cNvPr id="3" name="Picture Placeholder 2" descr="Screenshot of PDF with tag view pane."/>
          <p:cNvPicPr>
            <a:picLocks noGrp="1" noChangeAspect="1"/>
          </p:cNvPicPr>
          <p:nvPr>
            <p:ph type="pic" idx="1"/>
          </p:nvPr>
        </p:nvPicPr>
        <p:blipFill>
          <a:blip r:embed="rId2">
            <a:extLst>
              <a:ext uri="{28A0092B-C50C-407E-A947-70E740481C1C}">
                <a14:useLocalDpi xmlns:a14="http://schemas.microsoft.com/office/drawing/2010/main" val="0"/>
              </a:ext>
            </a:extLst>
          </a:blip>
          <a:srcRect t="5199" b="5199"/>
          <a:stretch>
            <a:fillRect/>
          </a:stretch>
        </p:blipFill>
        <p:spPr>
          <a:xfrm>
            <a:off x="-37814" y="838201"/>
            <a:ext cx="8908009" cy="5943600"/>
          </a:xfrm>
        </p:spPr>
      </p:pic>
    </p:spTree>
    <p:extLst>
      <p:ext uri="{BB962C8B-B14F-4D97-AF65-F5344CB8AC3E}">
        <p14:creationId xmlns:p14="http://schemas.microsoft.com/office/powerpoint/2010/main" val="39277452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a:xfrm>
            <a:off x="457200" y="381000"/>
            <a:ext cx="7924800" cy="1828800"/>
          </a:xfrm>
        </p:spPr>
        <p:txBody>
          <a:bodyPr/>
          <a:lstStyle/>
          <a:p>
            <a:r>
              <a:rPr lang="en-US" sz="4000" dirty="0" smtClean="0">
                <a:solidFill>
                  <a:schemeClr val="tx1"/>
                </a:solidFill>
                <a:latin typeface="Franklin Gothic Black"/>
                <a:cs typeface="Franklin Gothic Black"/>
              </a:rPr>
              <a:t>Case Study:</a:t>
            </a:r>
            <a:r>
              <a:rPr lang="en-US" sz="4000" baseline="0" dirty="0" smtClean="0">
                <a:solidFill>
                  <a:schemeClr val="tx1"/>
                </a:solidFill>
                <a:latin typeface="Franklin Gothic Black"/>
                <a:cs typeface="Franklin Gothic Black"/>
              </a:rPr>
              <a:t> </a:t>
            </a:r>
            <a:br>
              <a:rPr lang="en-US" sz="4000" baseline="0" dirty="0" smtClean="0">
                <a:solidFill>
                  <a:schemeClr val="tx1"/>
                </a:solidFill>
                <a:latin typeface="Franklin Gothic Black"/>
                <a:cs typeface="Franklin Gothic Black"/>
              </a:rPr>
            </a:br>
            <a:r>
              <a:rPr lang="en-US" sz="4000" baseline="0" dirty="0" smtClean="0">
                <a:solidFill>
                  <a:schemeClr val="tx1"/>
                </a:solidFill>
                <a:latin typeface="Franklin Gothic Black"/>
                <a:cs typeface="Franklin Gothic Black"/>
              </a:rPr>
              <a:t>Web Sites &amp; Interfaces</a:t>
            </a:r>
            <a:endParaRPr lang="en-US" sz="4000" dirty="0">
              <a:solidFill>
                <a:schemeClr val="tx1"/>
              </a:solidFill>
              <a:latin typeface="Franklin Gothic Black"/>
              <a:cs typeface="Franklin Gothic Black"/>
            </a:endParaRPr>
          </a:p>
        </p:txBody>
      </p:sp>
      <p:pic>
        <p:nvPicPr>
          <p:cNvPr id="5" name="Content Placeholder 4" descr="spiderweb.jpg"/>
          <p:cNvPicPr>
            <a:picLocks noGrp="1" noChangeAspect="1"/>
          </p:cNvPicPr>
          <p:nvPr>
            <p:ph idx="1"/>
          </p:nvPr>
        </p:nvPicPr>
        <p:blipFill>
          <a:blip r:embed="rId3">
            <a:extLst>
              <a:ext uri="{28A0092B-C50C-407E-A947-70E740481C1C}">
                <a14:useLocalDpi xmlns:a14="http://schemas.microsoft.com/office/drawing/2010/main" val="0"/>
              </a:ext>
            </a:extLst>
          </a:blip>
          <a:srcRect t="13121" b="13121"/>
          <a:stretch>
            <a:fillRect/>
          </a:stretch>
        </p:blipFill>
        <p:spPr>
          <a:xfrm>
            <a:off x="0" y="1809810"/>
            <a:ext cx="8839200" cy="5048190"/>
          </a:xfrm>
        </p:spPr>
      </p:pic>
    </p:spTree>
    <p:extLst>
      <p:ext uri="{BB962C8B-B14F-4D97-AF65-F5344CB8AC3E}">
        <p14:creationId xmlns:p14="http://schemas.microsoft.com/office/powerpoint/2010/main" val="33572255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a:t>
            </a:r>
            <a:r>
              <a:rPr lang="en-US" baseline="0" dirty="0" smtClean="0"/>
              <a:t> trends: accessible web development</a:t>
            </a:r>
            <a:endParaRPr lang="en-US" dirty="0"/>
          </a:p>
        </p:txBody>
      </p:sp>
      <p:sp>
        <p:nvSpPr>
          <p:cNvPr id="5" name="Content Placeholder 4"/>
          <p:cNvSpPr>
            <a:spLocks noGrp="1"/>
          </p:cNvSpPr>
          <p:nvPr>
            <p:ph idx="1"/>
          </p:nvPr>
        </p:nvSpPr>
        <p:spPr/>
        <p:txBody>
          <a:bodyPr/>
          <a:lstStyle/>
          <a:p>
            <a:r>
              <a:rPr lang="en-US" sz="2800" dirty="0" smtClean="0"/>
              <a:t>WAI-ARIA</a:t>
            </a:r>
          </a:p>
          <a:p>
            <a:r>
              <a:rPr lang="en-US" sz="2800" dirty="0" smtClean="0"/>
              <a:t>Responsive</a:t>
            </a:r>
            <a:r>
              <a:rPr lang="en-US" sz="2800" baseline="0" dirty="0" smtClean="0"/>
              <a:t> design</a:t>
            </a:r>
          </a:p>
          <a:p>
            <a:r>
              <a:rPr lang="en-US" sz="2800" baseline="0" dirty="0" smtClean="0"/>
              <a:t>Iterative testing during development</a:t>
            </a:r>
          </a:p>
          <a:p>
            <a:r>
              <a:rPr lang="en-US" sz="2800" baseline="0" dirty="0" smtClean="0"/>
              <a:t>Testing tools and resources</a:t>
            </a:r>
            <a:endParaRPr lang="en-US" sz="2800" dirty="0"/>
          </a:p>
        </p:txBody>
      </p:sp>
    </p:spTree>
    <p:extLst>
      <p:ext uri="{BB962C8B-B14F-4D97-AF65-F5344CB8AC3E}">
        <p14:creationId xmlns:p14="http://schemas.microsoft.com/office/powerpoint/2010/main" val="25922015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Key</a:t>
            </a:r>
            <a:r>
              <a:rPr lang="en-US" baseline="0" dirty="0" smtClean="0">
                <a:latin typeface="+mn-lt"/>
              </a:rPr>
              <a:t> Issues for User Interaction</a:t>
            </a:r>
            <a:endParaRPr lang="en-US" dirty="0">
              <a:latin typeface="+mn-lt"/>
            </a:endParaRPr>
          </a:p>
        </p:txBody>
      </p:sp>
      <p:sp>
        <p:nvSpPr>
          <p:cNvPr id="3" name="Text"/>
          <p:cNvSpPr>
            <a:spLocks noGrp="1"/>
          </p:cNvSpPr>
          <p:nvPr>
            <p:ph idx="1"/>
          </p:nvPr>
        </p:nvSpPr>
        <p:spPr/>
        <p:txBody>
          <a:bodyPr/>
          <a:lstStyle/>
          <a:p>
            <a:pPr marL="182880" indent="-182880">
              <a:buFont typeface="Arial" pitchFamily="34" charset="0"/>
              <a:buChar char="•"/>
            </a:pPr>
            <a:r>
              <a:rPr lang="en-US" sz="2800" dirty="0" smtClean="0">
                <a:latin typeface="Arial" pitchFamily="34" charset="0"/>
                <a:cs typeface="Arial" pitchFamily="34" charset="0"/>
              </a:rPr>
              <a:t>Navigation</a:t>
            </a:r>
          </a:p>
          <a:p>
            <a:pPr marL="182880" indent="-182880" rtl="0" eaLnBrk="1" latinLnBrk="0" hangingPunct="1">
              <a:buFont typeface="Arial" pitchFamily="34" charset="0"/>
              <a:buChar char="•"/>
            </a:pPr>
            <a:r>
              <a:rPr lang="en-US" sz="2800" kern="1200" dirty="0" smtClean="0">
                <a:solidFill>
                  <a:schemeClr val="tx1"/>
                </a:solidFill>
                <a:effectLst/>
                <a:latin typeface="Arial" pitchFamily="34" charset="0"/>
                <a:ea typeface="+mn-ea"/>
                <a:cs typeface="Arial" pitchFamily="34" charset="0"/>
              </a:rPr>
              <a:t>Mouse &amp; keyboard issues</a:t>
            </a:r>
            <a:endParaRPr lang="en-US" sz="2800" dirty="0" smtClean="0">
              <a:effectLst/>
              <a:latin typeface="Arial" pitchFamily="34" charset="0"/>
              <a:cs typeface="Arial" pitchFamily="34" charset="0"/>
            </a:endParaRPr>
          </a:p>
          <a:p>
            <a:pPr marL="182880" indent="-182880" rtl="0" eaLnBrk="1" latinLnBrk="0" hangingPunct="1">
              <a:buFont typeface="Arial" pitchFamily="34" charset="0"/>
              <a:buChar char="•"/>
            </a:pPr>
            <a:r>
              <a:rPr lang="en-US" sz="2800" kern="1200" dirty="0" smtClean="0">
                <a:solidFill>
                  <a:schemeClr val="tx1"/>
                </a:solidFill>
                <a:effectLst/>
                <a:latin typeface="Arial" pitchFamily="34" charset="0"/>
                <a:ea typeface="+mn-ea"/>
                <a:cs typeface="Arial" pitchFamily="34" charset="0"/>
              </a:rPr>
              <a:t>Images</a:t>
            </a:r>
            <a:r>
              <a:rPr lang="en-US" sz="2800" kern="1200" baseline="0" dirty="0" smtClean="0">
                <a:solidFill>
                  <a:schemeClr val="tx1"/>
                </a:solidFill>
                <a:effectLst/>
                <a:latin typeface="Arial" pitchFamily="34" charset="0"/>
                <a:ea typeface="+mn-ea"/>
                <a:cs typeface="Arial" pitchFamily="34" charset="0"/>
              </a:rPr>
              <a:t> and non-text elements</a:t>
            </a:r>
          </a:p>
          <a:p>
            <a:pPr marL="182880" marR="0" indent="-18288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kern="1200" dirty="0" smtClean="0">
                <a:solidFill>
                  <a:schemeClr val="tx1"/>
                </a:solidFill>
                <a:effectLst/>
                <a:latin typeface="Arial" pitchFamily="34" charset="0"/>
                <a:ea typeface="+mn-ea"/>
                <a:cs typeface="Arial" pitchFamily="34" charset="0"/>
              </a:rPr>
              <a:t>Forms</a:t>
            </a:r>
            <a:endParaRPr lang="en-US" sz="2800" kern="1200" baseline="0" dirty="0" smtClean="0">
              <a:solidFill>
                <a:schemeClr val="tx1"/>
              </a:solidFill>
              <a:effectLst/>
              <a:latin typeface="Arial" pitchFamily="34" charset="0"/>
              <a:ea typeface="+mn-ea"/>
              <a:cs typeface="Arial" pitchFamily="34" charset="0"/>
            </a:endParaRPr>
          </a:p>
        </p:txBody>
      </p:sp>
      <p:pic>
        <p:nvPicPr>
          <p:cNvPr id="5" name="Image" descr="Web Accessibility Initiative (WAI) logo"/>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12700" y="5422900"/>
            <a:ext cx="5851523" cy="1447800"/>
          </a:xfrm>
        </p:spPr>
      </p:pic>
    </p:spTree>
    <p:extLst>
      <p:ext uri="{BB962C8B-B14F-4D97-AF65-F5344CB8AC3E}">
        <p14:creationId xmlns:p14="http://schemas.microsoft.com/office/powerpoint/2010/main" val="38580933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latin typeface="+mn-lt"/>
              </a:rPr>
              <a:t>Navigation and links</a:t>
            </a:r>
            <a:endParaRPr lang="en-US" dirty="0">
              <a:latin typeface="+mn-lt"/>
            </a:endParaRPr>
          </a:p>
        </p:txBody>
      </p:sp>
      <p:sp>
        <p:nvSpPr>
          <p:cNvPr id="5" name="Text"/>
          <p:cNvSpPr>
            <a:spLocks noGrp="1"/>
          </p:cNvSpPr>
          <p:nvPr>
            <p:ph idx="1"/>
          </p:nvPr>
        </p:nvSpPr>
        <p:spPr/>
        <p:txBody>
          <a:bodyPr/>
          <a:lstStyle/>
          <a:p>
            <a:pPr rtl="0" fontAlgn="base"/>
            <a:r>
              <a:rPr lang="en-US" sz="2800" kern="1200" baseline="0" dirty="0" smtClean="0">
                <a:solidFill>
                  <a:schemeClr val="tx1">
                    <a:lumMod val="85000"/>
                  </a:schemeClr>
                </a:solidFill>
                <a:effectLst/>
                <a:latin typeface="Arial" pitchFamily="34" charset="0"/>
                <a:ea typeface="+mn-ea"/>
                <a:cs typeface="Arial" pitchFamily="34" charset="0"/>
              </a:rPr>
              <a:t>Consistent navigation (predictable) </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Skip to content</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Clear pathways (breadcrumb)</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Meaningful link text that conveys purpose</a:t>
            </a:r>
            <a:endParaRPr lang="en-US" sz="2800" dirty="0" smtClean="0">
              <a:effectLst/>
              <a:latin typeface="Arial" pitchFamily="34" charset="0"/>
              <a:cs typeface="Arial" pitchFamily="34" charset="0"/>
            </a:endParaRPr>
          </a:p>
        </p:txBody>
      </p:sp>
    </p:spTree>
    <p:extLst>
      <p:ext uri="{BB962C8B-B14F-4D97-AF65-F5344CB8AC3E}">
        <p14:creationId xmlns:p14="http://schemas.microsoft.com/office/powerpoint/2010/main" val="30056280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086600" cy="609600"/>
          </a:xfrm>
        </p:spPr>
        <p:txBody>
          <a:bodyPr/>
          <a:lstStyle/>
          <a:p>
            <a:pPr algn="l"/>
            <a:r>
              <a:rPr lang="en-US" dirty="0" smtClean="0"/>
              <a:t>Who</a:t>
            </a:r>
            <a:r>
              <a:rPr lang="en-US" baseline="0" dirty="0" smtClean="0"/>
              <a:t> Are You?</a:t>
            </a:r>
            <a:endParaRPr lang="en-US" dirty="0"/>
          </a:p>
        </p:txBody>
      </p:sp>
      <p:pic>
        <p:nvPicPr>
          <p:cNvPr id="3" name="Picture 2" descr="iStock_000019688253XSm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400"/>
            <a:ext cx="4914900" cy="3261181"/>
          </a:xfrm>
          <a:prstGeom prst="rect">
            <a:avLst/>
          </a:prstGeom>
        </p:spPr>
      </p:pic>
      <p:sp>
        <p:nvSpPr>
          <p:cNvPr id="5" name="Content Placeholder 4"/>
          <p:cNvSpPr>
            <a:spLocks noGrp="1"/>
          </p:cNvSpPr>
          <p:nvPr>
            <p:ph idx="1"/>
          </p:nvPr>
        </p:nvSpPr>
        <p:spPr>
          <a:xfrm>
            <a:off x="3962400" y="808037"/>
            <a:ext cx="4876800" cy="4525963"/>
          </a:xfrm>
        </p:spPr>
        <p:txBody>
          <a:bodyPr/>
          <a:lstStyle/>
          <a:p>
            <a:r>
              <a:rPr lang="en-US" baseline="0" dirty="0" smtClean="0"/>
              <a:t>Website/application developer</a:t>
            </a:r>
          </a:p>
          <a:p>
            <a:r>
              <a:rPr lang="en-US" baseline="0" dirty="0" smtClean="0"/>
              <a:t>Instructional designer</a:t>
            </a:r>
          </a:p>
          <a:p>
            <a:r>
              <a:rPr lang="en-US" baseline="0" dirty="0" smtClean="0"/>
              <a:t>Content creator/writer</a:t>
            </a:r>
          </a:p>
          <a:p>
            <a:r>
              <a:rPr lang="en-US" baseline="0" dirty="0" smtClean="0"/>
              <a:t>Graphic designer</a:t>
            </a:r>
          </a:p>
          <a:p>
            <a:r>
              <a:rPr lang="en-US" baseline="0" dirty="0" smtClean="0"/>
              <a:t>Animations creator</a:t>
            </a:r>
          </a:p>
          <a:p>
            <a:r>
              <a:rPr lang="en-US" baseline="0" dirty="0" smtClean="0"/>
              <a:t>Media/video producer</a:t>
            </a:r>
          </a:p>
          <a:p>
            <a:r>
              <a:rPr lang="en-US" baseline="0" dirty="0" smtClean="0"/>
              <a:t>All of the above</a:t>
            </a:r>
          </a:p>
          <a:p>
            <a:r>
              <a:rPr lang="en-US" baseline="0" dirty="0" smtClean="0"/>
              <a:t>Other?</a:t>
            </a:r>
          </a:p>
        </p:txBody>
      </p:sp>
    </p:spTree>
    <p:extLst>
      <p:ext uri="{BB962C8B-B14F-4D97-AF65-F5344CB8AC3E}">
        <p14:creationId xmlns:p14="http://schemas.microsoft.com/office/powerpoint/2010/main" val="79451056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latin typeface="+mn-lt"/>
              </a:rPr>
              <a:t>Mouse and keyboard</a:t>
            </a:r>
            <a:r>
              <a:rPr lang="en-US" baseline="0" dirty="0" smtClean="0">
                <a:latin typeface="+mn-lt"/>
              </a:rPr>
              <a:t> issues</a:t>
            </a:r>
            <a:endParaRPr lang="en-US" dirty="0">
              <a:latin typeface="+mn-lt"/>
            </a:endParaRPr>
          </a:p>
        </p:txBody>
      </p:sp>
      <p:sp>
        <p:nvSpPr>
          <p:cNvPr id="5" name="Text"/>
          <p:cNvSpPr>
            <a:spLocks noGrp="1"/>
          </p:cNvSpPr>
          <p:nvPr>
            <p:ph idx="1"/>
          </p:nvPr>
        </p:nvSpPr>
        <p:spPr/>
        <p:txBody>
          <a:bodyPr/>
          <a:lstStyle/>
          <a:p>
            <a:pPr rtl="0" fontAlgn="base"/>
            <a:r>
              <a:rPr lang="en-US" sz="2800" kern="1200" baseline="0" dirty="0" smtClean="0">
                <a:solidFill>
                  <a:schemeClr val="tx1">
                    <a:lumMod val="85000"/>
                  </a:schemeClr>
                </a:solidFill>
                <a:effectLst/>
                <a:latin typeface="Arial" pitchFamily="34" charset="0"/>
                <a:ea typeface="+mn-ea"/>
                <a:cs typeface="Arial" pitchFamily="34" charset="0"/>
              </a:rPr>
              <a:t>Test with keyboard only</a:t>
            </a:r>
          </a:p>
          <a:p>
            <a:pPr rtl="0" fontAlgn="base"/>
            <a:r>
              <a:rPr lang="en-US" sz="2800" kern="1200" baseline="0" dirty="0" smtClean="0">
                <a:solidFill>
                  <a:schemeClr val="tx1">
                    <a:lumMod val="85000"/>
                  </a:schemeClr>
                </a:solidFill>
                <a:effectLst/>
                <a:latin typeface="Arial" pitchFamily="34" charset="0"/>
                <a:ea typeface="+mn-ea"/>
                <a:cs typeface="Arial" pitchFamily="34" charset="0"/>
              </a:rPr>
              <a:t>Focus: visible and orderly</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Do not rely upon mouse clicks </a:t>
            </a:r>
            <a:endParaRPr lang="en-US" sz="2800" dirty="0" smtClean="0">
              <a:effectLst/>
              <a:latin typeface="Arial" pitchFamily="34" charset="0"/>
              <a:cs typeface="Arial" pitchFamily="34" charset="0"/>
            </a:endParaRPr>
          </a:p>
          <a:p>
            <a:pPr lvl="0" rtl="0" fontAlgn="base"/>
            <a:r>
              <a:rPr lang="en-US" sz="2800" kern="1200" baseline="0" dirty="0" smtClean="0">
                <a:solidFill>
                  <a:schemeClr val="tx1">
                    <a:lumMod val="85000"/>
                  </a:schemeClr>
                </a:solidFill>
                <a:effectLst/>
                <a:latin typeface="Arial" pitchFamily="34" charset="0"/>
                <a:ea typeface="+mn-ea"/>
                <a:cs typeface="Arial" pitchFamily="34" charset="0"/>
              </a:rPr>
              <a:t>Avoid tedious clicking issues (pick lists, menus)</a:t>
            </a:r>
            <a:endParaRPr lang="en-US" sz="2800" dirty="0" smtClean="0">
              <a:effectLst/>
              <a:latin typeface="Arial" pitchFamily="34" charset="0"/>
              <a:cs typeface="Arial" pitchFamily="34" charset="0"/>
            </a:endParaRPr>
          </a:p>
        </p:txBody>
      </p:sp>
    </p:spTree>
    <p:extLst>
      <p:ext uri="{BB962C8B-B14F-4D97-AF65-F5344CB8AC3E}">
        <p14:creationId xmlns:p14="http://schemas.microsoft.com/office/powerpoint/2010/main" val="393278412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latin typeface="+mn-lt"/>
              </a:rPr>
              <a:t>Images and non-text elements</a:t>
            </a:r>
            <a:endParaRPr lang="en-US" dirty="0">
              <a:latin typeface="+mn-lt"/>
            </a:endParaRPr>
          </a:p>
        </p:txBody>
      </p:sp>
      <p:sp>
        <p:nvSpPr>
          <p:cNvPr id="5" name="Text"/>
          <p:cNvSpPr>
            <a:spLocks noGrp="1"/>
          </p:cNvSpPr>
          <p:nvPr>
            <p:ph idx="1"/>
          </p:nvPr>
        </p:nvSpPr>
        <p:spPr/>
        <p:txBody>
          <a:bodyPr/>
          <a:lstStyle/>
          <a:p>
            <a:pPr rtl="0" fontAlgn="base"/>
            <a:r>
              <a:rPr lang="en-US" sz="2800" kern="1200" baseline="0" dirty="0" smtClean="0">
                <a:solidFill>
                  <a:schemeClr val="tx1">
                    <a:lumMod val="85000"/>
                  </a:schemeClr>
                </a:solidFill>
                <a:effectLst/>
                <a:latin typeface="Arial" pitchFamily="34" charset="0"/>
                <a:ea typeface="+mn-ea"/>
                <a:cs typeface="Arial" pitchFamily="34" charset="0"/>
              </a:rPr>
              <a:t>ALT tags for informative images (non-decorative)</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Link to descriptions for longer text blocks </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Decorative images presented with CSS (not in content)</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Contrast ratio between background and text</a:t>
            </a:r>
            <a:endParaRPr lang="en-US" sz="2800" dirty="0" smtClean="0">
              <a:effectLst/>
              <a:latin typeface="Arial" pitchFamily="34" charset="0"/>
              <a:cs typeface="Arial" pitchFamily="34" charset="0"/>
            </a:endParaRPr>
          </a:p>
        </p:txBody>
      </p:sp>
    </p:spTree>
    <p:extLst>
      <p:ext uri="{BB962C8B-B14F-4D97-AF65-F5344CB8AC3E}">
        <p14:creationId xmlns:p14="http://schemas.microsoft.com/office/powerpoint/2010/main" val="194544308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latin typeface="+mn-lt"/>
              </a:rPr>
              <a:t>Forms</a:t>
            </a:r>
            <a:endParaRPr lang="en-US" dirty="0">
              <a:latin typeface="+mn-lt"/>
            </a:endParaRPr>
          </a:p>
        </p:txBody>
      </p:sp>
      <p:sp>
        <p:nvSpPr>
          <p:cNvPr id="5" name="Text"/>
          <p:cNvSpPr>
            <a:spLocks noGrp="1"/>
          </p:cNvSpPr>
          <p:nvPr>
            <p:ph idx="1"/>
          </p:nvPr>
        </p:nvSpPr>
        <p:spPr/>
        <p:txBody>
          <a:bodyPr/>
          <a:lstStyle/>
          <a:p>
            <a:pPr rtl="0" fontAlgn="base"/>
            <a:r>
              <a:rPr lang="en-US" sz="2800" kern="1200" baseline="0" dirty="0" smtClean="0">
                <a:solidFill>
                  <a:schemeClr val="tx1">
                    <a:lumMod val="85000"/>
                  </a:schemeClr>
                </a:solidFill>
                <a:effectLst/>
                <a:latin typeface="Arial" pitchFamily="34" charset="0"/>
                <a:ea typeface="+mn-ea"/>
                <a:cs typeface="Arial" pitchFamily="34" charset="0"/>
              </a:rPr>
              <a:t>Label tags for ALL input points</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Correct tab sequence</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Access keys for complex, long and laborious forms that  are used frequently</a:t>
            </a:r>
            <a:endParaRPr lang="en-US" sz="2800" dirty="0" smtClean="0">
              <a:effectLst/>
              <a:latin typeface="Arial" pitchFamily="34" charset="0"/>
              <a:cs typeface="Arial" pitchFamily="34" charset="0"/>
            </a:endParaRPr>
          </a:p>
          <a:p>
            <a:pPr rtl="0" fontAlgn="base"/>
            <a:r>
              <a:rPr lang="en-US" sz="2800" kern="1200" baseline="0" dirty="0" smtClean="0">
                <a:solidFill>
                  <a:schemeClr val="tx1">
                    <a:lumMod val="85000"/>
                  </a:schemeClr>
                </a:solidFill>
                <a:effectLst/>
                <a:latin typeface="Arial" pitchFamily="34" charset="0"/>
                <a:ea typeface="+mn-ea"/>
                <a:cs typeface="Arial" pitchFamily="34" charset="0"/>
              </a:rPr>
              <a:t>Navigable and able to submit with keyboard</a:t>
            </a:r>
            <a:endParaRPr lang="en-US" sz="2800" dirty="0" smtClean="0">
              <a:effectLst/>
              <a:latin typeface="Arial" pitchFamily="34" charset="0"/>
              <a:cs typeface="Arial" pitchFamily="34" charset="0"/>
            </a:endParaRPr>
          </a:p>
        </p:txBody>
      </p:sp>
    </p:spTree>
    <p:extLst>
      <p:ext uri="{BB962C8B-B14F-4D97-AF65-F5344CB8AC3E}">
        <p14:creationId xmlns:p14="http://schemas.microsoft.com/office/powerpoint/2010/main" val="141096160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Testing for accessibility</a:t>
            </a:r>
            <a:endParaRPr lang="en-US" dirty="0"/>
          </a:p>
        </p:txBody>
      </p:sp>
      <p:pic>
        <p:nvPicPr>
          <p:cNvPr id="6" name="Picture" descr="Screen shot of &quot;Development/Testing&quot; tab at http://mn.gov/oet/governance/for-agencies/accessibility/websites_applications.js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259522"/>
            <a:ext cx="5867400" cy="559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412175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Test</a:t>
            </a:r>
            <a:r>
              <a:rPr lang="en-US" baseline="0" dirty="0" smtClean="0"/>
              <a:t> Early and Test Often</a:t>
            </a:r>
            <a:endParaRPr lang="en-US" dirty="0"/>
          </a:p>
        </p:txBody>
      </p:sp>
      <p:sp>
        <p:nvSpPr>
          <p:cNvPr id="5" name="Content Placeholder 4"/>
          <p:cNvSpPr>
            <a:spLocks noGrp="1"/>
          </p:cNvSpPr>
          <p:nvPr>
            <p:ph idx="1"/>
          </p:nvPr>
        </p:nvSpPr>
        <p:spPr>
          <a:xfrm>
            <a:off x="457200" y="1341437"/>
            <a:ext cx="7992602" cy="1630363"/>
          </a:xfrm>
        </p:spPr>
        <p:txBody>
          <a:bodyPr/>
          <a:lstStyle/>
          <a:p>
            <a:r>
              <a:rPr lang="en-US" dirty="0" smtClean="0"/>
              <a:t>Keyboard</a:t>
            </a:r>
            <a:r>
              <a:rPr lang="en-US" baseline="0" dirty="0" smtClean="0"/>
              <a:t> testing </a:t>
            </a:r>
          </a:p>
          <a:p>
            <a:r>
              <a:rPr lang="en-US" dirty="0" smtClean="0"/>
              <a:t>WAVE and</a:t>
            </a:r>
            <a:r>
              <a:rPr lang="en-US" baseline="0" dirty="0" smtClean="0"/>
              <a:t> WAT Toolbars</a:t>
            </a:r>
          </a:p>
          <a:p>
            <a:r>
              <a:rPr lang="en-US" baseline="0" dirty="0" smtClean="0"/>
              <a:t>Color contrast tools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9" y="3473353"/>
            <a:ext cx="8153400" cy="32729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13904"/>
            <a:ext cx="8229599" cy="315125"/>
          </a:xfrm>
          <a:prstGeom prst="rect">
            <a:avLst/>
          </a:prstGeom>
        </p:spPr>
      </p:pic>
    </p:spTree>
    <p:extLst>
      <p:ext uri="{BB962C8B-B14F-4D97-AF65-F5344CB8AC3E}">
        <p14:creationId xmlns:p14="http://schemas.microsoft.com/office/powerpoint/2010/main" val="319189574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09600"/>
            <a:ext cx="7924800" cy="609600"/>
          </a:xfrm>
        </p:spPr>
        <p:txBody>
          <a:bodyPr/>
          <a:lstStyle/>
          <a:p>
            <a:r>
              <a:rPr lang="en-US" dirty="0" smtClean="0"/>
              <a:t>Transition page</a:t>
            </a:r>
            <a:endParaRPr lang="en-US" dirty="0"/>
          </a:p>
        </p:txBody>
      </p:sp>
      <p:sp>
        <p:nvSpPr>
          <p:cNvPr id="5" name="Content Placeholder 4"/>
          <p:cNvSpPr>
            <a:spLocks noGrp="1"/>
          </p:cNvSpPr>
          <p:nvPr>
            <p:ph idx="1"/>
          </p:nvPr>
        </p:nvSpPr>
        <p:spPr/>
        <p:txBody>
          <a:bodyPr/>
          <a:lstStyle/>
          <a:p>
            <a:pPr rtl="0" eaLnBrk="1" fontAlgn="auto" latinLnBrk="0" hangingPunct="1"/>
            <a:r>
              <a:rPr lang="en-US" sz="2400" kern="1200" baseline="0" dirty="0" smtClean="0">
                <a:solidFill>
                  <a:schemeClr val="tx1">
                    <a:lumMod val="85000"/>
                  </a:schemeClr>
                </a:solidFill>
                <a:effectLst/>
                <a:latin typeface="Arial" pitchFamily="34" charset="0"/>
                <a:ea typeface="+mn-ea"/>
                <a:cs typeface="Arial" pitchFamily="34" charset="0"/>
                <a:hlinkClick r:id="rId3" action="ppaction://hlinksldjump"/>
              </a:rPr>
              <a:t>Back to case study list</a:t>
            </a:r>
            <a:endParaRPr lang="en-US" sz="2400" dirty="0" smtClean="0">
              <a:effectLst/>
            </a:endParaRPr>
          </a:p>
          <a:p>
            <a:pPr rtl="0" eaLnBrk="1" latinLnBrk="0" hangingPunct="1"/>
            <a:r>
              <a:rPr lang="en-US" sz="2400" kern="1200" baseline="0" dirty="0" smtClean="0">
                <a:solidFill>
                  <a:schemeClr val="tx1">
                    <a:lumMod val="85000"/>
                  </a:schemeClr>
                </a:solidFill>
                <a:effectLst/>
                <a:latin typeface="Arial" pitchFamily="34" charset="0"/>
                <a:ea typeface="+mn-ea"/>
                <a:cs typeface="Arial" pitchFamily="34" charset="0"/>
                <a:hlinkClick r:id="rId4" action="ppaction://hlinksldjump"/>
              </a:rPr>
              <a:t>Advance to summary</a:t>
            </a:r>
            <a:endParaRPr lang="en-US" dirty="0" smtClean="0">
              <a:effectLst/>
            </a:endParaRPr>
          </a:p>
        </p:txBody>
      </p:sp>
    </p:spTree>
    <p:extLst>
      <p:ext uri="{BB962C8B-B14F-4D97-AF65-F5344CB8AC3E}">
        <p14:creationId xmlns:p14="http://schemas.microsoft.com/office/powerpoint/2010/main" val="28694102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Study:</a:t>
            </a:r>
            <a:r>
              <a:rPr lang="en-US" baseline="0" dirty="0" smtClean="0"/>
              <a:t> </a:t>
            </a:r>
            <a:r>
              <a:rPr lang="en-US" dirty="0" smtClean="0"/>
              <a:t>Media Accessibility</a:t>
            </a:r>
            <a:endParaRPr lang="en-US" dirty="0"/>
          </a:p>
        </p:txBody>
      </p:sp>
      <p:pic>
        <p:nvPicPr>
          <p:cNvPr id="6" name="Content Placeholder 5" descr="Screenshot of YouTube video featuring Jay Wyant">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57200" y="1371600"/>
            <a:ext cx="7675071" cy="4525962"/>
          </a:xfrm>
        </p:spPr>
      </p:pic>
    </p:spTree>
    <p:extLst>
      <p:ext uri="{BB962C8B-B14F-4D97-AF65-F5344CB8AC3E}">
        <p14:creationId xmlns:p14="http://schemas.microsoft.com/office/powerpoint/2010/main" val="241183652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Requirements</a:t>
            </a:r>
            <a:endParaRPr lang="en-US" dirty="0"/>
          </a:p>
        </p:txBody>
      </p:sp>
      <p:sp>
        <p:nvSpPr>
          <p:cNvPr id="5" name="Content Placeholder 4"/>
          <p:cNvSpPr>
            <a:spLocks noGrp="1"/>
          </p:cNvSpPr>
          <p:nvPr>
            <p:ph idx="1"/>
          </p:nvPr>
        </p:nvSpPr>
        <p:spPr/>
        <p:txBody>
          <a:bodyPr/>
          <a:lstStyle/>
          <a:p>
            <a:pPr lvl="0"/>
            <a:r>
              <a:rPr lang="en-US" sz="2800" dirty="0" smtClean="0"/>
              <a:t>Video</a:t>
            </a:r>
          </a:p>
          <a:p>
            <a:pPr lvl="1"/>
            <a:r>
              <a:rPr lang="en-US" sz="2400" dirty="0" smtClean="0">
                <a:hlinkClick r:id="rId3"/>
              </a:rPr>
              <a:t>Audio</a:t>
            </a:r>
            <a:r>
              <a:rPr lang="en-US" sz="2400" baseline="0" dirty="0" smtClean="0">
                <a:hlinkClick r:id="rId3"/>
              </a:rPr>
              <a:t> description </a:t>
            </a:r>
            <a:r>
              <a:rPr lang="en-US" sz="2400" baseline="0" dirty="0" smtClean="0"/>
              <a:t>(prerecorded)</a:t>
            </a:r>
            <a:endParaRPr lang="en-US" sz="2400" dirty="0" smtClean="0"/>
          </a:p>
          <a:p>
            <a:pPr lvl="1"/>
            <a:r>
              <a:rPr lang="en-US" sz="2400" dirty="0" smtClean="0"/>
              <a:t>Captioning (prerecorded and live)</a:t>
            </a:r>
          </a:p>
          <a:p>
            <a:pPr lvl="2"/>
            <a:r>
              <a:rPr lang="en-US" sz="2000" dirty="0" smtClean="0"/>
              <a:t>Captions vs. </a:t>
            </a:r>
            <a:r>
              <a:rPr lang="en-US" sz="2000" dirty="0" smtClean="0">
                <a:hlinkClick r:id="rId3"/>
              </a:rPr>
              <a:t>Subtitles</a:t>
            </a:r>
            <a:endParaRPr lang="en-US" sz="2000" dirty="0" smtClean="0"/>
          </a:p>
          <a:p>
            <a:pPr lvl="0"/>
            <a:r>
              <a:rPr lang="en-US" sz="2800" dirty="0" smtClean="0"/>
              <a:t>Audio</a:t>
            </a:r>
          </a:p>
          <a:p>
            <a:pPr lvl="1"/>
            <a:r>
              <a:rPr lang="en-US" sz="2400" dirty="0" smtClean="0"/>
              <a:t>Text Transcript</a:t>
            </a:r>
          </a:p>
          <a:p>
            <a:pPr lvl="0"/>
            <a:r>
              <a:rPr lang="en-US" sz="2800" dirty="0" smtClean="0"/>
              <a:t>Accessible</a:t>
            </a:r>
            <a:r>
              <a:rPr lang="en-US" sz="2800" baseline="0" dirty="0" smtClean="0"/>
              <a:t> user interfaces and </a:t>
            </a:r>
            <a:r>
              <a:rPr lang="en-US" sz="2800" baseline="0" dirty="0" smtClean="0">
                <a:hlinkClick r:id="rId4"/>
              </a:rPr>
              <a:t>controls</a:t>
            </a:r>
            <a:endParaRPr lang="en-US" sz="2800" dirty="0" smtClean="0"/>
          </a:p>
        </p:txBody>
      </p:sp>
    </p:spTree>
    <p:extLst>
      <p:ext uri="{BB962C8B-B14F-4D97-AF65-F5344CB8AC3E}">
        <p14:creationId xmlns:p14="http://schemas.microsoft.com/office/powerpoint/2010/main" val="20587272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924800" cy="609600"/>
          </a:xfrm>
        </p:spPr>
        <p:txBody>
          <a:bodyPr>
            <a:normAutofit/>
          </a:bodyPr>
          <a:lstStyle/>
          <a:p>
            <a:r>
              <a:rPr lang="en-US" dirty="0" smtClean="0"/>
              <a:t>Strategies: Video</a:t>
            </a:r>
            <a:endParaRPr lang="en-US" dirty="0"/>
          </a:p>
        </p:txBody>
      </p:sp>
      <p:sp>
        <p:nvSpPr>
          <p:cNvPr id="4" name="Content Placeholder 3"/>
          <p:cNvSpPr>
            <a:spLocks noGrp="1"/>
          </p:cNvSpPr>
          <p:nvPr>
            <p:ph idx="1"/>
          </p:nvPr>
        </p:nvSpPr>
        <p:spPr/>
        <p:txBody>
          <a:bodyPr/>
          <a:lstStyle/>
          <a:p>
            <a:r>
              <a:rPr lang="en-US" dirty="0" smtClean="0"/>
              <a:t>Purpose</a:t>
            </a:r>
          </a:p>
          <a:p>
            <a:pPr lvl="1"/>
            <a:r>
              <a:rPr lang="en-US" dirty="0" smtClean="0"/>
              <a:t>Why a video?</a:t>
            </a:r>
          </a:p>
          <a:p>
            <a:pPr lvl="1"/>
            <a:r>
              <a:rPr lang="en-US" dirty="0" smtClean="0"/>
              <a:t>What’s the information?</a:t>
            </a:r>
          </a:p>
          <a:p>
            <a:pPr lvl="0"/>
            <a:r>
              <a:rPr lang="en-US" dirty="0" smtClean="0"/>
              <a:t>Planning</a:t>
            </a:r>
          </a:p>
          <a:p>
            <a:pPr lvl="1"/>
            <a:r>
              <a:rPr lang="en-US" dirty="0" smtClean="0"/>
              <a:t>Scripting: include descriptions</a:t>
            </a:r>
            <a:r>
              <a:rPr lang="en-US" baseline="0" dirty="0" smtClean="0"/>
              <a:t> of </a:t>
            </a:r>
            <a:r>
              <a:rPr lang="en-US" dirty="0" smtClean="0"/>
              <a:t>key visuals</a:t>
            </a:r>
          </a:p>
          <a:p>
            <a:pPr lvl="1"/>
            <a:r>
              <a:rPr lang="en-US" dirty="0" smtClean="0"/>
              <a:t>Speaker</a:t>
            </a:r>
            <a:r>
              <a:rPr lang="en-US" baseline="0" dirty="0" smtClean="0"/>
              <a:t> instructions: describe visual’s message</a:t>
            </a:r>
          </a:p>
          <a:p>
            <a:pPr lvl="1"/>
            <a:r>
              <a:rPr lang="en-US" dirty="0" smtClean="0"/>
              <a:t>How will you visually represent the audio?</a:t>
            </a:r>
            <a:endParaRPr lang="en-US" baseline="0" dirty="0" smtClean="0"/>
          </a:p>
          <a:p>
            <a:pPr lvl="0"/>
            <a:r>
              <a:rPr lang="en-US" dirty="0" smtClean="0"/>
              <a:t>Execution</a:t>
            </a:r>
          </a:p>
          <a:p>
            <a:pPr lvl="1"/>
            <a:r>
              <a:rPr lang="en-US" dirty="0" smtClean="0"/>
              <a:t>Time frame for all processes</a:t>
            </a:r>
          </a:p>
          <a:p>
            <a:pPr lvl="1"/>
            <a:r>
              <a:rPr lang="en-US" dirty="0" smtClean="0"/>
              <a:t>Budget</a:t>
            </a:r>
          </a:p>
        </p:txBody>
      </p:sp>
    </p:spTree>
    <p:extLst>
      <p:ext uri="{BB962C8B-B14F-4D97-AF65-F5344CB8AC3E}">
        <p14:creationId xmlns:p14="http://schemas.microsoft.com/office/powerpoint/2010/main" val="163638046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Issues</a:t>
            </a:r>
            <a:r>
              <a:rPr lang="en-US" baseline="0" dirty="0" smtClean="0"/>
              <a:t> and Tools/Resources</a:t>
            </a:r>
            <a:endParaRPr lang="en-US" dirty="0"/>
          </a:p>
        </p:txBody>
      </p:sp>
      <p:sp>
        <p:nvSpPr>
          <p:cNvPr id="5" name="Content Placeholder 4"/>
          <p:cNvSpPr>
            <a:spLocks noGrp="1"/>
          </p:cNvSpPr>
          <p:nvPr>
            <p:ph idx="1"/>
          </p:nvPr>
        </p:nvSpPr>
        <p:spPr/>
        <p:txBody>
          <a:bodyPr/>
          <a:lstStyle/>
          <a:p>
            <a:r>
              <a:rPr lang="en-US" dirty="0" smtClean="0"/>
              <a:t>To YouTube or Not?</a:t>
            </a:r>
          </a:p>
          <a:p>
            <a:pPr lvl="1"/>
            <a:r>
              <a:rPr lang="en-US" dirty="0" smtClean="0"/>
              <a:t>Auto</a:t>
            </a:r>
            <a:r>
              <a:rPr lang="en-US" baseline="0" dirty="0" smtClean="0"/>
              <a:t> time stamping a transcript</a:t>
            </a:r>
          </a:p>
          <a:p>
            <a:pPr lvl="1"/>
            <a:r>
              <a:rPr lang="en-US" baseline="0" dirty="0" smtClean="0"/>
              <a:t>Alternative tools: webcaptioning.com</a:t>
            </a:r>
            <a:endParaRPr lang="en-US" dirty="0" smtClean="0"/>
          </a:p>
          <a:p>
            <a:r>
              <a:rPr lang="en-US" dirty="0" smtClean="0"/>
              <a:t>In-house</a:t>
            </a:r>
            <a:r>
              <a:rPr lang="en-US" baseline="0" dirty="0" smtClean="0"/>
              <a:t> vs. hiring a pro</a:t>
            </a:r>
          </a:p>
          <a:p>
            <a:pPr lvl="1"/>
            <a:r>
              <a:rPr lang="en-US" baseline="0" dirty="0" smtClean="0"/>
              <a:t>Best practices: </a:t>
            </a:r>
            <a:r>
              <a:rPr lang="en-US" baseline="0" dirty="0" smtClean="0">
                <a:hlinkClick r:id="rId3"/>
              </a:rPr>
              <a:t>DCMP</a:t>
            </a:r>
            <a:endParaRPr lang="en-US" baseline="0" dirty="0" smtClean="0"/>
          </a:p>
          <a:p>
            <a:pPr lvl="0"/>
            <a:r>
              <a:rPr lang="en-US" baseline="0" dirty="0" smtClean="0"/>
              <a:t>Live vs. recorded captioning</a:t>
            </a:r>
          </a:p>
          <a:p>
            <a:pPr lvl="1"/>
            <a:r>
              <a:rPr lang="en-US" baseline="0" dirty="0" smtClean="0"/>
              <a:t>Live: CART or captioning?</a:t>
            </a:r>
          </a:p>
          <a:p>
            <a:pPr lvl="0"/>
            <a:r>
              <a:rPr lang="en-US" baseline="0" dirty="0" smtClean="0"/>
              <a:t>User interface</a:t>
            </a:r>
          </a:p>
          <a:p>
            <a:pPr lvl="1"/>
            <a:r>
              <a:rPr lang="en-US" baseline="0" dirty="0" smtClean="0"/>
              <a:t>Caption toggle</a:t>
            </a:r>
          </a:p>
          <a:p>
            <a:pPr lvl="1"/>
            <a:r>
              <a:rPr lang="en-US" baseline="0" dirty="0" smtClean="0"/>
              <a:t>Description toggle (or separate video)</a:t>
            </a:r>
          </a:p>
          <a:p>
            <a:pPr lvl="1"/>
            <a:r>
              <a:rPr lang="en-US" baseline="0" dirty="0" smtClean="0"/>
              <a:t>Accessible controls</a:t>
            </a:r>
          </a:p>
        </p:txBody>
      </p:sp>
    </p:spTree>
    <p:extLst>
      <p:ext uri="{BB962C8B-B14F-4D97-AF65-F5344CB8AC3E}">
        <p14:creationId xmlns:p14="http://schemas.microsoft.com/office/powerpoint/2010/main" val="20472683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7924800" cy="609600"/>
          </a:xfrm>
        </p:spPr>
        <p:txBody>
          <a:bodyPr/>
          <a:lstStyle/>
          <a:p>
            <a:pPr algn="l"/>
            <a:r>
              <a:rPr lang="en-US" dirty="0" smtClean="0"/>
              <a:t>The Office of Accessibility</a:t>
            </a:r>
            <a:endParaRPr lang="en-US" dirty="0"/>
          </a:p>
        </p:txBody>
      </p:sp>
      <p:sp>
        <p:nvSpPr>
          <p:cNvPr id="5" name="Content Placeholder 4"/>
          <p:cNvSpPr>
            <a:spLocks noGrp="1"/>
          </p:cNvSpPr>
          <p:nvPr>
            <p:ph idx="1"/>
          </p:nvPr>
        </p:nvSpPr>
        <p:spPr>
          <a:xfrm>
            <a:off x="1295400" y="3398837"/>
            <a:ext cx="7086600" cy="2316163"/>
          </a:xfrm>
        </p:spPr>
        <p:txBody>
          <a:bodyPr/>
          <a:lstStyle/>
          <a:p>
            <a:r>
              <a:rPr lang="en-US" dirty="0" smtClean="0"/>
              <a:t>2009 law</a:t>
            </a:r>
          </a:p>
          <a:p>
            <a:r>
              <a:rPr lang="en-US" baseline="0" dirty="0" smtClean="0"/>
              <a:t>Advisory Committee &amp; work groups</a:t>
            </a:r>
          </a:p>
          <a:p>
            <a:r>
              <a:rPr lang="en-US" baseline="0" dirty="0" smtClean="0"/>
              <a:t>2011 recommendations to legislature</a:t>
            </a:r>
          </a:p>
          <a:p>
            <a:r>
              <a:rPr lang="en-US" baseline="0" dirty="0" smtClean="0"/>
              <a:t>State Accessibility Standard</a:t>
            </a:r>
            <a:endParaRPr lang="en-US" dirty="0"/>
          </a:p>
        </p:txBody>
      </p:sp>
      <p:pic>
        <p:nvPicPr>
          <p:cNvPr id="3" name="Picture 2" descr="Office of Accessibility Logo CMYK.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6629400" cy="3886200"/>
          </a:xfrm>
          <a:prstGeom prst="rect">
            <a:avLst/>
          </a:prstGeom>
        </p:spPr>
      </p:pic>
    </p:spTree>
    <p:extLst>
      <p:ext uri="{BB962C8B-B14F-4D97-AF65-F5344CB8AC3E}">
        <p14:creationId xmlns:p14="http://schemas.microsoft.com/office/powerpoint/2010/main" val="6992431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olution.jpg">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22122"/>
            <a:ext cx="7010400" cy="4835878"/>
          </a:xfrm>
          <a:prstGeom prst="rect">
            <a:avLst/>
          </a:prstGeom>
        </p:spPr>
      </p:pic>
      <p:sp>
        <p:nvSpPr>
          <p:cNvPr id="5" name="Title 4"/>
          <p:cNvSpPr>
            <a:spLocks noGrp="1"/>
          </p:cNvSpPr>
          <p:nvPr>
            <p:ph type="title"/>
          </p:nvPr>
        </p:nvSpPr>
        <p:spPr/>
        <p:txBody>
          <a:bodyPr/>
          <a:lstStyle/>
          <a:p>
            <a:r>
              <a:rPr lang="en-US" dirty="0" smtClean="0"/>
              <a:t>Make</a:t>
            </a:r>
            <a:r>
              <a:rPr lang="en-US" baseline="0" dirty="0" smtClean="0"/>
              <a:t> accessibility</a:t>
            </a:r>
            <a:r>
              <a:rPr lang="en-US" dirty="0" smtClean="0"/>
              <a:t> part of the solution</a:t>
            </a:r>
            <a:endParaRPr lang="en-US" dirty="0"/>
          </a:p>
        </p:txBody>
      </p:sp>
      <p:sp>
        <p:nvSpPr>
          <p:cNvPr id="4" name="Text Placeholder 3"/>
          <p:cNvSpPr>
            <a:spLocks noGrp="1"/>
          </p:cNvSpPr>
          <p:nvPr>
            <p:ph idx="1"/>
          </p:nvPr>
        </p:nvSpPr>
        <p:spPr>
          <a:xfrm>
            <a:off x="4953000" y="1295400"/>
            <a:ext cx="3505200" cy="990600"/>
          </a:xfrm>
          <a:prstGeom prst="rect">
            <a:avLst/>
          </a:prstGeom>
        </p:spPr>
        <p:txBody>
          <a:bodyPr/>
          <a:lstStyle/>
          <a:p>
            <a:pPr rtl="0" eaLnBrk="1" fontAlgn="auto" latinLnBrk="0" hangingPunct="1"/>
            <a:r>
              <a:rPr lang="en-US" sz="2400" kern="1200" baseline="0" dirty="0" smtClean="0">
                <a:solidFill>
                  <a:schemeClr val="tx1">
                    <a:lumMod val="85000"/>
                  </a:schemeClr>
                </a:solidFill>
                <a:effectLst/>
                <a:latin typeface="Arial" pitchFamily="34" charset="0"/>
                <a:ea typeface="+mn-ea"/>
                <a:cs typeface="Arial" pitchFamily="34" charset="0"/>
                <a:hlinkClick r:id="rId5" action="ppaction://hlinksldjump"/>
              </a:rPr>
              <a:t>Back to case study list</a:t>
            </a:r>
            <a:endParaRPr lang="en-US" sz="2400" dirty="0" smtClean="0">
              <a:effectLst/>
            </a:endParaRPr>
          </a:p>
          <a:p>
            <a:pPr rtl="0" eaLnBrk="1" latinLnBrk="0" hangingPunct="1"/>
            <a:r>
              <a:rPr lang="en-US" sz="2400" kern="1200" baseline="0" dirty="0" smtClean="0">
                <a:solidFill>
                  <a:schemeClr val="tx1">
                    <a:lumMod val="85000"/>
                  </a:schemeClr>
                </a:solidFill>
                <a:effectLst/>
                <a:latin typeface="Arial" pitchFamily="34" charset="0"/>
                <a:ea typeface="+mn-ea"/>
                <a:cs typeface="Arial" pitchFamily="34" charset="0"/>
                <a:hlinkClick r:id="rId6" action="ppaction://hlinksldjump"/>
              </a:rPr>
              <a:t>Advance to summary</a:t>
            </a:r>
            <a:endParaRPr lang="en-US" dirty="0"/>
          </a:p>
        </p:txBody>
      </p:sp>
    </p:spTree>
    <p:extLst>
      <p:ext uri="{BB962C8B-B14F-4D97-AF65-F5344CB8AC3E}">
        <p14:creationId xmlns:p14="http://schemas.microsoft.com/office/powerpoint/2010/main" val="134331541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latin typeface="+mn-lt"/>
              </a:rPr>
              <a:t>MN.IT</a:t>
            </a:r>
            <a:r>
              <a:rPr lang="en-US" baseline="0" dirty="0" smtClean="0">
                <a:latin typeface="+mn-lt"/>
              </a:rPr>
              <a:t> Office of Accessibility</a:t>
            </a:r>
            <a:endParaRPr lang="en-US" dirty="0">
              <a:latin typeface="+mn-lt"/>
            </a:endParaRPr>
          </a:p>
        </p:txBody>
      </p:sp>
      <p:sp>
        <p:nvSpPr>
          <p:cNvPr id="3" name="Text"/>
          <p:cNvSpPr>
            <a:spLocks noGrp="1"/>
          </p:cNvSpPr>
          <p:nvPr>
            <p:ph idx="1"/>
          </p:nvPr>
        </p:nvSpPr>
        <p:spPr>
          <a:xfrm>
            <a:off x="457200" y="1581912"/>
            <a:ext cx="4267200" cy="4525963"/>
          </a:xfrm>
        </p:spPr>
        <p:txBody>
          <a:bodyPr/>
          <a:lstStyle/>
          <a:p>
            <a:pPr marL="182880" indent="-182880">
              <a:buFont typeface="Arial" pitchFamily="34" charset="0"/>
              <a:buChar char="•"/>
            </a:pPr>
            <a:r>
              <a:rPr lang="en-US" sz="2800" dirty="0" smtClean="0">
                <a:latin typeface="Arial" pitchFamily="34" charset="0"/>
                <a:cs typeface="Arial" pitchFamily="34" charset="0"/>
              </a:rPr>
              <a:t>Outreach/awareness</a:t>
            </a:r>
          </a:p>
          <a:p>
            <a:pPr marL="182880" indent="-182880">
              <a:buFont typeface="Arial" pitchFamily="34" charset="0"/>
              <a:buChar char="•"/>
            </a:pPr>
            <a:r>
              <a:rPr lang="en-US" sz="2800" baseline="0" dirty="0" smtClean="0">
                <a:latin typeface="Arial" pitchFamily="34" charset="0"/>
                <a:cs typeface="Arial" pitchFamily="34" charset="0"/>
              </a:rPr>
              <a:t>Policies/procedures</a:t>
            </a:r>
          </a:p>
          <a:p>
            <a:pPr marL="182880" indent="-182880">
              <a:buFont typeface="Arial" pitchFamily="34" charset="0"/>
              <a:buChar char="•"/>
            </a:pPr>
            <a:r>
              <a:rPr lang="en-US" sz="2800" baseline="0" dirty="0" smtClean="0">
                <a:latin typeface="Arial" pitchFamily="34" charset="0"/>
                <a:cs typeface="Arial" pitchFamily="34" charset="0"/>
              </a:rPr>
              <a:t>Training</a:t>
            </a:r>
          </a:p>
          <a:p>
            <a:pPr marL="182880" indent="-182880">
              <a:buFont typeface="Arial" pitchFamily="34" charset="0"/>
              <a:buChar char="•"/>
            </a:pPr>
            <a:r>
              <a:rPr lang="en-US" sz="2800" baseline="0" dirty="0" smtClean="0">
                <a:latin typeface="Arial" pitchFamily="34" charset="0"/>
                <a:cs typeface="Arial" pitchFamily="34" charset="0"/>
              </a:rPr>
              <a:t>Purchasing</a:t>
            </a:r>
          </a:p>
          <a:p>
            <a:pPr marL="182880" indent="-182880">
              <a:buFont typeface="Arial" pitchFamily="34" charset="0"/>
              <a:buChar char="•"/>
            </a:pPr>
            <a:r>
              <a:rPr lang="en-US" sz="2800" baseline="0" dirty="0" smtClean="0">
                <a:latin typeface="Arial" pitchFamily="34" charset="0"/>
                <a:cs typeface="Arial" pitchFamily="34" charset="0"/>
              </a:rPr>
              <a:t>Support services</a:t>
            </a:r>
          </a:p>
          <a:p>
            <a:pPr marL="182880" indent="-182880">
              <a:buFont typeface="Arial" pitchFamily="34" charset="0"/>
              <a:buChar char="•"/>
            </a:pPr>
            <a:r>
              <a:rPr lang="en-US" sz="2800" baseline="0" dirty="0" smtClean="0">
                <a:latin typeface="Arial" pitchFamily="34" charset="0"/>
                <a:cs typeface="Arial" pitchFamily="34" charset="0"/>
              </a:rPr>
              <a:t>Tools and resources</a:t>
            </a:r>
          </a:p>
        </p:txBody>
      </p:sp>
      <p:pic>
        <p:nvPicPr>
          <p:cNvPr id="5" name="Picture" descr="Screenshot of MN.IT Accessibility Compliance and Governance page"/>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609600" y="4997849"/>
            <a:ext cx="5334000" cy="1860151"/>
          </a:xfrm>
        </p:spPr>
      </p:pic>
    </p:spTree>
    <p:extLst>
      <p:ext uri="{BB962C8B-B14F-4D97-AF65-F5344CB8AC3E}">
        <p14:creationId xmlns:p14="http://schemas.microsoft.com/office/powerpoint/2010/main" val="9231109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pPr lvl="0"/>
            <a:r>
              <a:rPr lang="en-US" sz="4400" b="1" kern="1200" dirty="0" smtClean="0">
                <a:solidFill>
                  <a:schemeClr val="tx1"/>
                </a:solidFill>
                <a:effectLst/>
                <a:latin typeface="+mn-lt"/>
                <a:ea typeface="+mj-ea"/>
                <a:cs typeface="+mj-cs"/>
              </a:rPr>
              <a:t>Accessibility is Infrastructure</a:t>
            </a:r>
            <a:endParaRPr lang="en-US" dirty="0">
              <a:latin typeface="+mn-lt"/>
            </a:endParaRPr>
          </a:p>
        </p:txBody>
      </p:sp>
      <p:sp>
        <p:nvSpPr>
          <p:cNvPr id="3" name="Text"/>
          <p:cNvSpPr>
            <a:spLocks noGrp="1"/>
          </p:cNvSpPr>
          <p:nvPr>
            <p:ph idx="1"/>
          </p:nvPr>
        </p:nvSpPr>
        <p:spPr/>
        <p:txBody>
          <a:bodyPr>
            <a:normAutofit/>
          </a:bodyPr>
          <a:lstStyle/>
          <a:p>
            <a:pPr marL="182880" lvl="0" indent="-182880">
              <a:spcBef>
                <a:spcPts val="1200"/>
              </a:spcBef>
              <a:spcAft>
                <a:spcPts val="600"/>
              </a:spcAft>
              <a:buFont typeface="Arial" pitchFamily="34" charset="0"/>
              <a:buChar char="•"/>
            </a:pPr>
            <a:r>
              <a:rPr lang="en-US" sz="3200" kern="1200" dirty="0" smtClean="0">
                <a:solidFill>
                  <a:schemeClr val="tx1"/>
                </a:solidFill>
                <a:effectLst/>
                <a:latin typeface="Arial" pitchFamily="34" charset="0"/>
                <a:ea typeface="+mj-ea"/>
                <a:cs typeface="Arial" pitchFamily="34" charset="0"/>
              </a:rPr>
              <a:t>Avoid</a:t>
            </a:r>
            <a:r>
              <a:rPr lang="en-US" sz="3200" kern="1200" baseline="0" dirty="0" smtClean="0">
                <a:solidFill>
                  <a:schemeClr val="tx1"/>
                </a:solidFill>
                <a:effectLst/>
                <a:latin typeface="Arial" pitchFamily="34" charset="0"/>
                <a:ea typeface="+mj-ea"/>
                <a:cs typeface="Arial" pitchFamily="34" charset="0"/>
              </a:rPr>
              <a:t> </a:t>
            </a:r>
            <a:r>
              <a:rPr lang="en-US" sz="3200" kern="1200" dirty="0" smtClean="0">
                <a:solidFill>
                  <a:schemeClr val="tx1"/>
                </a:solidFill>
                <a:effectLst/>
                <a:latin typeface="Arial" pitchFamily="34" charset="0"/>
                <a:ea typeface="+mj-ea"/>
                <a:cs typeface="Arial" pitchFamily="34" charset="0"/>
              </a:rPr>
              <a:t>add-ons</a:t>
            </a:r>
          </a:p>
          <a:p>
            <a:pPr marL="182880" lvl="0" indent="-182880">
              <a:spcBef>
                <a:spcPts val="1200"/>
              </a:spcBef>
              <a:spcAft>
                <a:spcPts val="600"/>
              </a:spcAft>
              <a:buFont typeface="Arial" pitchFamily="34" charset="0"/>
              <a:buChar char="•"/>
            </a:pPr>
            <a:r>
              <a:rPr lang="en-US" sz="3200" kern="1200" dirty="0" smtClean="0">
                <a:solidFill>
                  <a:schemeClr val="tx1"/>
                </a:solidFill>
                <a:effectLst/>
                <a:latin typeface="Arial" pitchFamily="34" charset="0"/>
                <a:ea typeface="+mj-ea"/>
                <a:cs typeface="Arial" pitchFamily="34" charset="0"/>
              </a:rPr>
              <a:t>Culture</a:t>
            </a:r>
            <a:r>
              <a:rPr lang="en-US" sz="3200" kern="1200" baseline="0" dirty="0" smtClean="0">
                <a:solidFill>
                  <a:schemeClr val="tx1"/>
                </a:solidFill>
                <a:effectLst/>
                <a:latin typeface="Arial" pitchFamily="34" charset="0"/>
                <a:ea typeface="+mj-ea"/>
                <a:cs typeface="Arial" pitchFamily="34" charset="0"/>
              </a:rPr>
              <a:t> shock</a:t>
            </a:r>
            <a:endParaRPr lang="en-US" sz="3200" kern="1200" dirty="0" smtClean="0">
              <a:solidFill>
                <a:schemeClr val="tx1"/>
              </a:solidFill>
              <a:effectLst/>
              <a:latin typeface="Arial" pitchFamily="34" charset="0"/>
              <a:ea typeface="+mj-ea"/>
              <a:cs typeface="Arial" pitchFamily="34" charset="0"/>
            </a:endParaRPr>
          </a:p>
          <a:p>
            <a:pPr marL="182880" marR="0" lvl="0" indent="-182880" algn="l" defTabSz="914400" rtl="0" eaLnBrk="1" fontAlgn="auto" latinLnBrk="0" hangingPunct="1">
              <a:lnSpc>
                <a:spcPct val="100000"/>
              </a:lnSpc>
              <a:spcBef>
                <a:spcPts val="1200"/>
              </a:spcBef>
              <a:spcAft>
                <a:spcPts val="600"/>
              </a:spcAft>
              <a:buClrTx/>
              <a:buSzTx/>
              <a:buFont typeface="Arial" pitchFamily="34" charset="0"/>
              <a:buChar char="•"/>
              <a:tabLst/>
              <a:defRPr/>
            </a:pPr>
            <a:r>
              <a:rPr lang="en-US" sz="3200" kern="1200" dirty="0" smtClean="0">
                <a:solidFill>
                  <a:schemeClr val="tx1"/>
                </a:solidFill>
                <a:effectLst/>
                <a:latin typeface="Arial" pitchFamily="34" charset="0"/>
                <a:cs typeface="Arial" pitchFamily="34" charset="0"/>
              </a:rPr>
              <a:t>Reduce long-term costs</a:t>
            </a:r>
          </a:p>
        </p:txBody>
      </p:sp>
      <p:pic>
        <p:nvPicPr>
          <p:cNvPr id="4" name="Picture 3" descr="curbconstruct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51767"/>
            <a:ext cx="5410200" cy="3306233"/>
          </a:xfrm>
          <a:prstGeom prst="rect">
            <a:avLst/>
          </a:prstGeom>
        </p:spPr>
      </p:pic>
    </p:spTree>
    <p:extLst>
      <p:ext uri="{BB962C8B-B14F-4D97-AF65-F5344CB8AC3E}">
        <p14:creationId xmlns:p14="http://schemas.microsoft.com/office/powerpoint/2010/main" val="411331538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pPr lvl="0"/>
            <a:r>
              <a:rPr lang="en-US" sz="3600" b="1" dirty="0" smtClean="0">
                <a:latin typeface="+mn-lt"/>
              </a:rPr>
              <a:t>Build accessibility</a:t>
            </a:r>
            <a:r>
              <a:rPr lang="en-US" sz="3600" b="1" kern="1200" dirty="0" smtClean="0">
                <a:solidFill>
                  <a:schemeClr val="tx1"/>
                </a:solidFill>
                <a:effectLst/>
                <a:latin typeface="+mn-lt"/>
                <a:ea typeface="+mj-ea"/>
                <a:cs typeface="+mj-cs"/>
              </a:rPr>
              <a:t> into processes</a:t>
            </a:r>
            <a:endParaRPr lang="en-US" sz="3600" dirty="0">
              <a:latin typeface="+mn-lt"/>
            </a:endParaRPr>
          </a:p>
        </p:txBody>
      </p:sp>
      <p:sp>
        <p:nvSpPr>
          <p:cNvPr id="3" name="Text"/>
          <p:cNvSpPr>
            <a:spLocks noGrp="1"/>
          </p:cNvSpPr>
          <p:nvPr>
            <p:ph idx="1"/>
          </p:nvPr>
        </p:nvSpPr>
        <p:spPr/>
        <p:txBody>
          <a:bodyPr>
            <a:noAutofit/>
          </a:bodyPr>
          <a:lstStyle/>
          <a:p>
            <a:pPr marL="182880" lvl="0" indent="-182880">
              <a:lnSpc>
                <a:spcPct val="110000"/>
              </a:lnSpc>
              <a:spcBef>
                <a:spcPts val="1200"/>
              </a:spcBef>
              <a:spcAft>
                <a:spcPts val="600"/>
              </a:spcAft>
              <a:buFont typeface="Arial" pitchFamily="34" charset="0"/>
              <a:buChar char="•"/>
            </a:pPr>
            <a:r>
              <a:rPr lang="en-US" sz="2800" kern="1200" dirty="0" smtClean="0">
                <a:solidFill>
                  <a:schemeClr val="tx1"/>
                </a:solidFill>
                <a:effectLst/>
                <a:latin typeface="Arial" pitchFamily="34" charset="0"/>
                <a:ea typeface="+mj-ea"/>
                <a:cs typeface="Arial" pitchFamily="34" charset="0"/>
              </a:rPr>
              <a:t>Design &amp; Development</a:t>
            </a:r>
          </a:p>
          <a:p>
            <a:pPr marL="411480" lvl="1" indent="-182880">
              <a:lnSpc>
                <a:spcPct val="110000"/>
              </a:lnSpc>
              <a:spcBef>
                <a:spcPts val="1200"/>
              </a:spcBef>
              <a:spcAft>
                <a:spcPts val="600"/>
              </a:spcAft>
              <a:buFont typeface="Arial" pitchFamily="34" charset="0"/>
              <a:buChar char="•"/>
            </a:pPr>
            <a:r>
              <a:rPr lang="en-US" sz="2400" kern="1200" dirty="0" smtClean="0">
                <a:solidFill>
                  <a:schemeClr val="tx1"/>
                </a:solidFill>
                <a:effectLst/>
                <a:latin typeface="Arial" pitchFamily="34" charset="0"/>
                <a:ea typeface="+mj-ea"/>
                <a:cs typeface="Arial" pitchFamily="34" charset="0"/>
              </a:rPr>
              <a:t>Websites &amp; Applications</a:t>
            </a:r>
          </a:p>
          <a:p>
            <a:pPr marL="182880" lvl="0" indent="-182880">
              <a:lnSpc>
                <a:spcPct val="110000"/>
              </a:lnSpc>
              <a:spcBef>
                <a:spcPts val="1200"/>
              </a:spcBef>
              <a:spcAft>
                <a:spcPts val="600"/>
              </a:spcAft>
              <a:buFont typeface="Arial" pitchFamily="34" charset="0"/>
              <a:buChar char="•"/>
            </a:pPr>
            <a:r>
              <a:rPr lang="en-US" sz="2800" kern="1200" dirty="0" smtClean="0">
                <a:solidFill>
                  <a:schemeClr val="tx1"/>
                </a:solidFill>
                <a:effectLst/>
                <a:latin typeface="Arial" pitchFamily="34" charset="0"/>
                <a:cs typeface="Arial" pitchFamily="34" charset="0"/>
              </a:rPr>
              <a:t>Content Creation</a:t>
            </a:r>
          </a:p>
          <a:p>
            <a:pPr marL="411480" lvl="1" indent="-182880">
              <a:lnSpc>
                <a:spcPct val="110000"/>
              </a:lnSpc>
              <a:spcBef>
                <a:spcPts val="1200"/>
              </a:spcBef>
              <a:spcAft>
                <a:spcPts val="600"/>
              </a:spcAft>
              <a:buFont typeface="Courier New" pitchFamily="49" charset="0"/>
              <a:buChar char="o"/>
            </a:pPr>
            <a:r>
              <a:rPr lang="en-US" sz="2400" kern="1200" dirty="0" smtClean="0">
                <a:solidFill>
                  <a:schemeClr val="tx1"/>
                </a:solidFill>
                <a:effectLst/>
                <a:latin typeface="Arial" pitchFamily="34" charset="0"/>
                <a:cs typeface="Arial" pitchFamily="34" charset="0"/>
              </a:rPr>
              <a:t>Word, PowerPoint and PDF Documents</a:t>
            </a:r>
          </a:p>
          <a:p>
            <a:pPr marL="411480" lvl="1" indent="-182880">
              <a:lnSpc>
                <a:spcPct val="110000"/>
              </a:lnSpc>
              <a:spcBef>
                <a:spcPts val="1200"/>
              </a:spcBef>
              <a:spcAft>
                <a:spcPts val="600"/>
              </a:spcAft>
              <a:buFont typeface="Courier New" pitchFamily="49" charset="0"/>
              <a:buChar char="o"/>
            </a:pPr>
            <a:r>
              <a:rPr lang="en-US" sz="2400" dirty="0" smtClean="0">
                <a:latin typeface="Arial" pitchFamily="34" charset="0"/>
                <a:cs typeface="Arial" pitchFamily="34" charset="0"/>
              </a:rPr>
              <a:t>Video, Webcasts, Podcasts and Multimedia</a:t>
            </a:r>
            <a:endParaRPr lang="en-US" sz="2400" dirty="0">
              <a:latin typeface="Arial" pitchFamily="34" charset="0"/>
              <a:cs typeface="Arial" pitchFamily="34" charset="0"/>
            </a:endParaRPr>
          </a:p>
          <a:p>
            <a:pPr marL="182880" indent="-182880">
              <a:lnSpc>
                <a:spcPct val="110000"/>
              </a:lnSpc>
              <a:spcBef>
                <a:spcPts val="1200"/>
              </a:spcBef>
              <a:spcAft>
                <a:spcPts val="600"/>
              </a:spcAft>
              <a:buFont typeface="Arial" pitchFamily="34" charset="0"/>
              <a:buChar char="•"/>
            </a:pPr>
            <a:r>
              <a:rPr lang="en-US" sz="2800" kern="1200" dirty="0" smtClean="0">
                <a:solidFill>
                  <a:schemeClr val="tx1"/>
                </a:solidFill>
                <a:effectLst/>
                <a:latin typeface="Arial" pitchFamily="34" charset="0"/>
                <a:ea typeface="+mj-ea"/>
                <a:cs typeface="Arial" pitchFamily="34" charset="0"/>
              </a:rPr>
              <a:t>Systems</a:t>
            </a:r>
          </a:p>
          <a:p>
            <a:pPr marL="411480" lvl="1" indent="-182880">
              <a:lnSpc>
                <a:spcPct val="110000"/>
              </a:lnSpc>
              <a:spcBef>
                <a:spcPts val="1200"/>
              </a:spcBef>
              <a:spcAft>
                <a:spcPts val="600"/>
              </a:spcAft>
              <a:buFont typeface="Courier New" pitchFamily="49" charset="0"/>
              <a:buChar char="o"/>
            </a:pPr>
            <a:r>
              <a:rPr lang="en-US" sz="2400" dirty="0" smtClean="0">
                <a:latin typeface="Arial" pitchFamily="34" charset="0"/>
                <a:ea typeface="+mj-ea"/>
                <a:cs typeface="Arial" pitchFamily="34" charset="0"/>
              </a:rPr>
              <a:t>Processes</a:t>
            </a:r>
          </a:p>
          <a:p>
            <a:pPr marL="411480" lvl="1" indent="-182880">
              <a:lnSpc>
                <a:spcPct val="110000"/>
              </a:lnSpc>
              <a:spcBef>
                <a:spcPts val="1200"/>
              </a:spcBef>
              <a:spcAft>
                <a:spcPts val="600"/>
              </a:spcAft>
              <a:buFont typeface="Courier New" pitchFamily="49" charset="0"/>
              <a:buChar char="o"/>
            </a:pPr>
            <a:r>
              <a:rPr lang="en-US" sz="2400" kern="1200" dirty="0" smtClean="0">
                <a:solidFill>
                  <a:schemeClr val="tx1">
                    <a:lumMod val="85000"/>
                  </a:schemeClr>
                </a:solidFill>
                <a:effectLst/>
                <a:latin typeface="Arial" pitchFamily="34" charset="0"/>
                <a:ea typeface="+mj-ea"/>
                <a:cs typeface="Arial" pitchFamily="34" charset="0"/>
              </a:rPr>
              <a:t>Workflow</a:t>
            </a:r>
            <a:endParaRPr lang="en-US" sz="2400" kern="1200" dirty="0" smtClean="0">
              <a:solidFill>
                <a:schemeClr val="tx1"/>
              </a:solidFill>
              <a:effectLst/>
              <a:latin typeface="Arial" pitchFamily="34" charset="0"/>
              <a:ea typeface="+mj-ea"/>
              <a:cs typeface="Arial" pitchFamily="34" charset="0"/>
            </a:endParaRPr>
          </a:p>
        </p:txBody>
      </p:sp>
    </p:spTree>
    <p:extLst>
      <p:ext uri="{BB962C8B-B14F-4D97-AF65-F5344CB8AC3E}">
        <p14:creationId xmlns:p14="http://schemas.microsoft.com/office/powerpoint/2010/main" val="138361677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3785132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z="4000" dirty="0" smtClean="0"/>
              <a:t>Thank You!</a:t>
            </a:r>
            <a:endParaRPr lang="en-US" sz="4000" dirty="0"/>
          </a:p>
        </p:txBody>
      </p:sp>
      <p:sp>
        <p:nvSpPr>
          <p:cNvPr id="5" name="Text"/>
          <p:cNvSpPr>
            <a:spLocks noGrp="1"/>
          </p:cNvSpPr>
          <p:nvPr>
            <p:ph type="body" sz="quarter" idx="11"/>
          </p:nvPr>
        </p:nvSpPr>
        <p:spPr/>
        <p:txBody>
          <a:bodyPr/>
          <a:lstStyle/>
          <a:p>
            <a:r>
              <a:rPr lang="en-US" sz="2000" dirty="0" smtClean="0"/>
              <a:t>Jay</a:t>
            </a:r>
            <a:r>
              <a:rPr lang="en-US" sz="2000" baseline="0" dirty="0" smtClean="0"/>
              <a:t> Wyant</a:t>
            </a:r>
          </a:p>
          <a:p>
            <a:r>
              <a:rPr lang="en-US" sz="2000" baseline="0" dirty="0" smtClean="0">
                <a:hlinkClick r:id="rId3"/>
              </a:rPr>
              <a:t>jay.wyant@state.mn.us</a:t>
            </a:r>
            <a:endParaRPr lang="en-US" sz="2000" baseline="0" dirty="0" smtClean="0"/>
          </a:p>
        </p:txBody>
      </p:sp>
    </p:spTree>
    <p:extLst>
      <p:ext uri="{BB962C8B-B14F-4D97-AF65-F5344CB8AC3E}">
        <p14:creationId xmlns:p14="http://schemas.microsoft.com/office/powerpoint/2010/main" val="293348432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Draw</a:t>
            </a:r>
            <a:r>
              <a:rPr lang="en-US" baseline="0" dirty="0" smtClean="0"/>
              <a:t> parallels between “508 compliant” and “ADA compliant” and that of “Certified Organic.”</a:t>
            </a:r>
            <a:endParaRPr lang="en-US" dirty="0" smtClean="0"/>
          </a:p>
          <a:p>
            <a:r>
              <a:rPr lang="en-US" dirty="0" smtClean="0"/>
              <a:t>Include</a:t>
            </a:r>
            <a:r>
              <a:rPr lang="en-US" baseline="0" dirty="0" smtClean="0"/>
              <a:t> examples of descriptive narration &amp; captioning and when to use them: Carole, </a:t>
            </a:r>
            <a:r>
              <a:rPr lang="en-US" baseline="0" dirty="0" smtClean="0">
                <a:hlinkClick r:id="rId2"/>
              </a:rPr>
              <a:t>bagleyca@comcast.net</a:t>
            </a:r>
            <a:r>
              <a:rPr lang="en-US" baseline="0" dirty="0" smtClean="0"/>
              <a:t> and Robb Jacobs: DCMP</a:t>
            </a:r>
          </a:p>
          <a:p>
            <a:r>
              <a:rPr lang="en-US" dirty="0" smtClean="0"/>
              <a:t>Accessible interfaces: pc/mac and tablets (captioning essentials? CDC?</a:t>
            </a:r>
            <a:endParaRPr lang="en-US" baseline="0" dirty="0" smtClean="0"/>
          </a:p>
          <a:p>
            <a:r>
              <a:rPr lang="en-US" baseline="0" dirty="0" smtClean="0"/>
              <a:t>Add usability image – door handle</a:t>
            </a:r>
          </a:p>
          <a:p>
            <a:r>
              <a:rPr lang="en-US" baseline="0" dirty="0" smtClean="0"/>
              <a:t>Talk about testing, notably via keyboard, no audio, etc. as well as tools such as WAVE.</a:t>
            </a:r>
          </a:p>
          <a:p>
            <a:r>
              <a:rPr lang="en-US" baseline="0" dirty="0" smtClean="0"/>
              <a:t>Demo adaptive tech – why tiny radio buttons can be a problem</a:t>
            </a:r>
          </a:p>
          <a:p>
            <a:r>
              <a:rPr lang="en-US" dirty="0" smtClean="0"/>
              <a:t>Switch – light switch analogy – turns on/off whatever it is plugged into – mouse, or a particular mouse function such as scroll, or something else</a:t>
            </a:r>
            <a:endParaRPr lang="en-US" baseline="0" dirty="0" smtClean="0"/>
          </a:p>
          <a:p>
            <a:r>
              <a:rPr lang="en-US" dirty="0"/>
              <a:t>http://www.cameramouse.org/</a:t>
            </a:r>
          </a:p>
        </p:txBody>
      </p:sp>
      <p:sp>
        <p:nvSpPr>
          <p:cNvPr id="4" name="Title 3"/>
          <p:cNvSpPr>
            <a:spLocks noGrp="1"/>
          </p:cNvSpPr>
          <p:nvPr>
            <p:ph type="title"/>
          </p:nvPr>
        </p:nvSpPr>
        <p:spPr/>
        <p:txBody>
          <a:bodyPr/>
          <a:lstStyle/>
          <a:p>
            <a:r>
              <a:rPr lang="en-US" dirty="0" smtClean="0"/>
              <a:t>Notes for update</a:t>
            </a:r>
            <a:endParaRPr lang="en-US" dirty="0"/>
          </a:p>
        </p:txBody>
      </p:sp>
    </p:spTree>
    <p:extLst>
      <p:ext uri="{BB962C8B-B14F-4D97-AF65-F5344CB8AC3E}">
        <p14:creationId xmlns:p14="http://schemas.microsoft.com/office/powerpoint/2010/main" val="294422574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lvl="0"/>
            <a:r>
              <a:rPr lang="en-US" sz="1600" dirty="0" smtClean="0"/>
              <a:t>Everyone in this group has had experience creating online learning modules or courses, so they face the 508 law regularly. You may not be able to cite or show specific examples of ‘good’ online course that are compliant, but </a:t>
            </a:r>
            <a:r>
              <a:rPr lang="en-US" sz="1600" u="sng" dirty="0" smtClean="0"/>
              <a:t>examples and solutions</a:t>
            </a:r>
            <a:r>
              <a:rPr lang="en-US" sz="1600" dirty="0" smtClean="0"/>
              <a:t> to meeting the challenge of creating 508 compliant eLearning, would be a great topic &amp; discussion.  </a:t>
            </a:r>
          </a:p>
          <a:p>
            <a:pPr lvl="0"/>
            <a:r>
              <a:rPr lang="en-US" sz="1600" dirty="0" smtClean="0"/>
              <a:t>Another area would be some definition, examples and lively discussion on the follow: what is in the section 508 law? What is the purpose for Descriptive Narration? What is Closed Captioning? Also, should there be waivers for accessibility?</a:t>
            </a:r>
          </a:p>
          <a:p>
            <a:pPr lvl="0"/>
            <a:r>
              <a:rPr lang="en-US" sz="1600" dirty="0" smtClean="0"/>
              <a:t>One aspect that they have NOT seen is the adaptive technology that you brought to our April session in St. Cloud. Obviously seeing someone demo. these tools, as you did for our group, would be very useful &amp; interesting to the DLF audience. </a:t>
            </a:r>
          </a:p>
          <a:p>
            <a:endParaRPr lang="en-US" dirty="0"/>
          </a:p>
        </p:txBody>
      </p:sp>
      <p:sp>
        <p:nvSpPr>
          <p:cNvPr id="4" name="Title 3"/>
          <p:cNvSpPr>
            <a:spLocks noGrp="1"/>
          </p:cNvSpPr>
          <p:nvPr>
            <p:ph type="title"/>
          </p:nvPr>
        </p:nvSpPr>
        <p:spPr/>
        <p:txBody>
          <a:bodyPr/>
          <a:lstStyle/>
          <a:p>
            <a:pPr marL="0" marR="0" indent="0" algn="r" defTabSz="914400" rtl="0" eaLnBrk="1" fontAlgn="auto" latinLnBrk="0" hangingPunct="1">
              <a:lnSpc>
                <a:spcPct val="100000"/>
              </a:lnSpc>
              <a:spcBef>
                <a:spcPct val="0"/>
              </a:spcBef>
              <a:spcAft>
                <a:spcPts val="0"/>
              </a:spcAft>
              <a:buClrTx/>
              <a:buSzTx/>
              <a:buFontTx/>
              <a:buNone/>
              <a:tabLst/>
              <a:defRPr/>
            </a:pPr>
            <a:r>
              <a:rPr lang="en-US" sz="3200" kern="1200" baseline="0" dirty="0" smtClean="0">
                <a:gradFill>
                  <a:gsLst>
                    <a:gs pos="0">
                      <a:schemeClr val="tx1">
                        <a:lumMod val="50000"/>
                      </a:schemeClr>
                    </a:gs>
                    <a:gs pos="61000">
                      <a:schemeClr val="tx1"/>
                    </a:gs>
                  </a:gsLst>
                  <a:lin ang="5400000" scaled="0"/>
                </a:gradFill>
                <a:effectLst/>
                <a:latin typeface="Franklin Gothic Book" pitchFamily="34" charset="0"/>
                <a:ea typeface="+mj-ea"/>
                <a:cs typeface="+mj-cs"/>
              </a:rPr>
              <a:t>Some potential ‘specifics’ that came back from them; </a:t>
            </a:r>
            <a:endParaRPr lang="en-US" dirty="0"/>
          </a:p>
        </p:txBody>
      </p:sp>
    </p:spTree>
    <p:extLst>
      <p:ext uri="{BB962C8B-B14F-4D97-AF65-F5344CB8AC3E}">
        <p14:creationId xmlns:p14="http://schemas.microsoft.com/office/powerpoint/2010/main" val="41434200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p:txBody>
          <a:bodyPr/>
          <a:lstStyle/>
          <a:p>
            <a:r>
              <a:rPr lang="en-US" dirty="0" smtClean="0">
                <a:solidFill>
                  <a:schemeClr val="bg1"/>
                </a:solidFill>
                <a:latin typeface="+mn-lt"/>
              </a:rPr>
              <a:t>Accessibility quote by Tim Berners-Lee</a:t>
            </a:r>
            <a:endParaRPr lang="en-US" dirty="0">
              <a:solidFill>
                <a:schemeClr val="bg1"/>
              </a:solidFill>
              <a:latin typeface="+mn-lt"/>
            </a:endParaRPr>
          </a:p>
        </p:txBody>
      </p:sp>
      <p:sp>
        <p:nvSpPr>
          <p:cNvPr id="7" name="Text"/>
          <p:cNvSpPr>
            <a:spLocks noGrp="1"/>
          </p:cNvSpPr>
          <p:nvPr>
            <p:ph idx="1"/>
          </p:nvPr>
        </p:nvSpPr>
        <p:spPr>
          <a:xfrm>
            <a:off x="337226" y="2057400"/>
            <a:ext cx="3472774" cy="3886200"/>
          </a:xfrm>
        </p:spPr>
        <p:txBody>
          <a:bodyPr>
            <a:normAutofit/>
          </a:bodyPr>
          <a:lstStyle/>
          <a:p>
            <a:pPr marL="0" indent="0">
              <a:buNone/>
            </a:pPr>
            <a:r>
              <a:rPr lang="en-US" sz="2400" b="1" kern="1200" baseline="0" dirty="0" smtClean="0">
                <a:solidFill>
                  <a:schemeClr val="tx1">
                    <a:lumMod val="85000"/>
                  </a:schemeClr>
                </a:solidFill>
                <a:effectLst/>
                <a:latin typeface="+mn-lt"/>
                <a:ea typeface="+mn-ea"/>
                <a:cs typeface="Arial" pitchFamily="34" charset="0"/>
              </a:rPr>
              <a:t>“The power of the Web</a:t>
            </a:r>
          </a:p>
          <a:p>
            <a:pPr marL="0" indent="0">
              <a:buNone/>
            </a:pPr>
            <a:r>
              <a:rPr lang="en-US" sz="2400" b="1" kern="1200" baseline="0" dirty="0" smtClean="0">
                <a:solidFill>
                  <a:schemeClr val="tx1">
                    <a:lumMod val="85000"/>
                  </a:schemeClr>
                </a:solidFill>
                <a:effectLst/>
                <a:latin typeface="+mn-lt"/>
                <a:ea typeface="+mn-ea"/>
                <a:cs typeface="Arial" pitchFamily="34" charset="0"/>
              </a:rPr>
              <a:t>  is in its universality.</a:t>
            </a:r>
          </a:p>
          <a:p>
            <a:pPr marL="0" indent="0">
              <a:buNone/>
            </a:pPr>
            <a:r>
              <a:rPr lang="en-US" sz="2400" b="1" kern="1200" baseline="0" dirty="0" smtClean="0">
                <a:solidFill>
                  <a:schemeClr val="tx1">
                    <a:lumMod val="85000"/>
                  </a:schemeClr>
                </a:solidFill>
                <a:effectLst/>
                <a:latin typeface="+mn-lt"/>
                <a:ea typeface="+mn-ea"/>
                <a:cs typeface="Arial" pitchFamily="34" charset="0"/>
              </a:rPr>
              <a:t>  Access by everyone</a:t>
            </a:r>
          </a:p>
          <a:p>
            <a:pPr marL="0" indent="0">
              <a:buNone/>
            </a:pPr>
            <a:r>
              <a:rPr lang="en-US" sz="2400" b="1" kern="1200" baseline="0" dirty="0" smtClean="0">
                <a:solidFill>
                  <a:schemeClr val="tx1">
                    <a:lumMod val="85000"/>
                  </a:schemeClr>
                </a:solidFill>
                <a:effectLst/>
                <a:latin typeface="+mn-lt"/>
                <a:ea typeface="+mn-ea"/>
                <a:cs typeface="Arial" pitchFamily="34" charset="0"/>
              </a:rPr>
              <a:t>  regardless of disability</a:t>
            </a:r>
          </a:p>
          <a:p>
            <a:pPr marL="0" indent="0">
              <a:buNone/>
            </a:pPr>
            <a:r>
              <a:rPr lang="en-US" sz="2400" b="1" kern="1200" baseline="0" dirty="0" smtClean="0">
                <a:solidFill>
                  <a:schemeClr val="tx1">
                    <a:lumMod val="85000"/>
                  </a:schemeClr>
                </a:solidFill>
                <a:effectLst/>
                <a:latin typeface="+mn-lt"/>
                <a:ea typeface="+mn-ea"/>
                <a:cs typeface="Arial" pitchFamily="34" charset="0"/>
              </a:rPr>
              <a:t>  is an essential aspect.”</a:t>
            </a:r>
          </a:p>
          <a:p>
            <a:pPr marL="0" indent="0" algn="r">
              <a:buNone/>
            </a:pPr>
            <a:endParaRPr lang="en-US" sz="1600" b="0" i="0" kern="1200" baseline="0" dirty="0" smtClean="0">
              <a:solidFill>
                <a:schemeClr val="tx1">
                  <a:lumMod val="85000"/>
                </a:schemeClr>
              </a:solidFill>
              <a:effectLst/>
              <a:latin typeface="+mn-lt"/>
              <a:ea typeface="+mn-ea"/>
              <a:cs typeface="Arial" pitchFamily="34" charset="0"/>
            </a:endParaRPr>
          </a:p>
          <a:p>
            <a:pPr marL="0" indent="0" algn="r">
              <a:buNone/>
            </a:pPr>
            <a:r>
              <a:rPr lang="en-US" sz="1600" b="0" i="1" kern="1200" baseline="0" dirty="0" smtClean="0">
                <a:solidFill>
                  <a:schemeClr val="tx1">
                    <a:lumMod val="85000"/>
                  </a:schemeClr>
                </a:solidFill>
                <a:effectLst/>
              </a:rPr>
              <a:t>-- Tim Berners-Lee</a:t>
            </a:r>
            <a:endParaRPr lang="en-US" i="1" dirty="0"/>
          </a:p>
          <a:p>
            <a:pPr marL="0" indent="0" algn="r">
              <a:buNone/>
            </a:pPr>
            <a:r>
              <a:rPr lang="en-US" sz="1600" b="0" i="1" kern="1200" baseline="0" dirty="0" smtClean="0">
                <a:solidFill>
                  <a:schemeClr val="tx1">
                    <a:lumMod val="85000"/>
                  </a:schemeClr>
                </a:solidFill>
                <a:effectLst/>
              </a:rPr>
              <a:t>W3C Director and inventor </a:t>
            </a:r>
            <a:br>
              <a:rPr lang="en-US" sz="1600" b="0" i="1" kern="1200" baseline="0" dirty="0" smtClean="0">
                <a:solidFill>
                  <a:schemeClr val="tx1">
                    <a:lumMod val="85000"/>
                  </a:schemeClr>
                </a:solidFill>
                <a:effectLst/>
              </a:rPr>
            </a:br>
            <a:r>
              <a:rPr lang="en-US" sz="1600" b="0" i="1" kern="1200" baseline="0" dirty="0" smtClean="0">
                <a:solidFill>
                  <a:schemeClr val="tx1">
                    <a:lumMod val="85000"/>
                  </a:schemeClr>
                </a:solidFill>
                <a:effectLst/>
              </a:rPr>
              <a:t>of the World Wide Web</a:t>
            </a:r>
            <a:endParaRPr lang="en-US" sz="2400" i="1" dirty="0" smtClean="0">
              <a:effectLst/>
            </a:endParaRPr>
          </a:p>
        </p:txBody>
      </p:sp>
      <p:pic>
        <p:nvPicPr>
          <p:cNvPr id="3" name="Image" descr="w3.org home page with Berners-Lee's quote circled in red"/>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4217988" y="876847"/>
            <a:ext cx="4279582" cy="4914353"/>
          </a:xfrm>
        </p:spPr>
      </p:pic>
    </p:spTree>
    <p:extLst>
      <p:ext uri="{BB962C8B-B14F-4D97-AF65-F5344CB8AC3E}">
        <p14:creationId xmlns:p14="http://schemas.microsoft.com/office/powerpoint/2010/main" val="38146399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yeglass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900" y="3522133"/>
            <a:ext cx="2806700" cy="1871134"/>
          </a:xfrm>
          <a:prstGeom prst="rect">
            <a:avLst/>
          </a:prstGeom>
        </p:spPr>
      </p:pic>
      <p:sp>
        <p:nvSpPr>
          <p:cNvPr id="4" name="Title"/>
          <p:cNvSpPr>
            <a:spLocks noGrp="1"/>
          </p:cNvSpPr>
          <p:nvPr>
            <p:ph type="title"/>
          </p:nvPr>
        </p:nvSpPr>
        <p:spPr>
          <a:xfrm>
            <a:off x="457200" y="533400"/>
            <a:ext cx="7924800" cy="609600"/>
          </a:xfrm>
        </p:spPr>
        <p:txBody>
          <a:bodyPr/>
          <a:lstStyle/>
          <a:p>
            <a:r>
              <a:rPr lang="en-US" dirty="0" smtClean="0"/>
              <a:t>Accessibility Quick Quiz</a:t>
            </a:r>
            <a:endParaRPr lang="en-US" dirty="0"/>
          </a:p>
        </p:txBody>
      </p:sp>
      <p:sp>
        <p:nvSpPr>
          <p:cNvPr id="2" name="Text"/>
          <p:cNvSpPr>
            <a:spLocks noGrp="1"/>
          </p:cNvSpPr>
          <p:nvPr>
            <p:ph idx="1"/>
          </p:nvPr>
        </p:nvSpPr>
        <p:spPr>
          <a:xfrm>
            <a:off x="533400" y="1066800"/>
            <a:ext cx="6858000" cy="1600200"/>
          </a:xfrm>
        </p:spPr>
        <p:txBody>
          <a:bodyPr/>
          <a:lstStyle/>
          <a:p>
            <a:pPr lvl="0"/>
            <a:r>
              <a:rPr lang="en-US" dirty="0" smtClean="0"/>
              <a:t>What</a:t>
            </a:r>
            <a:r>
              <a:rPr lang="en-US" baseline="0" dirty="0" smtClean="0"/>
              <a:t> is </a:t>
            </a:r>
            <a:r>
              <a:rPr lang="en-US" dirty="0" smtClean="0"/>
              <a:t>Accessibility?</a:t>
            </a:r>
          </a:p>
          <a:p>
            <a:pPr lvl="0"/>
            <a:r>
              <a:rPr lang="en-US" dirty="0" smtClean="0"/>
              <a:t>What is Accommodation?</a:t>
            </a:r>
          </a:p>
          <a:p>
            <a:pPr lvl="0"/>
            <a:r>
              <a:rPr lang="en-US" dirty="0" smtClean="0"/>
              <a:t>What is Assistive</a:t>
            </a:r>
            <a:r>
              <a:rPr lang="en-US" baseline="0" dirty="0" smtClean="0"/>
              <a:t> Technology (AT)?</a:t>
            </a:r>
            <a:endParaRPr lang="en-US" dirty="0" smtClean="0"/>
          </a:p>
        </p:txBody>
      </p:sp>
      <p:pic>
        <p:nvPicPr>
          <p:cNvPr id="10" name="Picture 9" descr="Finger scanning a refreshable braille read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 y="3352800"/>
            <a:ext cx="3314700" cy="2209800"/>
          </a:xfrm>
          <a:prstGeom prst="rect">
            <a:avLst/>
          </a:prstGeom>
        </p:spPr>
      </p:pic>
      <p:pic>
        <p:nvPicPr>
          <p:cNvPr id="11" name="Picture 10" descr="Sidewalk curb cut in front of hous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855" y="3352800"/>
            <a:ext cx="2148721" cy="2286000"/>
          </a:xfrm>
          <a:prstGeom prst="rect">
            <a:avLst/>
          </a:prstGeom>
        </p:spPr>
      </p:pic>
    </p:spTree>
    <p:extLst>
      <p:ext uri="{BB962C8B-B14F-4D97-AF65-F5344CB8AC3E}">
        <p14:creationId xmlns:p14="http://schemas.microsoft.com/office/powerpoint/2010/main" val="8320419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Accessibility</a:t>
            </a:r>
            <a:r>
              <a:rPr lang="en-US" baseline="0" dirty="0" smtClean="0"/>
              <a:t> Terminology</a:t>
            </a:r>
            <a:endParaRPr lang="en-US" dirty="0"/>
          </a:p>
        </p:txBody>
      </p:sp>
      <p:sp>
        <p:nvSpPr>
          <p:cNvPr id="5" name="Content Placeholder 4"/>
          <p:cNvSpPr>
            <a:spLocks noGrp="1"/>
          </p:cNvSpPr>
          <p:nvPr>
            <p:ph idx="1"/>
          </p:nvPr>
        </p:nvSpPr>
        <p:spPr>
          <a:xfrm>
            <a:off x="457200" y="1341437"/>
            <a:ext cx="7924800" cy="1782763"/>
          </a:xfrm>
        </p:spPr>
        <p:txBody>
          <a:bodyPr/>
          <a:lstStyle/>
          <a:p>
            <a:r>
              <a:rPr lang="en-US" sz="2800" dirty="0" smtClean="0"/>
              <a:t>ADA</a:t>
            </a:r>
            <a:r>
              <a:rPr lang="en-US" sz="2800" baseline="0" dirty="0" smtClean="0"/>
              <a:t> compatible</a:t>
            </a:r>
          </a:p>
          <a:p>
            <a:r>
              <a:rPr lang="en-US" sz="2800" baseline="0" dirty="0" smtClean="0"/>
              <a:t>508 compliant</a:t>
            </a:r>
          </a:p>
          <a:p>
            <a:r>
              <a:rPr lang="en-US" sz="2800" baseline="0" dirty="0" smtClean="0"/>
              <a:t>Screen-reader friendly</a:t>
            </a:r>
          </a:p>
        </p:txBody>
      </p:sp>
      <p:sp>
        <p:nvSpPr>
          <p:cNvPr id="7" name="Content Placeholder 4"/>
          <p:cNvSpPr txBox="1">
            <a:spLocks/>
          </p:cNvSpPr>
          <p:nvPr/>
        </p:nvSpPr>
        <p:spPr>
          <a:xfrm>
            <a:off x="457200" y="3505200"/>
            <a:ext cx="5867400" cy="17827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kern="1200" baseline="0">
                <a:solidFill>
                  <a:schemeClr val="tx1">
                    <a:lumMod val="85000"/>
                  </a:schemeClr>
                </a:solidFill>
                <a:latin typeface="Arial" pitchFamily="34" charset="0"/>
                <a:ea typeface="+mn-ea"/>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kern="1200" baseline="0">
                <a:solidFill>
                  <a:schemeClr val="tx1">
                    <a:lumMod val="85000"/>
                  </a:schemeClr>
                </a:solidFill>
                <a:latin typeface="Arial" pitchFamily="34" charset="0"/>
                <a:ea typeface="+mn-ea"/>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kern="1200" baseline="0">
                <a:solidFill>
                  <a:schemeClr val="tx1">
                    <a:lumMod val="85000"/>
                  </a:schemeClr>
                </a:solidFill>
                <a:latin typeface="Arial" pitchFamily="34" charset="0"/>
                <a:ea typeface="+mn-ea"/>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kern="1200" baseline="0">
                <a:solidFill>
                  <a:schemeClr val="tx1">
                    <a:lumMod val="85000"/>
                  </a:schemeClr>
                </a:solidFill>
                <a:latin typeface="Arial" pitchFamily="34" charset="0"/>
                <a:ea typeface="+mn-ea"/>
                <a:cs typeface="Arial" pitchFamily="34" charset="0"/>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Arial" pitchFamily="34" charset="0"/>
                <a:ea typeface="+mn-ea"/>
                <a:cs typeface="Arial" pitchFamily="34" charset="0"/>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a:lstStyle>
          <a:p>
            <a:r>
              <a:rPr lang="en-US" sz="2800" dirty="0" smtClean="0">
                <a:solidFill>
                  <a:srgbClr val="00B050"/>
                </a:solidFill>
              </a:rPr>
              <a:t>“Certified Organic”?</a:t>
            </a:r>
          </a:p>
        </p:txBody>
      </p:sp>
    </p:spTree>
    <p:extLst>
      <p:ext uri="{BB962C8B-B14F-4D97-AF65-F5344CB8AC3E}">
        <p14:creationId xmlns:p14="http://schemas.microsoft.com/office/powerpoint/2010/main" val="3521389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_feature-capitol-building.jpg"/>
          <p:cNvPicPr>
            <a:picLocks noChangeAspect="1"/>
          </p:cNvPicPr>
          <p:nvPr/>
        </p:nvPicPr>
        <p:blipFill rotWithShape="1">
          <a:blip r:embed="rId3">
            <a:alphaModFix amt="45000"/>
            <a:extLst>
              <a:ext uri="{28A0092B-C50C-407E-A947-70E740481C1C}">
                <a14:useLocalDpi xmlns:a14="http://schemas.microsoft.com/office/drawing/2010/main" val="0"/>
              </a:ext>
            </a:extLst>
          </a:blip>
          <a:srcRect t="15518" b="14173"/>
          <a:stretch/>
        </p:blipFill>
        <p:spPr>
          <a:xfrm>
            <a:off x="0" y="0"/>
            <a:ext cx="8877300" cy="1841500"/>
          </a:xfrm>
          <a:prstGeom prst="rect">
            <a:avLst/>
          </a:prstGeom>
        </p:spPr>
      </p:pic>
      <p:sp>
        <p:nvSpPr>
          <p:cNvPr id="2" name="Title"/>
          <p:cNvSpPr>
            <a:spLocks noGrp="1"/>
          </p:cNvSpPr>
          <p:nvPr>
            <p:ph type="title"/>
          </p:nvPr>
        </p:nvSpPr>
        <p:spPr>
          <a:xfrm>
            <a:off x="457200" y="304800"/>
            <a:ext cx="4800600" cy="1447800"/>
          </a:xfrm>
        </p:spPr>
        <p:txBody>
          <a:bodyPr>
            <a:normAutofit/>
          </a:bodyPr>
          <a:lstStyle/>
          <a:p>
            <a:pPr algn="l"/>
            <a:r>
              <a:rPr lang="en-US" sz="4000" b="0" dirty="0" smtClean="0">
                <a:latin typeface="+mn-lt"/>
              </a:rPr>
              <a:t>Accessibility Laws </a:t>
            </a:r>
            <a:br>
              <a:rPr lang="en-US" sz="4000" b="0" dirty="0" smtClean="0">
                <a:latin typeface="+mn-lt"/>
              </a:rPr>
            </a:br>
            <a:r>
              <a:rPr lang="en-US" sz="4000" b="0" dirty="0" smtClean="0">
                <a:latin typeface="+mn-lt"/>
              </a:rPr>
              <a:t>and Standards</a:t>
            </a:r>
            <a:endParaRPr lang="en-US" sz="4000" b="0" dirty="0">
              <a:latin typeface="+mn-lt"/>
            </a:endParaRPr>
          </a:p>
        </p:txBody>
      </p:sp>
      <p:sp>
        <p:nvSpPr>
          <p:cNvPr id="3" name="Text"/>
          <p:cNvSpPr>
            <a:spLocks noGrp="1"/>
          </p:cNvSpPr>
          <p:nvPr>
            <p:ph idx="1"/>
          </p:nvPr>
        </p:nvSpPr>
        <p:spPr>
          <a:xfrm>
            <a:off x="457200" y="2057400"/>
            <a:ext cx="8001000" cy="4572000"/>
          </a:xfrm>
        </p:spPr>
        <p:txBody>
          <a:bodyPr>
            <a:noAutofit/>
          </a:bodyPr>
          <a:lstStyle/>
          <a:p>
            <a:pPr marL="0" lvl="0" indent="0">
              <a:spcBef>
                <a:spcPts val="1200"/>
              </a:spcBef>
              <a:spcAft>
                <a:spcPts val="600"/>
              </a:spcAft>
              <a:buNone/>
            </a:pPr>
            <a:r>
              <a:rPr lang="en-US" sz="2800" dirty="0" smtClean="0"/>
              <a:t>MN Statutes</a:t>
            </a:r>
          </a:p>
          <a:p>
            <a:pPr lvl="2">
              <a:spcBef>
                <a:spcPts val="1200"/>
              </a:spcBef>
              <a:spcAft>
                <a:spcPts val="600"/>
              </a:spcAft>
            </a:pPr>
            <a:r>
              <a:rPr lang="en-US" sz="1800" kern="1200" baseline="0" dirty="0" smtClean="0">
                <a:solidFill>
                  <a:schemeClr val="tx1">
                    <a:lumMod val="85000"/>
                  </a:schemeClr>
                </a:solidFill>
                <a:effectLst/>
              </a:rPr>
              <a:t>MN 2009 law (chapter131)</a:t>
            </a:r>
          </a:p>
          <a:p>
            <a:pPr lvl="2">
              <a:spcBef>
                <a:spcPts val="1200"/>
              </a:spcBef>
              <a:spcAft>
                <a:spcPts val="600"/>
              </a:spcAft>
            </a:pPr>
            <a:r>
              <a:rPr lang="en-US" sz="1800" kern="1200" baseline="0" dirty="0" smtClean="0">
                <a:solidFill>
                  <a:schemeClr val="tx1">
                    <a:lumMod val="85000"/>
                  </a:schemeClr>
                </a:solidFill>
                <a:effectLst/>
              </a:rPr>
              <a:t>2013 statutes:</a:t>
            </a:r>
            <a:r>
              <a:rPr lang="en-US" sz="1800" kern="1200" dirty="0" smtClean="0">
                <a:solidFill>
                  <a:schemeClr val="tx1">
                    <a:lumMod val="85000"/>
                  </a:schemeClr>
                </a:solidFill>
                <a:effectLst/>
              </a:rPr>
              <a:t> </a:t>
            </a:r>
            <a:r>
              <a:rPr lang="en-US" sz="1800" kern="1200" baseline="0" dirty="0" smtClean="0">
                <a:solidFill>
                  <a:schemeClr val="tx1">
                    <a:lumMod val="85000"/>
                  </a:schemeClr>
                </a:solidFill>
                <a:effectLst/>
              </a:rPr>
              <a:t>363A.42 (</a:t>
            </a:r>
            <a:r>
              <a:rPr lang="en-US" sz="1800" dirty="0"/>
              <a:t>Public </a:t>
            </a:r>
            <a:r>
              <a:rPr lang="en-US" sz="1800" dirty="0" smtClean="0"/>
              <a:t>Records) </a:t>
            </a:r>
            <a:r>
              <a:rPr lang="en-US" sz="1800" kern="1200" baseline="0" dirty="0" smtClean="0">
                <a:solidFill>
                  <a:schemeClr val="tx1">
                    <a:lumMod val="85000"/>
                  </a:schemeClr>
                </a:solidFill>
                <a:effectLst/>
              </a:rPr>
              <a:t> and</a:t>
            </a:r>
            <a:r>
              <a:rPr lang="en-US" sz="1800" kern="1200" dirty="0" smtClean="0">
                <a:solidFill>
                  <a:schemeClr val="tx1">
                    <a:lumMod val="85000"/>
                  </a:schemeClr>
                </a:solidFill>
                <a:effectLst/>
              </a:rPr>
              <a:t> </a:t>
            </a:r>
            <a:r>
              <a:rPr lang="en-US" sz="1800" kern="1200" baseline="0" dirty="0" smtClean="0">
                <a:solidFill>
                  <a:schemeClr val="tx1">
                    <a:lumMod val="85000"/>
                  </a:schemeClr>
                </a:solidFill>
                <a:effectLst/>
              </a:rPr>
              <a:t>363A.43 (</a:t>
            </a:r>
            <a:r>
              <a:rPr lang="en-US" sz="1800" kern="1200" baseline="0" dirty="0" err="1" smtClean="0">
                <a:solidFill>
                  <a:schemeClr val="tx1">
                    <a:lumMod val="85000"/>
                  </a:schemeClr>
                </a:solidFill>
                <a:effectLst/>
              </a:rPr>
              <a:t>Cont</a:t>
            </a:r>
            <a:r>
              <a:rPr lang="en-US" sz="1800" kern="1200" baseline="0" dirty="0" smtClean="0">
                <a:solidFill>
                  <a:schemeClr val="tx1">
                    <a:lumMod val="85000"/>
                  </a:schemeClr>
                </a:solidFill>
                <a:effectLst/>
              </a:rPr>
              <a:t>’ Ed)</a:t>
            </a:r>
            <a:endParaRPr lang="en-US" sz="1800" dirty="0"/>
          </a:p>
          <a:p>
            <a:pPr marL="0" lvl="0" indent="0">
              <a:spcBef>
                <a:spcPts val="1200"/>
              </a:spcBef>
              <a:spcAft>
                <a:spcPts val="600"/>
              </a:spcAft>
              <a:buNone/>
            </a:pPr>
            <a:r>
              <a:rPr lang="en-US" sz="3200" dirty="0" smtClean="0"/>
              <a:t>State Standard</a:t>
            </a:r>
          </a:p>
          <a:p>
            <a:pPr lvl="2">
              <a:spcBef>
                <a:spcPts val="1200"/>
              </a:spcBef>
              <a:spcAft>
                <a:spcPts val="600"/>
              </a:spcAft>
            </a:pPr>
            <a:r>
              <a:rPr lang="en-US" sz="1800" kern="1200" baseline="0" dirty="0" smtClean="0">
                <a:solidFill>
                  <a:schemeClr val="tx1">
                    <a:lumMod val="85000"/>
                  </a:schemeClr>
                </a:solidFill>
                <a:effectLst/>
              </a:rPr>
              <a:t>Section 508</a:t>
            </a:r>
            <a:endParaRPr lang="en-US" sz="1800" dirty="0"/>
          </a:p>
          <a:p>
            <a:pPr lvl="2">
              <a:spcBef>
                <a:spcPts val="1200"/>
              </a:spcBef>
              <a:spcAft>
                <a:spcPts val="600"/>
              </a:spcAft>
            </a:pPr>
            <a:r>
              <a:rPr lang="en-US" sz="1800" dirty="0" smtClean="0"/>
              <a:t>WCAG 2.0</a:t>
            </a:r>
          </a:p>
          <a:p>
            <a:pPr marL="0" lvl="0" indent="0">
              <a:spcBef>
                <a:spcPts val="1200"/>
              </a:spcBef>
              <a:spcAft>
                <a:spcPts val="600"/>
              </a:spcAft>
              <a:buNone/>
            </a:pPr>
            <a:r>
              <a:rPr lang="en-US" sz="2800" kern="1200" baseline="0" dirty="0" smtClean="0">
                <a:solidFill>
                  <a:schemeClr val="tx1">
                    <a:lumMod val="85000"/>
                  </a:schemeClr>
                </a:solidFill>
                <a:effectLst/>
              </a:rPr>
              <a:t>Federal</a:t>
            </a:r>
            <a:endParaRPr lang="en-US" sz="2800" dirty="0"/>
          </a:p>
          <a:p>
            <a:pPr lvl="2">
              <a:spcBef>
                <a:spcPts val="1200"/>
              </a:spcBef>
              <a:spcAft>
                <a:spcPts val="600"/>
              </a:spcAft>
            </a:pPr>
            <a:r>
              <a:rPr lang="en-US" sz="1800" kern="1200" baseline="0" dirty="0" smtClean="0">
                <a:solidFill>
                  <a:schemeClr val="tx1">
                    <a:lumMod val="85000"/>
                  </a:schemeClr>
                </a:solidFill>
                <a:effectLst/>
              </a:rPr>
              <a:t>ADA (Title II)</a:t>
            </a:r>
            <a:endParaRPr lang="en-US" sz="1800" dirty="0" smtClean="0">
              <a:effectLst/>
            </a:endParaRPr>
          </a:p>
        </p:txBody>
      </p:sp>
    </p:spTree>
    <p:extLst>
      <p:ext uri="{BB962C8B-B14F-4D97-AF65-F5344CB8AC3E}">
        <p14:creationId xmlns:p14="http://schemas.microsoft.com/office/powerpoint/2010/main" val="254676507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latin typeface="+mn-lt"/>
              </a:rPr>
              <a:t>Discussion Question</a:t>
            </a:r>
            <a:endParaRPr lang="en-US" dirty="0">
              <a:latin typeface="+mn-lt"/>
            </a:endParaRPr>
          </a:p>
        </p:txBody>
      </p:sp>
      <p:sp>
        <p:nvSpPr>
          <p:cNvPr id="3" name="Text"/>
          <p:cNvSpPr>
            <a:spLocks noGrp="1"/>
          </p:cNvSpPr>
          <p:nvPr>
            <p:ph idx="1"/>
          </p:nvPr>
        </p:nvSpPr>
        <p:spPr>
          <a:xfrm>
            <a:off x="457200" y="1341437"/>
            <a:ext cx="7924800" cy="715963"/>
          </a:xfrm>
        </p:spPr>
        <p:txBody>
          <a:bodyPr/>
          <a:lstStyle/>
          <a:p>
            <a:r>
              <a:rPr lang="en-US" sz="2800" dirty="0" smtClean="0">
                <a:latin typeface="Arial" pitchFamily="34" charset="0"/>
                <a:cs typeface="Arial" pitchFamily="34" charset="0"/>
              </a:rPr>
              <a:t>How is usability</a:t>
            </a:r>
            <a:r>
              <a:rPr lang="en-US" sz="2800" baseline="0" dirty="0" smtClean="0">
                <a:latin typeface="Arial" pitchFamily="34" charset="0"/>
                <a:cs typeface="Arial" pitchFamily="34" charset="0"/>
              </a:rPr>
              <a:t> different than accessibility?</a:t>
            </a:r>
          </a:p>
        </p:txBody>
      </p:sp>
      <p:pic>
        <p:nvPicPr>
          <p:cNvPr id="4" name="Picture 3" descr="Large vertical door handle. Plate under handle reads, in vertical letters, &quot;PUSH.&quot;&#10;&#10;From http://think-ux.com/tag/usabil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981200"/>
            <a:ext cx="3640340" cy="4876800"/>
          </a:xfrm>
          <a:prstGeom prst="rect">
            <a:avLst/>
          </a:prstGeom>
        </p:spPr>
      </p:pic>
    </p:spTree>
    <p:extLst>
      <p:ext uri="{BB962C8B-B14F-4D97-AF65-F5344CB8AC3E}">
        <p14:creationId xmlns:p14="http://schemas.microsoft.com/office/powerpoint/2010/main" val="2057484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_template-jaymodifi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Custom 3">
      <a:majorFont>
        <a:latin typeface="Franklin Gothic Medium"/>
        <a:ea typeface=""/>
        <a:cs typeface=""/>
      </a:majorFont>
      <a:minorFont>
        <a:latin typeface="Franklin Gothic Book"/>
        <a:ea typeface=""/>
        <a:cs typeface=""/>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6F5029319657D4D99B6FEACFE4099BA" ma:contentTypeVersion="0" ma:contentTypeDescription="Create a new document." ma:contentTypeScope="" ma:versionID="dc4dbce7214b2d24c6fb3e445cf561dc">
  <xsd:schema xmlns:xsd="http://www.w3.org/2001/XMLSchema" xmlns:xs="http://www.w3.org/2001/XMLSchema" xmlns:p="http://schemas.microsoft.com/office/2006/metadata/properties" xmlns:ns2="b4db8f0f-d23e-45b3-b914-67817d635316" targetNamespace="http://schemas.microsoft.com/office/2006/metadata/properties" ma:root="true" ma:fieldsID="78a4a3788c904b01474f77db9511c261" ns2:_="">
    <xsd:import namespace="b4db8f0f-d23e-45b3-b914-67817d63531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b8f0f-d23e-45b3-b914-67817d63531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documentManagement>
    <_dlc_DocId xmlns="b4db8f0f-d23e-45b3-b914-67817d635316">STATEIT-142-22</_dlc_DocId>
    <_dlc_DocIdUrl xmlns="b4db8f0f-d23e-45b3-b914-67817d635316">
      <Url>https://connect.mn.gov/sites/StateIT/mcomm/_layouts/DocIdRedir.aspx?ID=STATEIT-142-22</Url>
      <Description>STATEIT-142-22</Description>
    </_dlc_DocIdUrl>
  </documentManagement>
</p:properties>
</file>

<file path=customXml/itemProps1.xml><?xml version="1.0" encoding="utf-8"?>
<ds:datastoreItem xmlns:ds="http://schemas.openxmlformats.org/officeDocument/2006/customXml" ds:itemID="{966220A5-E2C8-4407-84F1-DB0CE5346235}">
  <ds:schemaRefs>
    <ds:schemaRef ds:uri="http://schemas.microsoft.com/sharepoint/v3/contenttype/forms"/>
  </ds:schemaRefs>
</ds:datastoreItem>
</file>

<file path=customXml/itemProps2.xml><?xml version="1.0" encoding="utf-8"?>
<ds:datastoreItem xmlns:ds="http://schemas.openxmlformats.org/officeDocument/2006/customXml" ds:itemID="{5ED95102-2652-457D-ABD4-1E0F653FFE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b8f0f-d23e-45b3-b914-67817d6353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5FCDD9-531B-435E-B395-CA5A6122FD94}">
  <ds:schemaRefs>
    <ds:schemaRef ds:uri="http://schemas.microsoft.com/sharepoint/events"/>
  </ds:schemaRefs>
</ds:datastoreItem>
</file>

<file path=customXml/itemProps4.xml><?xml version="1.0" encoding="utf-8"?>
<ds:datastoreItem xmlns:ds="http://schemas.openxmlformats.org/officeDocument/2006/customXml" ds:itemID="{E57F288E-D32C-4D1C-A1C2-1E7E16BA6894}">
  <ds:schemaRef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b4db8f0f-d23e-45b3-b914-67817d635316"/>
    <ds:schemaRef ds:uri="http://purl.org/dc/elements/1.1/"/>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PPT_template-jaymodified</Template>
  <TotalTime>9627</TotalTime>
  <Words>1941</Words>
  <Application>Microsoft Macintosh PowerPoint</Application>
  <PresentationFormat>On-screen Show (4:3)</PresentationFormat>
  <Paragraphs>334</Paragraphs>
  <Slides>47</Slides>
  <Notes>37</Notes>
  <HiddenSlides>0</HiddenSlides>
  <MMClips>0</MMClips>
  <ScaleCrop>false</ScaleCrop>
  <HeadingPairs>
    <vt:vector size="4" baseType="variant">
      <vt:variant>
        <vt:lpstr>Theme</vt:lpstr>
      </vt:variant>
      <vt:variant>
        <vt:i4>3</vt:i4>
      </vt:variant>
      <vt:variant>
        <vt:lpstr>Slide Titles</vt:lpstr>
      </vt:variant>
      <vt:variant>
        <vt:i4>47</vt:i4>
      </vt:variant>
    </vt:vector>
  </HeadingPairs>
  <TitlesOfParts>
    <vt:vector size="50" baseType="lpstr">
      <vt:lpstr>PPT_template-jaymodified</vt:lpstr>
      <vt:lpstr>Section slides</vt:lpstr>
      <vt:lpstr>Content slides</vt:lpstr>
      <vt:lpstr>Accessibility:  How does it impact you?</vt:lpstr>
      <vt:lpstr>Objectives</vt:lpstr>
      <vt:lpstr>Who Are You?</vt:lpstr>
      <vt:lpstr>The Office of Accessibility</vt:lpstr>
      <vt:lpstr>Accessibility quote by Tim Berners-Lee</vt:lpstr>
      <vt:lpstr>Accessibility Quick Quiz</vt:lpstr>
      <vt:lpstr>Accessibility Terminology</vt:lpstr>
      <vt:lpstr>Accessibility Laws  and Standards</vt:lpstr>
      <vt:lpstr>Discussion Question</vt:lpstr>
      <vt:lpstr>Interactivity Considerations</vt:lpstr>
      <vt:lpstr>Technology Considerations</vt:lpstr>
      <vt:lpstr>Demo: Screen Reader</vt:lpstr>
      <vt:lpstr>Issues to Watch For</vt:lpstr>
      <vt:lpstr>Case Studies</vt:lpstr>
      <vt:lpstr>Case Study: Document Accessibility</vt:lpstr>
      <vt:lpstr>“Top 5” Tips for Word Documents</vt:lpstr>
      <vt:lpstr>Sample of  Word document styles</vt:lpstr>
      <vt:lpstr>Alt Text</vt:lpstr>
      <vt:lpstr>Text Boxes &amp; Tables</vt:lpstr>
      <vt:lpstr>Meaningful Hyperlinks</vt:lpstr>
      <vt:lpstr>Example: Color Treatments</vt:lpstr>
      <vt:lpstr>Example: Pattern Treatments (Bar)</vt:lpstr>
      <vt:lpstr>Example: Pattern Treatments (Pie)</vt:lpstr>
      <vt:lpstr>PDF Conversion</vt:lpstr>
      <vt:lpstr>A Look at the Innards of a PDF</vt:lpstr>
      <vt:lpstr>Case Study:  Web Sites &amp; Interfaces</vt:lpstr>
      <vt:lpstr>Current trends: accessible web development</vt:lpstr>
      <vt:lpstr>Key Issues for User Interaction</vt:lpstr>
      <vt:lpstr>Navigation and links</vt:lpstr>
      <vt:lpstr>Mouse and keyboard issues</vt:lpstr>
      <vt:lpstr>Images and non-text elements</vt:lpstr>
      <vt:lpstr>Forms</vt:lpstr>
      <vt:lpstr>Testing for accessibility</vt:lpstr>
      <vt:lpstr>Test Early and Test Often</vt:lpstr>
      <vt:lpstr>Transition page</vt:lpstr>
      <vt:lpstr>Case Study: Media Accessibility</vt:lpstr>
      <vt:lpstr>Requirements</vt:lpstr>
      <vt:lpstr>Strategies: Video</vt:lpstr>
      <vt:lpstr>Issues and Tools/Resources</vt:lpstr>
      <vt:lpstr>Make accessibility part of the solution</vt:lpstr>
      <vt:lpstr>MN.IT Office of Accessibility</vt:lpstr>
      <vt:lpstr>Accessibility is Infrastructure</vt:lpstr>
      <vt:lpstr>Build accessibility into processes</vt:lpstr>
      <vt:lpstr>Questions?</vt:lpstr>
      <vt:lpstr>Thank You!</vt:lpstr>
      <vt:lpstr>Notes for update</vt:lpstr>
      <vt:lpstr>Some potential ‘specifics’ that came back from them; </vt:lpstr>
    </vt:vector>
  </TitlesOfParts>
  <Company>MN.IT Central: Office of Accessibility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to DNR@MN.IT  All-Staff</dc:title>
  <dc:creator>Jay Wyant</dc:creator>
  <cp:keywords>accessibility</cp:keywords>
  <cp:lastModifiedBy>Katherine Nelson</cp:lastModifiedBy>
  <cp:revision>220</cp:revision>
  <cp:lastPrinted>2012-04-11T20:20:02Z</cp:lastPrinted>
  <dcterms:created xsi:type="dcterms:W3CDTF">2012-05-09T21:17:15Z</dcterms:created>
  <dcterms:modified xsi:type="dcterms:W3CDTF">2013-12-12T17:19:11Z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0x01010046F5029319657D4D99B6FEACFE4099BA</vt:lpwstr>
  </property>
  <property fmtid="{D5CDD505-2E9C-101B-9397-08002B2CF9AE}" pid="3" name="_dlc_DocIdItemGuid">
    <vt:lpwstr>97b4bc12-8273-447c-8bd6-5a690d8d3750</vt:lpwstr>
  </property>
</Properties>
</file>