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sldIdLst>
    <p:sldId id="274" r:id="rId4"/>
    <p:sldId id="257" r:id="rId5"/>
    <p:sldId id="273" r:id="rId6"/>
    <p:sldId id="275" r:id="rId7"/>
    <p:sldId id="276" r:id="rId8"/>
    <p:sldId id="262" r:id="rId9"/>
    <p:sldId id="263" r:id="rId10"/>
    <p:sldId id="264" r:id="rId11"/>
    <p:sldId id="277" r:id="rId12"/>
    <p:sldId id="278" r:id="rId13"/>
    <p:sldId id="279" r:id="rId14"/>
    <p:sldId id="280" r:id="rId15"/>
    <p:sldId id="26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FBA"/>
    <a:srgbClr val="EBB0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85" autoAdjust="0"/>
    <p:restoredTop sz="94660"/>
  </p:normalViewPr>
  <p:slideViewPr>
    <p:cSldViewPr snapToGrid="0" snapToObjects="1">
      <p:cViewPr varScale="1">
        <p:scale>
          <a:sx n="94" d="100"/>
          <a:sy n="94" d="100"/>
        </p:scale>
        <p:origin x="-120"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385032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235939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170531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887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582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7989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0417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7300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340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57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212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359279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8167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2070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120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8870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582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7989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0417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7300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3402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57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E6251-2874-3747-9CBF-B63B41FBFF2C}" type="datetimeFigureOut">
              <a:rPr lang="en-US" smtClean="0"/>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1754162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21227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8167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2070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12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E6251-2874-3747-9CBF-B63B41FBFF2C}" type="datetimeFigureOut">
              <a:rPr lang="en-US" smtClean="0"/>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292468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E6251-2874-3747-9CBF-B63B41FBFF2C}" type="datetimeFigureOut">
              <a:rPr lang="en-US" smtClean="0"/>
              <a:t>12/12/13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140101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E6251-2874-3747-9CBF-B63B41FBFF2C}" type="datetimeFigureOut">
              <a:rPr lang="en-US" smtClean="0"/>
              <a:t>12/12/13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112350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E6251-2874-3747-9CBF-B63B41FBFF2C}" type="datetimeFigureOut">
              <a:rPr lang="en-US" smtClean="0"/>
              <a:t>12/12/13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186252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311418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E6251-2874-3747-9CBF-B63B41FBFF2C}" type="datetimeFigureOut">
              <a:rPr lang="en-US" smtClean="0"/>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1DDA0-73E5-8C41-BB6E-8ED092FF99B0}" type="slidenum">
              <a:rPr lang="en-US" smtClean="0"/>
              <a:t>‹#›</a:t>
            </a:fld>
            <a:endParaRPr lang="en-US"/>
          </a:p>
        </p:txBody>
      </p:sp>
    </p:spTree>
    <p:extLst>
      <p:ext uri="{BB962C8B-B14F-4D97-AF65-F5344CB8AC3E}">
        <p14:creationId xmlns:p14="http://schemas.microsoft.com/office/powerpoint/2010/main" val="34122729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E6251-2874-3747-9CBF-B63B41FBFF2C}" type="datetimeFigureOut">
              <a:rPr lang="en-US" smtClean="0"/>
              <a:t>12/12/13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DA0-73E5-8C41-BB6E-8ED092FF99B0}" type="slidenum">
              <a:rPr lang="en-US" smtClean="0"/>
              <a:t>‹#›</a:t>
            </a:fld>
            <a:endParaRPr lang="en-US"/>
          </a:p>
        </p:txBody>
      </p:sp>
    </p:spTree>
    <p:extLst>
      <p:ext uri="{BB962C8B-B14F-4D97-AF65-F5344CB8AC3E}">
        <p14:creationId xmlns:p14="http://schemas.microsoft.com/office/powerpoint/2010/main" val="358916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1270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E6251-2874-3747-9CBF-B63B41FBFF2C}" type="datetimeFigureOut">
              <a:rPr lang="en-US" smtClean="0">
                <a:solidFill>
                  <a:prstClr val="black">
                    <a:tint val="75000"/>
                  </a:prstClr>
                </a:solidFill>
              </a:rPr>
              <a:pPr/>
              <a:t>12/12/13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DA0-73E5-8C41-BB6E-8ED092FF99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12700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3600" b="1" dirty="0" smtClean="0"/>
              <a:t>BECOMING ONE WITH THE AUTOBAHN</a:t>
            </a:r>
            <a:endParaRPr lang="en-US" sz="3600" b="1" dirty="0"/>
          </a:p>
        </p:txBody>
      </p:sp>
      <p:sp>
        <p:nvSpPr>
          <p:cNvPr id="3" name="Subtitle 2"/>
          <p:cNvSpPr>
            <a:spLocks noGrp="1"/>
          </p:cNvSpPr>
          <p:nvPr>
            <p:ph type="subTitle" idx="1"/>
          </p:nvPr>
        </p:nvSpPr>
        <p:spPr>
          <a:xfrm>
            <a:off x="0" y="3332403"/>
            <a:ext cx="9143999" cy="1752600"/>
          </a:xfrm>
        </p:spPr>
        <p:txBody>
          <a:bodyPr>
            <a:normAutofit/>
          </a:bodyPr>
          <a:lstStyle/>
          <a:p>
            <a:r>
              <a:rPr lang="en-US" dirty="0" smtClean="0">
                <a:latin typeface="+mj-lt"/>
              </a:rPr>
              <a:t>How to keep pace with change by practicing mindfulness and narrative inquiry</a:t>
            </a:r>
            <a:endParaRPr lang="en-US" dirty="0">
              <a:latin typeface="+mj-lt"/>
            </a:endParaRPr>
          </a:p>
        </p:txBody>
      </p:sp>
      <p:sp>
        <p:nvSpPr>
          <p:cNvPr id="4" name="TextBox 3"/>
          <p:cNvSpPr txBox="1"/>
          <p:nvPr/>
        </p:nvSpPr>
        <p:spPr>
          <a:xfrm>
            <a:off x="6375041" y="5821251"/>
            <a:ext cx="2518638" cy="923330"/>
          </a:xfrm>
          <a:prstGeom prst="rect">
            <a:avLst/>
          </a:prstGeom>
          <a:noFill/>
        </p:spPr>
        <p:txBody>
          <a:bodyPr wrap="none" rtlCol="0">
            <a:spAutoFit/>
          </a:bodyPr>
          <a:lstStyle/>
          <a:p>
            <a:r>
              <a:rPr lang="en-US" dirty="0" smtClean="0">
                <a:latin typeface="+mj-lt"/>
              </a:rPr>
              <a:t>Digital Learning Forum</a:t>
            </a:r>
          </a:p>
          <a:p>
            <a:r>
              <a:rPr lang="en-US" dirty="0" smtClean="0">
                <a:latin typeface="+mj-lt"/>
              </a:rPr>
              <a:t>May 13, 2013</a:t>
            </a:r>
          </a:p>
          <a:p>
            <a:r>
              <a:rPr lang="en-US" dirty="0" smtClean="0">
                <a:latin typeface="+mj-lt"/>
              </a:rPr>
              <a:t>Dr. William Brendel</a:t>
            </a:r>
            <a:endParaRPr lang="en-US" dirty="0">
              <a:latin typeface="+mj-lt"/>
            </a:endParaRPr>
          </a:p>
        </p:txBody>
      </p:sp>
    </p:spTree>
    <p:extLst>
      <p:ext uri="{BB962C8B-B14F-4D97-AF65-F5344CB8AC3E}">
        <p14:creationId xmlns:p14="http://schemas.microsoft.com/office/powerpoint/2010/main" val="19262799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8" y="612223"/>
            <a:ext cx="8010658" cy="6463308"/>
          </a:xfrm>
          <a:prstGeom prst="rect">
            <a:avLst/>
          </a:prstGeom>
        </p:spPr>
        <p:txBody>
          <a:bodyPr wrap="square">
            <a:spAutoFit/>
          </a:bodyPr>
          <a:lstStyle/>
          <a:p>
            <a:r>
              <a:rPr lang="en-US" b="1" i="1" dirty="0"/>
              <a:t>Habituating</a:t>
            </a:r>
            <a:endParaRPr lang="en-US" dirty="0"/>
          </a:p>
          <a:p>
            <a:r>
              <a:rPr lang="en-US" dirty="0"/>
              <a:t>A member who, for the time being, embodies a </a:t>
            </a:r>
            <a:r>
              <a:rPr lang="en-US" i="1" dirty="0"/>
              <a:t>Habituating Way of Being</a:t>
            </a:r>
            <a:r>
              <a:rPr lang="en-US" dirty="0"/>
              <a:t> may conceptualize their awareness as part and parcel with everyday tasks. Their attention may tend to privilege finite, objective, measurable, everyday aspects of organizational life. They may also find it easy and preferable to define and focus intently upon tangible problems, rather than investigating the deeper premises that frame these problems. </a:t>
            </a:r>
            <a:r>
              <a:rPr lang="en-US" dirty="0" smtClean="0"/>
              <a:t/>
            </a:r>
            <a:br>
              <a:rPr lang="en-US" dirty="0" smtClean="0"/>
            </a:br>
            <a:endParaRPr lang="en-US" dirty="0"/>
          </a:p>
          <a:p>
            <a:r>
              <a:rPr lang="en-US" dirty="0"/>
              <a:t>As leaders, they may demonstrate a preoccupation with fixing what is broken and maintaining what is not broken in line with the status quo; the catch is that they may be unaware of the paradigm from which they operate. In doing so, they may be prone to automating strategies, goals, tasks, and measurement of ‘real world’ success.  </a:t>
            </a:r>
          </a:p>
          <a:p>
            <a:r>
              <a:rPr lang="en-US" dirty="0"/>
              <a:t>When introduced to mindfulness practice, it may be difficult for these members to conceptualize this practice as an ongoing process or something that can translate into a Way of Being. Instead they may prefer to engage in regular practice as a static collection of interventions that serve existing aims, and place priority on measuring results from a purely behaviorist perspective. When introducing mindfulness practice, it may be particularly useful to draw their attention to the continuity of awareness and the concept of non-striving</a:t>
            </a:r>
            <a:r>
              <a:rPr lang="en-US" dirty="0" smtClean="0"/>
              <a:t>.</a:t>
            </a:r>
          </a:p>
          <a:p>
            <a:endParaRPr lang="en-US" dirty="0"/>
          </a:p>
          <a:p>
            <a:r>
              <a:rPr lang="en-US" dirty="0"/>
              <a:t>Brendel, W. (Forthcoming) Chapter titled “Mindfulness Based Consulting”</a:t>
            </a:r>
            <a:br>
              <a:rPr lang="en-US" dirty="0"/>
            </a:br>
            <a:r>
              <a:rPr lang="en-US" dirty="0"/>
              <a:t>in </a:t>
            </a:r>
            <a:r>
              <a:rPr lang="en-US" b="1" i="1" dirty="0"/>
              <a:t>Consulting for Organizational Change.</a:t>
            </a:r>
            <a:endParaRPr lang="en-US" dirty="0"/>
          </a:p>
          <a:p>
            <a:endParaRPr lang="en-US" dirty="0"/>
          </a:p>
        </p:txBody>
      </p:sp>
    </p:spTree>
    <p:extLst>
      <p:ext uri="{BB962C8B-B14F-4D97-AF65-F5344CB8AC3E}">
        <p14:creationId xmlns:p14="http://schemas.microsoft.com/office/powerpoint/2010/main" val="9234753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912" y="319180"/>
            <a:ext cx="8062174" cy="6740307"/>
          </a:xfrm>
          <a:prstGeom prst="rect">
            <a:avLst/>
          </a:prstGeom>
        </p:spPr>
        <p:txBody>
          <a:bodyPr wrap="square">
            <a:spAutoFit/>
          </a:bodyPr>
          <a:lstStyle/>
          <a:p>
            <a:r>
              <a:rPr lang="en-US" b="1" i="1" dirty="0" smtClean="0"/>
              <a:t>Transforming</a:t>
            </a:r>
            <a:br>
              <a:rPr lang="en-US" b="1" i="1" dirty="0" smtClean="0"/>
            </a:br>
            <a:r>
              <a:rPr lang="en-US" dirty="0" smtClean="0"/>
              <a:t>A </a:t>
            </a:r>
            <a:r>
              <a:rPr lang="en-US" dirty="0"/>
              <a:t>member who, for the time being, embodies a </a:t>
            </a:r>
            <a:r>
              <a:rPr lang="en-US" i="1" dirty="0"/>
              <a:t>Transforming Way of Being</a:t>
            </a:r>
            <a:r>
              <a:rPr lang="en-US" dirty="0"/>
              <a:t> may be more fully aware of their everyday assumptions and practices a greater awareness when addressing the premises and anxieties associated with organizational change strategy. They may also be better at identifying </a:t>
            </a:r>
            <a:r>
              <a:rPr lang="en-US" i="1" dirty="0"/>
              <a:t>streams of consciousness</a:t>
            </a:r>
            <a:r>
              <a:rPr lang="en-US" dirty="0"/>
              <a:t> for critical reflection, dialogue, and continuous change. However these members may overemphasize critical reflection upon everyday orientations, habits, and behaviors in the organization. As a result, there is greater room to explore deeper assumptions pertaining to being and time. </a:t>
            </a:r>
            <a:r>
              <a:rPr lang="en-US" dirty="0" smtClean="0"/>
              <a:t/>
            </a:r>
            <a:br>
              <a:rPr lang="en-US" dirty="0" smtClean="0"/>
            </a:br>
            <a:endParaRPr lang="en-US" dirty="0"/>
          </a:p>
          <a:p>
            <a:r>
              <a:rPr lang="en-US" dirty="0"/>
              <a:t>As leaders, these individuals are more likely to strive toward transforming the status quo in organizations, teams, and their own professional role and identity. They may also experience a great deal of enjoyment in challenging the perspectives of others, and helping others reciprocate. Yet the concept of transformation may be confined to a process of replacing one habit for another, rather than releasing judgment altogether. Their efforts toward self-discovery may begin to incorporate the notion that fuller mindfulness implies a continuously renewal of our way-of-being. In this way they may choose to help members learn to think beyond dualistic realities in order to consider the larger tensions in organizational theater. These tensions may include contradictions inherent in change strategy and human nature. </a:t>
            </a:r>
            <a:endParaRPr lang="en-US" dirty="0" smtClean="0"/>
          </a:p>
          <a:p>
            <a:endParaRPr lang="en-US" dirty="0"/>
          </a:p>
          <a:p>
            <a:r>
              <a:rPr lang="en-US" dirty="0"/>
              <a:t>Brendel, W. (Forthcoming) Chapter titled “Mindfulness Based Consulting”</a:t>
            </a:r>
            <a:br>
              <a:rPr lang="en-US" dirty="0"/>
            </a:br>
            <a:r>
              <a:rPr lang="en-US" dirty="0"/>
              <a:t>in </a:t>
            </a:r>
            <a:r>
              <a:rPr lang="en-US" b="1" i="1" dirty="0"/>
              <a:t>Consulting for Organizational Change.</a:t>
            </a:r>
            <a:endParaRPr lang="en-US" dirty="0"/>
          </a:p>
          <a:p>
            <a:endParaRPr lang="en-US" dirty="0"/>
          </a:p>
        </p:txBody>
      </p:sp>
    </p:spTree>
    <p:extLst>
      <p:ext uri="{BB962C8B-B14F-4D97-AF65-F5344CB8AC3E}">
        <p14:creationId xmlns:p14="http://schemas.microsoft.com/office/powerpoint/2010/main" val="26155462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580" y="486812"/>
            <a:ext cx="7984902" cy="6186309"/>
          </a:xfrm>
          <a:prstGeom prst="rect">
            <a:avLst/>
          </a:prstGeom>
        </p:spPr>
        <p:txBody>
          <a:bodyPr wrap="square">
            <a:spAutoFit/>
          </a:bodyPr>
          <a:lstStyle/>
          <a:p>
            <a:r>
              <a:rPr lang="en-US" b="1" i="1" dirty="0"/>
              <a:t>Transcending</a:t>
            </a:r>
            <a:endParaRPr lang="en-US" dirty="0"/>
          </a:p>
          <a:p>
            <a:r>
              <a:rPr lang="en-US" dirty="0"/>
              <a:t>A member who, for the time being, embodies a </a:t>
            </a:r>
            <a:r>
              <a:rPr lang="en-US" i="1" dirty="0"/>
              <a:t>Transcending Way of Being</a:t>
            </a:r>
            <a:r>
              <a:rPr lang="en-US" dirty="0"/>
              <a:t> may be substantially aware of the process of existing, and more holistically familiar with their way of being. At the same time they may be better oriented to accept of the ways of being that are adopted by others in the organization. These individuals may be said to view the ‘self’ as an </a:t>
            </a:r>
            <a:r>
              <a:rPr lang="en-US" i="1" dirty="0"/>
              <a:t>ocean of consciousness</a:t>
            </a:r>
            <a:r>
              <a:rPr lang="en-US" dirty="0"/>
              <a:t> that simply is, and at the same time may hold value as a snapshot for critical reflection. They may tend to view the organization as a process in motion. In this way they are able to recognize paradoxes and lead others to embrace polarities. At the same time, in this process they are often misunderstood by others to contradict themselves. </a:t>
            </a:r>
            <a:r>
              <a:rPr lang="en-US" dirty="0" smtClean="0"/>
              <a:t/>
            </a:r>
            <a:br>
              <a:rPr lang="en-US" dirty="0" smtClean="0"/>
            </a:br>
            <a:endParaRPr lang="en-US" dirty="0"/>
          </a:p>
          <a:p>
            <a:r>
              <a:rPr lang="en-US" dirty="0"/>
              <a:t>Leaders who tend toward this way of being are also likely more interested in the questions than the answers, thereby exemplifying beginners mind. In both purpose-driven and everyday discussions with others they might draw attention to instances where individuals and teams get ahead of themselves, trapped in the past, or being stifled by attachments that cause suffering. They may also tend to be transparent in their practice of awareness and favor both realities of ‘now’ and the measurements of ‘before and after.’ </a:t>
            </a:r>
            <a:endParaRPr lang="en-US" dirty="0" smtClean="0"/>
          </a:p>
          <a:p>
            <a:endParaRPr lang="en-US" dirty="0"/>
          </a:p>
          <a:p>
            <a:r>
              <a:rPr lang="en-US" dirty="0"/>
              <a:t>Brendel, W. (Forthcoming) Chapter titled “Mindfulness Based Consulting”</a:t>
            </a:r>
            <a:br>
              <a:rPr lang="en-US" dirty="0"/>
            </a:br>
            <a:r>
              <a:rPr lang="en-US" dirty="0"/>
              <a:t>in </a:t>
            </a:r>
            <a:r>
              <a:rPr lang="en-US" b="1" i="1" dirty="0"/>
              <a:t>Consulting for Organizational Change.</a:t>
            </a:r>
            <a:endParaRPr lang="en-US" dirty="0"/>
          </a:p>
          <a:p>
            <a:endParaRPr lang="en-US" dirty="0"/>
          </a:p>
        </p:txBody>
      </p:sp>
    </p:spTree>
    <p:extLst>
      <p:ext uri="{BB962C8B-B14F-4D97-AF65-F5344CB8AC3E}">
        <p14:creationId xmlns:p14="http://schemas.microsoft.com/office/powerpoint/2010/main" val="17399944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62365314"/>
              </p:ext>
            </p:extLst>
          </p:nvPr>
        </p:nvGraphicFramePr>
        <p:xfrm>
          <a:off x="154545" y="856168"/>
          <a:ext cx="8834907" cy="5598502"/>
        </p:xfrm>
        <a:graphic>
          <a:graphicData uri="http://schemas.openxmlformats.org/drawingml/2006/table">
            <a:tbl>
              <a:tblPr>
                <a:tableStyleId>{6E25E649-3F16-4E02-A733-19D2CDBF48F0}</a:tableStyleId>
              </a:tblPr>
              <a:tblGrid>
                <a:gridCol w="1519708"/>
                <a:gridCol w="1514367"/>
                <a:gridCol w="1525047"/>
                <a:gridCol w="901521"/>
                <a:gridCol w="1983347"/>
                <a:gridCol w="1390917"/>
              </a:tblGrid>
              <a:tr h="505725">
                <a:tc>
                  <a:txBody>
                    <a:bodyPr/>
                    <a:lstStyle/>
                    <a:p>
                      <a:pPr marL="0" marR="0" algn="ctr">
                        <a:lnSpc>
                          <a:spcPct val="115000"/>
                        </a:lnSpc>
                        <a:spcBef>
                          <a:spcPts val="0"/>
                        </a:spcBef>
                        <a:spcAft>
                          <a:spcPts val="1000"/>
                        </a:spcAft>
                      </a:pPr>
                      <a:r>
                        <a:rPr lang="en-US" sz="1400" b="1" dirty="0" smtClean="0">
                          <a:solidFill>
                            <a:schemeClr val="bg1"/>
                          </a:solidFill>
                          <a:effectLst/>
                          <a:latin typeface="+mj-lt"/>
                        </a:rPr>
                        <a:t>ORGANIZATION</a:t>
                      </a:r>
                      <a:endParaRPr lang="en-US" sz="1400" b="1" dirty="0">
                        <a:solidFill>
                          <a:schemeClr val="bg1"/>
                        </a:solidFill>
                        <a:effectLst/>
                        <a:latin typeface="+mj-lt"/>
                        <a:ea typeface="Calibri"/>
                        <a:cs typeface="Times New Roman"/>
                      </a:endParaRPr>
                    </a:p>
                  </a:txBody>
                  <a:tcPr marL="0" marR="0" marT="42900" marB="42900">
                    <a:solidFill>
                      <a:schemeClr val="tx1">
                        <a:lumMod val="75000"/>
                        <a:lumOff val="25000"/>
                      </a:schemeClr>
                    </a:solidFill>
                  </a:tcPr>
                </a:tc>
                <a:tc>
                  <a:txBody>
                    <a:bodyPr/>
                    <a:lstStyle/>
                    <a:p>
                      <a:pPr marL="0" marR="0" algn="ctr">
                        <a:lnSpc>
                          <a:spcPct val="115000"/>
                        </a:lnSpc>
                        <a:spcBef>
                          <a:spcPts val="0"/>
                        </a:spcBef>
                        <a:spcAft>
                          <a:spcPts val="1000"/>
                        </a:spcAft>
                      </a:pPr>
                      <a:r>
                        <a:rPr lang="en-US" sz="1400" b="1" dirty="0" smtClean="0">
                          <a:solidFill>
                            <a:schemeClr val="bg1"/>
                          </a:solidFill>
                          <a:effectLst/>
                          <a:latin typeface="+mj-lt"/>
                        </a:rPr>
                        <a:t>ANXIETIES</a:t>
                      </a:r>
                      <a:endParaRPr lang="en-US" sz="1400" b="1" dirty="0">
                        <a:solidFill>
                          <a:schemeClr val="bg1"/>
                        </a:solidFill>
                        <a:effectLst/>
                        <a:latin typeface="+mj-lt"/>
                        <a:ea typeface="Calibri"/>
                        <a:cs typeface="Times New Roman"/>
                      </a:endParaRPr>
                    </a:p>
                  </a:txBody>
                  <a:tcPr marL="0" marR="0" marT="42900" marB="42900">
                    <a:solidFill>
                      <a:schemeClr val="tx1">
                        <a:lumMod val="75000"/>
                        <a:lumOff val="25000"/>
                      </a:schemeClr>
                    </a:solidFill>
                  </a:tcPr>
                </a:tc>
                <a:tc>
                  <a:txBody>
                    <a:bodyPr/>
                    <a:lstStyle/>
                    <a:p>
                      <a:pPr marL="0" marR="0" algn="ctr">
                        <a:lnSpc>
                          <a:spcPct val="115000"/>
                        </a:lnSpc>
                        <a:spcBef>
                          <a:spcPts val="0"/>
                        </a:spcBef>
                        <a:spcAft>
                          <a:spcPts val="1000"/>
                        </a:spcAft>
                      </a:pPr>
                      <a:r>
                        <a:rPr lang="en-US" sz="1400" b="1" dirty="0" smtClean="0">
                          <a:solidFill>
                            <a:schemeClr val="bg1"/>
                          </a:solidFill>
                          <a:effectLst/>
                          <a:latin typeface="+mj-lt"/>
                        </a:rPr>
                        <a:t>ATTACHMENTS</a:t>
                      </a:r>
                      <a:endParaRPr lang="en-US" sz="1400" b="1" dirty="0">
                        <a:solidFill>
                          <a:schemeClr val="bg1"/>
                        </a:solidFill>
                        <a:effectLst/>
                        <a:latin typeface="+mj-lt"/>
                        <a:ea typeface="Calibri"/>
                        <a:cs typeface="Times New Roman"/>
                      </a:endParaRPr>
                    </a:p>
                  </a:txBody>
                  <a:tcPr marL="0" marR="0" marT="42900" marB="42900">
                    <a:solidFill>
                      <a:schemeClr val="tx1">
                        <a:lumMod val="75000"/>
                        <a:lumOff val="25000"/>
                      </a:schemeClr>
                    </a:solidFill>
                  </a:tcPr>
                </a:tc>
                <a:tc gridSpan="2">
                  <a:txBody>
                    <a:bodyPr/>
                    <a:lstStyle/>
                    <a:p>
                      <a:pPr marL="0" marR="0" algn="ctr">
                        <a:lnSpc>
                          <a:spcPct val="115000"/>
                        </a:lnSpc>
                        <a:spcBef>
                          <a:spcPts val="0"/>
                        </a:spcBef>
                        <a:spcAft>
                          <a:spcPts val="1000"/>
                        </a:spcAft>
                      </a:pPr>
                      <a:r>
                        <a:rPr lang="en-US" sz="1400" b="1" dirty="0">
                          <a:solidFill>
                            <a:schemeClr val="bg1"/>
                          </a:solidFill>
                          <a:effectLst/>
                          <a:latin typeface="+mj-lt"/>
                        </a:rPr>
                        <a:t>   </a:t>
                      </a:r>
                      <a:r>
                        <a:rPr lang="en-US" sz="1400" b="1" dirty="0" smtClean="0">
                          <a:solidFill>
                            <a:schemeClr val="bg1"/>
                          </a:solidFill>
                          <a:effectLst/>
                          <a:latin typeface="+mj-lt"/>
                        </a:rPr>
                        <a:t>TRANSFORMATIONS</a:t>
                      </a:r>
                      <a:endParaRPr lang="en-US" sz="1400" b="1" dirty="0">
                        <a:solidFill>
                          <a:schemeClr val="bg1"/>
                        </a:solidFill>
                        <a:effectLst/>
                        <a:latin typeface="+mj-lt"/>
                        <a:ea typeface="Calibri"/>
                        <a:cs typeface="Times New Roman"/>
                      </a:endParaRPr>
                    </a:p>
                  </a:txBody>
                  <a:tcPr marL="0" marR="0" marT="42900" marB="42900">
                    <a:solidFill>
                      <a:schemeClr val="tx1">
                        <a:lumMod val="75000"/>
                        <a:lumOff val="25000"/>
                      </a:schemeClr>
                    </a:solidFill>
                  </a:tcPr>
                </a:tc>
                <a:tc hMerge="1">
                  <a:txBody>
                    <a:bodyPr/>
                    <a:lstStyle/>
                    <a:p>
                      <a:endParaRPr lang="en-US"/>
                    </a:p>
                  </a:txBody>
                  <a:tcPr/>
                </a:tc>
                <a:tc>
                  <a:txBody>
                    <a:bodyPr/>
                    <a:lstStyle/>
                    <a:p>
                      <a:pPr marL="0" marR="0" algn="ctr">
                        <a:lnSpc>
                          <a:spcPct val="115000"/>
                        </a:lnSpc>
                        <a:spcBef>
                          <a:spcPts val="0"/>
                        </a:spcBef>
                        <a:spcAft>
                          <a:spcPts val="1000"/>
                        </a:spcAft>
                      </a:pPr>
                      <a:r>
                        <a:rPr lang="en-US" sz="1400" b="1" dirty="0" smtClean="0">
                          <a:solidFill>
                            <a:schemeClr val="bg1"/>
                          </a:solidFill>
                          <a:effectLst/>
                          <a:latin typeface="+mj-lt"/>
                          <a:ea typeface="+mn-ea"/>
                          <a:cs typeface="+mn-cs"/>
                        </a:rPr>
                        <a:t>RESOLUTION</a:t>
                      </a:r>
                      <a:endParaRPr lang="en-US" sz="1400" b="1" dirty="0">
                        <a:solidFill>
                          <a:schemeClr val="bg1"/>
                        </a:solidFill>
                        <a:effectLst/>
                        <a:latin typeface="+mj-lt"/>
                        <a:ea typeface="Calibri"/>
                        <a:cs typeface="Times New Roman"/>
                      </a:endParaRPr>
                    </a:p>
                  </a:txBody>
                  <a:tcPr marL="0" marR="0" marT="42900" marB="42900">
                    <a:solidFill>
                      <a:schemeClr val="tx1">
                        <a:lumMod val="75000"/>
                        <a:lumOff val="25000"/>
                      </a:schemeClr>
                    </a:solidFill>
                  </a:tcPr>
                </a:tc>
              </a:tr>
              <a:tr h="292345">
                <a:tc rowSpan="2">
                  <a:txBody>
                    <a:bodyPr/>
                    <a:lstStyle/>
                    <a:p>
                      <a:pPr marL="0" marR="0" algn="ctr">
                        <a:lnSpc>
                          <a:spcPct val="115000"/>
                        </a:lnSpc>
                        <a:spcBef>
                          <a:spcPts val="0"/>
                        </a:spcBef>
                        <a:spcAft>
                          <a:spcPts val="1000"/>
                        </a:spcAft>
                      </a:pPr>
                      <a:r>
                        <a:rPr lang="en-US" sz="1400" dirty="0">
                          <a:effectLst/>
                          <a:latin typeface="+mj-lt"/>
                        </a:rPr>
                        <a:t>Leader</a:t>
                      </a:r>
                      <a:endParaRPr lang="en-US" sz="14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a:effectLst/>
                          <a:latin typeface="+mj-lt"/>
                        </a:rPr>
                        <a:t>Uselessness</a:t>
                      </a:r>
                    </a:p>
                    <a:p>
                      <a:pPr marL="0" marR="0" algn="ctr">
                        <a:lnSpc>
                          <a:spcPct val="115000"/>
                        </a:lnSpc>
                        <a:spcBef>
                          <a:spcPts val="0"/>
                        </a:spcBef>
                        <a:spcAft>
                          <a:spcPts val="1000"/>
                        </a:spcAft>
                      </a:pPr>
                      <a:r>
                        <a:rPr lang="en-US" sz="1200">
                          <a:effectLst/>
                          <a:latin typeface="+mj-lt"/>
                        </a:rPr>
                        <a:t>Meaninglessness</a:t>
                      </a:r>
                    </a:p>
                    <a:p>
                      <a:pPr marL="0" marR="0" algn="ctr">
                        <a:lnSpc>
                          <a:spcPct val="115000"/>
                        </a:lnSpc>
                        <a:spcBef>
                          <a:spcPts val="0"/>
                        </a:spcBef>
                        <a:spcAft>
                          <a:spcPts val="1000"/>
                        </a:spcAft>
                      </a:pPr>
                      <a:r>
                        <a:rPr lang="en-US" sz="1200">
                          <a:effectLst/>
                          <a:latin typeface="+mj-lt"/>
                        </a:rPr>
                        <a:t>Termination</a:t>
                      </a:r>
                      <a:endParaRPr lang="en-US" sz="120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a:effectLst/>
                          <a:latin typeface="+mj-lt"/>
                        </a:rPr>
                        <a:t>Drive</a:t>
                      </a:r>
                      <a:br>
                        <a:rPr lang="en-US" sz="1200">
                          <a:effectLst/>
                          <a:latin typeface="+mj-lt"/>
                        </a:rPr>
                      </a:br>
                      <a:r>
                        <a:rPr lang="en-US" sz="1200">
                          <a:effectLst/>
                          <a:latin typeface="+mj-lt"/>
                        </a:rPr>
                        <a:t>Being Heroic</a:t>
                      </a:r>
                      <a:br>
                        <a:rPr lang="en-US" sz="1200">
                          <a:effectLst/>
                          <a:latin typeface="+mj-lt"/>
                        </a:rPr>
                      </a:br>
                      <a:r>
                        <a:rPr lang="en-US" sz="1200">
                          <a:effectLst/>
                          <a:latin typeface="+mj-lt"/>
                        </a:rPr>
                        <a:t>Specialness</a:t>
                      </a:r>
                      <a:br>
                        <a:rPr lang="en-US" sz="1200">
                          <a:effectLst/>
                          <a:latin typeface="+mj-lt"/>
                        </a:rPr>
                      </a:br>
                      <a:r>
                        <a:rPr lang="en-US" sz="1200">
                          <a:effectLst/>
                          <a:latin typeface="+mj-lt"/>
                        </a:rPr>
                        <a:t>Legacy</a:t>
                      </a:r>
                      <a:endParaRPr lang="en-US" sz="1200">
                        <a:effectLst/>
                        <a:latin typeface="+mj-lt"/>
                        <a:ea typeface="Calibri"/>
                        <a:cs typeface="Times New Roman"/>
                      </a:endParaRPr>
                    </a:p>
                  </a:txBody>
                  <a:tcPr marL="0" marR="0" marT="42900" marB="42900">
                    <a:solidFill>
                      <a:schemeClr val="bg1">
                        <a:lumMod val="75000"/>
                      </a:schemeClr>
                    </a:solidFill>
                  </a:tcPr>
                </a:tc>
                <a:tc>
                  <a:txBody>
                    <a:bodyPr/>
                    <a:lstStyle/>
                    <a:p>
                      <a:pPr marL="0" marR="0" algn="r">
                        <a:lnSpc>
                          <a:spcPct val="115000"/>
                        </a:lnSpc>
                        <a:spcBef>
                          <a:spcPts val="0"/>
                        </a:spcBef>
                        <a:spcAft>
                          <a:spcPts val="1000"/>
                        </a:spcAft>
                      </a:pPr>
                      <a:r>
                        <a:rPr lang="en-US" sz="1400" dirty="0" smtClean="0">
                          <a:effectLst/>
                          <a:latin typeface="+mj-lt"/>
                        </a:rPr>
                        <a:t>MOE: </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Selfish to Selfless</a:t>
                      </a:r>
                      <a:endParaRPr lang="en-US" sz="12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nSpc>
                          <a:spcPct val="115000"/>
                        </a:lnSpc>
                        <a:spcBef>
                          <a:spcPts val="0"/>
                        </a:spcBef>
                        <a:spcAft>
                          <a:spcPts val="1000"/>
                        </a:spcAft>
                      </a:pPr>
                      <a:r>
                        <a:rPr lang="en-US" sz="1100" dirty="0">
                          <a:effectLst/>
                          <a:latin typeface="+mj-lt"/>
                        </a:rPr>
                        <a:t>COMPASSION</a:t>
                      </a:r>
                      <a:br>
                        <a:rPr lang="en-US" sz="1100" dirty="0">
                          <a:effectLst/>
                          <a:latin typeface="+mj-lt"/>
                        </a:rPr>
                      </a:br>
                      <a:r>
                        <a:rPr lang="en-US" sz="1100" dirty="0">
                          <a:effectLst/>
                          <a:latin typeface="+mj-lt"/>
                        </a:rPr>
                        <a:t>&amp; GRATITUDE </a:t>
                      </a:r>
                      <a:endParaRPr lang="en-US" sz="1100" dirty="0">
                        <a:effectLst/>
                        <a:latin typeface="+mj-lt"/>
                        <a:ea typeface="Calibri"/>
                        <a:cs typeface="Times New Roman"/>
                      </a:endParaRPr>
                    </a:p>
                  </a:txBody>
                  <a:tcPr marL="0" marR="0" marT="42900" marB="42900">
                    <a:solidFill>
                      <a:schemeClr val="bg1">
                        <a:lumMod val="75000"/>
                      </a:schemeClr>
                    </a:solidFill>
                  </a:tcPr>
                </a:tc>
              </a:tr>
              <a:tr h="6636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smtClean="0">
                          <a:effectLst/>
                          <a:latin typeface="+mj-lt"/>
                        </a:rPr>
                        <a:t>MOA</a:t>
                      </a:r>
                      <a:endParaRPr lang="en-US" sz="1400" dirty="0">
                        <a:effectLst/>
                        <a:latin typeface="+mj-lt"/>
                      </a:endParaRPr>
                    </a:p>
                    <a:p>
                      <a:pPr marL="0" marR="0" algn="r">
                        <a:lnSpc>
                          <a:spcPct val="115000"/>
                        </a:lnSpc>
                        <a:spcBef>
                          <a:spcPts val="0"/>
                        </a:spcBef>
                        <a:spcAft>
                          <a:spcPts val="1000"/>
                        </a:spcAft>
                      </a:pPr>
                      <a:r>
                        <a:rPr lang="en-US" sz="1400" dirty="0">
                          <a:effectLst/>
                          <a:latin typeface="+mj-lt"/>
                        </a:rPr>
                        <a:t> </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Needing to Need-Free</a:t>
                      </a:r>
                      <a:endParaRPr lang="en-US" sz="1200" dirty="0">
                        <a:effectLst/>
                        <a:latin typeface="+mj-lt"/>
                        <a:ea typeface="Calibri"/>
                        <a:cs typeface="Times New Roman"/>
                      </a:endParaRPr>
                    </a:p>
                  </a:txBody>
                  <a:tcPr marL="0" marR="0" marT="42900" marB="42900">
                    <a:solidFill>
                      <a:schemeClr val="bg1">
                        <a:lumMod val="75000"/>
                      </a:schemeClr>
                    </a:solidFill>
                  </a:tcPr>
                </a:tc>
                <a:tc vMerge="1">
                  <a:txBody>
                    <a:bodyPr/>
                    <a:lstStyle/>
                    <a:p>
                      <a:endParaRPr lang="en-US"/>
                    </a:p>
                  </a:txBody>
                  <a:tcPr/>
                </a:tc>
              </a:tr>
              <a:tr h="292345">
                <a:tc rowSpan="3">
                  <a:txBody>
                    <a:bodyPr/>
                    <a:lstStyle/>
                    <a:p>
                      <a:pPr marL="0" marR="0" algn="ctr">
                        <a:lnSpc>
                          <a:spcPct val="115000"/>
                        </a:lnSpc>
                        <a:spcBef>
                          <a:spcPts val="0"/>
                        </a:spcBef>
                        <a:spcAft>
                          <a:spcPts val="1000"/>
                        </a:spcAft>
                      </a:pPr>
                      <a:r>
                        <a:rPr lang="en-US" sz="1400">
                          <a:effectLst/>
                          <a:latin typeface="+mj-lt"/>
                        </a:rPr>
                        <a:t>Environment</a:t>
                      </a:r>
                      <a:endParaRPr lang="en-US" sz="1400">
                        <a:effectLst/>
                        <a:latin typeface="+mj-lt"/>
                        <a:ea typeface="Calibri"/>
                        <a:cs typeface="Times New Roman"/>
                      </a:endParaRPr>
                    </a:p>
                  </a:txBody>
                  <a:tcPr marL="0" marR="0" marT="42900" marB="42900"/>
                </a:tc>
                <a:tc rowSpan="3">
                  <a:txBody>
                    <a:bodyPr/>
                    <a:lstStyle/>
                    <a:p>
                      <a:pPr marL="0" marR="0" algn="ctr">
                        <a:lnSpc>
                          <a:spcPct val="115000"/>
                        </a:lnSpc>
                        <a:spcBef>
                          <a:spcPts val="0"/>
                        </a:spcBef>
                        <a:spcAft>
                          <a:spcPts val="1000"/>
                        </a:spcAft>
                      </a:pPr>
                      <a:r>
                        <a:rPr lang="en-US" sz="1200">
                          <a:effectLst/>
                          <a:latin typeface="+mj-lt"/>
                        </a:rPr>
                        <a:t>Powerlessness</a:t>
                      </a:r>
                    </a:p>
                    <a:p>
                      <a:pPr marL="0" marR="0" algn="ctr">
                        <a:lnSpc>
                          <a:spcPct val="115000"/>
                        </a:lnSpc>
                        <a:spcBef>
                          <a:spcPts val="0"/>
                        </a:spcBef>
                        <a:spcAft>
                          <a:spcPts val="1000"/>
                        </a:spcAft>
                      </a:pPr>
                      <a:r>
                        <a:rPr lang="en-US" sz="1200">
                          <a:effectLst/>
                          <a:latin typeface="+mj-lt"/>
                        </a:rPr>
                        <a:t>Helplessness</a:t>
                      </a:r>
                    </a:p>
                    <a:p>
                      <a:pPr marL="0" marR="0" algn="ctr">
                        <a:lnSpc>
                          <a:spcPct val="115000"/>
                        </a:lnSpc>
                        <a:spcBef>
                          <a:spcPts val="0"/>
                        </a:spcBef>
                        <a:spcAft>
                          <a:spcPts val="1000"/>
                        </a:spcAft>
                      </a:pPr>
                      <a:r>
                        <a:rPr lang="en-US" sz="1200">
                          <a:effectLst/>
                          <a:latin typeface="+mj-lt"/>
                        </a:rPr>
                        <a:t>Despair</a:t>
                      </a:r>
                      <a:endParaRPr lang="en-US" sz="1200">
                        <a:effectLst/>
                        <a:latin typeface="+mj-lt"/>
                        <a:ea typeface="Calibri"/>
                        <a:cs typeface="Times New Roman"/>
                      </a:endParaRPr>
                    </a:p>
                  </a:txBody>
                  <a:tcPr marL="0" marR="0" marT="42900" marB="42900"/>
                </a:tc>
                <a:tc rowSpan="3">
                  <a:txBody>
                    <a:bodyPr/>
                    <a:lstStyle/>
                    <a:p>
                      <a:pPr marL="0" marR="0" algn="ctr">
                        <a:lnSpc>
                          <a:spcPct val="115000"/>
                        </a:lnSpc>
                        <a:spcBef>
                          <a:spcPts val="0"/>
                        </a:spcBef>
                        <a:spcAft>
                          <a:spcPts val="1000"/>
                        </a:spcAft>
                      </a:pPr>
                      <a:r>
                        <a:rPr lang="en-US" sz="1200">
                          <a:effectLst/>
                          <a:latin typeface="+mj-lt"/>
                        </a:rPr>
                        <a:t>Manipulation of</a:t>
                      </a:r>
                      <a:br>
                        <a:rPr lang="en-US" sz="1200">
                          <a:effectLst/>
                          <a:latin typeface="+mj-lt"/>
                        </a:rPr>
                      </a:br>
                      <a:r>
                        <a:rPr lang="en-US" sz="1200">
                          <a:effectLst/>
                          <a:latin typeface="+mj-lt"/>
                        </a:rPr>
                        <a:t>Objects and</a:t>
                      </a:r>
                      <a:br>
                        <a:rPr lang="en-US" sz="1200">
                          <a:effectLst/>
                          <a:latin typeface="+mj-lt"/>
                        </a:rPr>
                      </a:br>
                      <a:r>
                        <a:rPr lang="en-US" sz="1200">
                          <a:effectLst/>
                          <a:latin typeface="+mj-lt"/>
                        </a:rPr>
                        <a:t>Systems</a:t>
                      </a:r>
                      <a:endParaRPr lang="en-US" sz="1200">
                        <a:effectLst/>
                        <a:latin typeface="+mj-lt"/>
                        <a:ea typeface="Calibri"/>
                        <a:cs typeface="Times New Roman"/>
                      </a:endParaRPr>
                    </a:p>
                  </a:txBody>
                  <a:tcPr marL="0" marR="0" marT="42900" marB="42900"/>
                </a:tc>
                <a:tc>
                  <a:txBody>
                    <a:bodyPr/>
                    <a:lstStyle/>
                    <a:p>
                      <a:pPr marL="0" marR="0" algn="r">
                        <a:lnSpc>
                          <a:spcPct val="115000"/>
                        </a:lnSpc>
                        <a:spcBef>
                          <a:spcPts val="0"/>
                        </a:spcBef>
                        <a:spcAft>
                          <a:spcPts val="1000"/>
                        </a:spcAft>
                      </a:pPr>
                      <a:r>
                        <a:rPr lang="en-US" sz="1400" dirty="0" smtClean="0">
                          <a:effectLst/>
                          <a:latin typeface="+mj-lt"/>
                        </a:rPr>
                        <a:t>MOE</a:t>
                      </a:r>
                      <a:endParaRPr lang="en-US" sz="1400" dirty="0">
                        <a:effectLst/>
                        <a:latin typeface="+mj-lt"/>
                        <a:ea typeface="Calibri"/>
                        <a:cs typeface="Times New Roman"/>
                      </a:endParaRPr>
                    </a:p>
                  </a:txBody>
                  <a:tcPr marL="0" marR="0" marT="42900" marB="42900"/>
                </a:tc>
                <a:tc>
                  <a:txBody>
                    <a:bodyPr/>
                    <a:lstStyle/>
                    <a:p>
                      <a:pPr marL="0" marR="0">
                        <a:lnSpc>
                          <a:spcPct val="115000"/>
                        </a:lnSpc>
                        <a:spcBef>
                          <a:spcPts val="0"/>
                        </a:spcBef>
                        <a:spcAft>
                          <a:spcPts val="1000"/>
                        </a:spcAft>
                      </a:pPr>
                      <a:r>
                        <a:rPr lang="en-US" sz="1200" dirty="0">
                          <a:effectLst/>
                          <a:latin typeface="+mj-lt"/>
                        </a:rPr>
                        <a:t>: Separate to Connected</a:t>
                      </a:r>
                      <a:endParaRPr lang="en-US" sz="1200" dirty="0">
                        <a:effectLst/>
                        <a:latin typeface="+mj-lt"/>
                        <a:ea typeface="Calibri"/>
                        <a:cs typeface="Times New Roman"/>
                      </a:endParaRPr>
                    </a:p>
                  </a:txBody>
                  <a:tcPr marL="0" marR="0" marT="42900" marB="42900"/>
                </a:tc>
                <a:tc rowSpan="3">
                  <a:txBody>
                    <a:bodyPr/>
                    <a:lstStyle/>
                    <a:p>
                      <a:pPr marL="0" marR="0">
                        <a:lnSpc>
                          <a:spcPct val="115000"/>
                        </a:lnSpc>
                        <a:spcBef>
                          <a:spcPts val="0"/>
                        </a:spcBef>
                        <a:spcAft>
                          <a:spcPts val="1000"/>
                        </a:spcAft>
                      </a:pPr>
                      <a:r>
                        <a:rPr lang="en-US" sz="1100" dirty="0">
                          <a:effectLst/>
                          <a:latin typeface="+mj-lt"/>
                        </a:rPr>
                        <a:t>BELONGING</a:t>
                      </a:r>
                      <a:br>
                        <a:rPr lang="en-US" sz="1100" dirty="0">
                          <a:effectLst/>
                          <a:latin typeface="+mj-lt"/>
                        </a:rPr>
                      </a:br>
                      <a:r>
                        <a:rPr lang="en-US" sz="1100" dirty="0">
                          <a:effectLst/>
                          <a:latin typeface="+mj-lt"/>
                        </a:rPr>
                        <a:t>&amp; ONENESS</a:t>
                      </a:r>
                      <a:endParaRPr lang="en-US" sz="1100" dirty="0">
                        <a:effectLst/>
                        <a:latin typeface="+mj-lt"/>
                        <a:ea typeface="Calibri"/>
                        <a:cs typeface="Times New Roman"/>
                      </a:endParaRPr>
                    </a:p>
                  </a:txBody>
                  <a:tcPr marL="0" marR="0" marT="42900" marB="42900"/>
                </a:tc>
              </a:tr>
              <a:tr h="2923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smtClean="0">
                          <a:effectLst/>
                          <a:latin typeface="+mj-lt"/>
                        </a:rPr>
                        <a:t>MOA</a:t>
                      </a:r>
                      <a:endParaRPr lang="en-US" sz="1400" dirty="0">
                        <a:effectLst/>
                        <a:latin typeface="+mj-lt"/>
                        <a:ea typeface="Calibri"/>
                        <a:cs typeface="Times New Roman"/>
                      </a:endParaRPr>
                    </a:p>
                  </a:txBody>
                  <a:tcPr marL="0" marR="0" marT="42900" marB="42900"/>
                </a:tc>
                <a:tc rowSpan="2">
                  <a:txBody>
                    <a:bodyPr/>
                    <a:lstStyle/>
                    <a:p>
                      <a:pPr marL="0" marR="0">
                        <a:lnSpc>
                          <a:spcPct val="115000"/>
                        </a:lnSpc>
                        <a:spcBef>
                          <a:spcPts val="0"/>
                        </a:spcBef>
                        <a:spcAft>
                          <a:spcPts val="1000"/>
                        </a:spcAft>
                      </a:pPr>
                      <a:r>
                        <a:rPr lang="en-US" sz="1200" dirty="0">
                          <a:effectLst/>
                          <a:latin typeface="+mj-lt"/>
                        </a:rPr>
                        <a:t>: Finite to Infinite</a:t>
                      </a:r>
                      <a:endParaRPr lang="en-US" sz="1200" dirty="0">
                        <a:effectLst/>
                        <a:latin typeface="+mj-lt"/>
                        <a:ea typeface="Calibri"/>
                        <a:cs typeface="Times New Roman"/>
                      </a:endParaRPr>
                    </a:p>
                  </a:txBody>
                  <a:tcPr marL="0" marR="0" marT="42900" marB="42900"/>
                </a:tc>
                <a:tc vMerge="1">
                  <a:txBody>
                    <a:bodyPr/>
                    <a:lstStyle/>
                    <a:p>
                      <a:endParaRPr lang="en-US"/>
                    </a:p>
                  </a:txBody>
                  <a:tcPr/>
                </a:tc>
              </a:tr>
              <a:tr h="37134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a:effectLst/>
                          <a:latin typeface="+mj-lt"/>
                        </a:rPr>
                        <a:t> </a:t>
                      </a:r>
                      <a:endParaRPr lang="en-US" sz="1400" dirty="0">
                        <a:effectLst/>
                        <a:latin typeface="+mj-lt"/>
                        <a:ea typeface="Calibri"/>
                        <a:cs typeface="Times New Roman"/>
                      </a:endParaRPr>
                    </a:p>
                  </a:txBody>
                  <a:tcPr marL="0" marR="0" marT="42900" marB="42900"/>
                </a:tc>
                <a:tc vMerge="1">
                  <a:txBody>
                    <a:bodyPr/>
                    <a:lstStyle/>
                    <a:p>
                      <a:endParaRPr lang="en-US"/>
                    </a:p>
                  </a:txBody>
                  <a:tcPr/>
                </a:tc>
                <a:tc vMerge="1">
                  <a:txBody>
                    <a:bodyPr/>
                    <a:lstStyle/>
                    <a:p>
                      <a:endParaRPr lang="en-US"/>
                    </a:p>
                  </a:txBody>
                  <a:tcPr/>
                </a:tc>
              </a:tr>
              <a:tr h="292345">
                <a:tc rowSpan="2">
                  <a:txBody>
                    <a:bodyPr/>
                    <a:lstStyle/>
                    <a:p>
                      <a:pPr marL="0" marR="0" algn="ctr">
                        <a:lnSpc>
                          <a:spcPct val="115000"/>
                        </a:lnSpc>
                        <a:spcBef>
                          <a:spcPts val="0"/>
                        </a:spcBef>
                        <a:spcAft>
                          <a:spcPts val="1000"/>
                        </a:spcAft>
                      </a:pPr>
                      <a:r>
                        <a:rPr lang="en-US" sz="1400">
                          <a:effectLst/>
                          <a:latin typeface="+mj-lt"/>
                        </a:rPr>
                        <a:t>Org Culture</a:t>
                      </a:r>
                      <a:endParaRPr lang="en-US" sz="140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a:effectLst/>
                          <a:latin typeface="+mj-lt"/>
                        </a:rPr>
                        <a:t>Marginalization</a:t>
                      </a:r>
                    </a:p>
                    <a:p>
                      <a:pPr marL="0" marR="0" algn="ctr">
                        <a:lnSpc>
                          <a:spcPct val="115000"/>
                        </a:lnSpc>
                        <a:spcBef>
                          <a:spcPts val="0"/>
                        </a:spcBef>
                        <a:spcAft>
                          <a:spcPts val="1000"/>
                        </a:spcAft>
                      </a:pPr>
                      <a:r>
                        <a:rPr lang="en-US" sz="1200">
                          <a:effectLst/>
                          <a:latin typeface="+mj-lt"/>
                        </a:rPr>
                        <a:t>Separation</a:t>
                      </a:r>
                    </a:p>
                    <a:p>
                      <a:pPr marL="0" marR="0" algn="ctr">
                        <a:lnSpc>
                          <a:spcPct val="115000"/>
                        </a:lnSpc>
                        <a:spcBef>
                          <a:spcPts val="0"/>
                        </a:spcBef>
                        <a:spcAft>
                          <a:spcPts val="1000"/>
                        </a:spcAft>
                      </a:pPr>
                      <a:r>
                        <a:rPr lang="en-US" sz="1200">
                          <a:effectLst/>
                          <a:latin typeface="+mj-lt"/>
                        </a:rPr>
                        <a:t>Isolation</a:t>
                      </a:r>
                      <a:endParaRPr lang="en-US" sz="120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a:effectLst/>
                          <a:latin typeface="+mj-lt"/>
                        </a:rPr>
                        <a:t>Espoused Values, Expectations, and </a:t>
                      </a:r>
                      <a:br>
                        <a:rPr lang="en-US" sz="1200">
                          <a:effectLst/>
                          <a:latin typeface="+mj-lt"/>
                        </a:rPr>
                      </a:br>
                      <a:r>
                        <a:rPr lang="en-US" sz="1200">
                          <a:effectLst/>
                          <a:latin typeface="+mj-lt"/>
                        </a:rPr>
                        <a:t>Behaviors</a:t>
                      </a:r>
                      <a:endParaRPr lang="en-US" sz="1200">
                        <a:effectLst/>
                        <a:latin typeface="+mj-lt"/>
                        <a:ea typeface="Calibri"/>
                        <a:cs typeface="Times New Roman"/>
                      </a:endParaRPr>
                    </a:p>
                  </a:txBody>
                  <a:tcPr marL="0" marR="0" marT="42900" marB="42900">
                    <a:solidFill>
                      <a:schemeClr val="bg1">
                        <a:lumMod val="75000"/>
                      </a:schemeClr>
                    </a:solidFill>
                  </a:tcPr>
                </a:tc>
                <a:tc>
                  <a:txBody>
                    <a:bodyPr/>
                    <a:lstStyle/>
                    <a:p>
                      <a:pPr marL="0" marR="0" algn="r">
                        <a:lnSpc>
                          <a:spcPct val="115000"/>
                        </a:lnSpc>
                        <a:spcBef>
                          <a:spcPts val="0"/>
                        </a:spcBef>
                        <a:spcAft>
                          <a:spcPts val="1000"/>
                        </a:spcAft>
                      </a:pPr>
                      <a:r>
                        <a:rPr lang="en-US" sz="1400" dirty="0" smtClean="0">
                          <a:effectLst/>
                          <a:latin typeface="+mj-lt"/>
                        </a:rPr>
                        <a:t>MOE</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Lost to Familiar</a:t>
                      </a:r>
                      <a:endParaRPr lang="en-US" sz="12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nSpc>
                          <a:spcPct val="115000"/>
                        </a:lnSpc>
                        <a:spcBef>
                          <a:spcPts val="0"/>
                        </a:spcBef>
                        <a:spcAft>
                          <a:spcPts val="1000"/>
                        </a:spcAft>
                      </a:pPr>
                      <a:r>
                        <a:rPr lang="en-US" sz="1100" dirty="0" smtClean="0">
                          <a:effectLst/>
                          <a:latin typeface="+mj-lt"/>
                        </a:rPr>
                        <a:t>PRESENCE</a:t>
                      </a:r>
                      <a:r>
                        <a:rPr lang="en-US" sz="1100" baseline="0" dirty="0" smtClean="0">
                          <a:effectLst/>
                          <a:latin typeface="+mj-lt"/>
                        </a:rPr>
                        <a:t/>
                      </a:r>
                      <a:br>
                        <a:rPr lang="en-US" sz="1100" baseline="0" dirty="0" smtClean="0">
                          <a:effectLst/>
                          <a:latin typeface="+mj-lt"/>
                        </a:rPr>
                      </a:br>
                      <a:r>
                        <a:rPr lang="en-US" sz="1100" dirty="0" smtClean="0">
                          <a:effectLst/>
                          <a:latin typeface="+mj-lt"/>
                        </a:rPr>
                        <a:t>&amp;</a:t>
                      </a:r>
                      <a:r>
                        <a:rPr lang="en-US" sz="1100" baseline="0" dirty="0" smtClean="0">
                          <a:effectLst/>
                          <a:latin typeface="+mj-lt"/>
                        </a:rPr>
                        <a:t> </a:t>
                      </a:r>
                      <a:r>
                        <a:rPr lang="en-US" sz="1100" dirty="0" smtClean="0">
                          <a:effectLst/>
                          <a:latin typeface="+mj-lt"/>
                        </a:rPr>
                        <a:t>CONSCIOUSNESS</a:t>
                      </a:r>
                      <a:endParaRPr lang="en-US" sz="1100" dirty="0">
                        <a:effectLst/>
                        <a:latin typeface="+mj-lt"/>
                        <a:ea typeface="Calibri"/>
                        <a:cs typeface="Times New Roman"/>
                      </a:endParaRPr>
                    </a:p>
                  </a:txBody>
                  <a:tcPr marL="0" marR="0" marT="42900" marB="42900">
                    <a:solidFill>
                      <a:schemeClr val="bg1">
                        <a:lumMod val="75000"/>
                      </a:schemeClr>
                    </a:solidFill>
                  </a:tcPr>
                </a:tc>
              </a:tr>
              <a:tr h="6636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smtClean="0">
                          <a:effectLst/>
                          <a:latin typeface="+mj-lt"/>
                          <a:ea typeface="+mn-ea"/>
                          <a:cs typeface="+mn-cs"/>
                        </a:rPr>
                        <a:t>MOA:</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Singular to Universal </a:t>
                      </a:r>
                      <a:endParaRPr lang="en-US" sz="1200" dirty="0">
                        <a:effectLst/>
                        <a:latin typeface="+mj-lt"/>
                        <a:ea typeface="Calibri"/>
                        <a:cs typeface="Times New Roman"/>
                      </a:endParaRPr>
                    </a:p>
                  </a:txBody>
                  <a:tcPr marL="0" marR="0" marT="42900" marB="42900">
                    <a:solidFill>
                      <a:schemeClr val="bg1">
                        <a:lumMod val="75000"/>
                      </a:schemeClr>
                    </a:solidFill>
                  </a:tcPr>
                </a:tc>
                <a:tc vMerge="1">
                  <a:txBody>
                    <a:bodyPr/>
                    <a:lstStyle/>
                    <a:p>
                      <a:endParaRPr lang="en-US"/>
                    </a:p>
                  </a:txBody>
                  <a:tcPr/>
                </a:tc>
              </a:tr>
              <a:tr h="297324">
                <a:tc rowSpan="2">
                  <a:txBody>
                    <a:bodyPr/>
                    <a:lstStyle/>
                    <a:p>
                      <a:pPr marL="0" marR="0" algn="ctr">
                        <a:lnSpc>
                          <a:spcPct val="115000"/>
                        </a:lnSpc>
                        <a:spcBef>
                          <a:spcPts val="0"/>
                        </a:spcBef>
                        <a:spcAft>
                          <a:spcPts val="1000"/>
                        </a:spcAft>
                      </a:pPr>
                      <a:r>
                        <a:rPr lang="en-US" sz="1400" dirty="0">
                          <a:effectLst/>
                          <a:latin typeface="+mj-lt"/>
                        </a:rPr>
                        <a:t>Org &amp; Individual</a:t>
                      </a:r>
                      <a:br>
                        <a:rPr lang="en-US" sz="1400" dirty="0">
                          <a:effectLst/>
                          <a:latin typeface="+mj-lt"/>
                        </a:rPr>
                      </a:br>
                      <a:r>
                        <a:rPr lang="en-US" sz="1400" dirty="0">
                          <a:effectLst/>
                          <a:latin typeface="+mj-lt"/>
                        </a:rPr>
                        <a:t>Performance</a:t>
                      </a:r>
                      <a:endParaRPr lang="en-US" sz="1400" dirty="0">
                        <a:effectLst/>
                        <a:latin typeface="+mj-lt"/>
                        <a:ea typeface="Calibri"/>
                        <a:cs typeface="Times New Roman"/>
                      </a:endParaRPr>
                    </a:p>
                  </a:txBody>
                  <a:tcPr marL="0" marR="0" marT="42900" marB="42900"/>
                </a:tc>
                <a:tc rowSpan="2">
                  <a:txBody>
                    <a:bodyPr/>
                    <a:lstStyle/>
                    <a:p>
                      <a:pPr marL="0" marR="0" algn="ctr">
                        <a:lnSpc>
                          <a:spcPct val="115000"/>
                        </a:lnSpc>
                        <a:spcBef>
                          <a:spcPts val="0"/>
                        </a:spcBef>
                        <a:spcAft>
                          <a:spcPts val="1000"/>
                        </a:spcAft>
                      </a:pPr>
                      <a:r>
                        <a:rPr lang="en-US" sz="1200">
                          <a:effectLst/>
                          <a:latin typeface="+mj-lt"/>
                        </a:rPr>
                        <a:t>Deficit</a:t>
                      </a:r>
                    </a:p>
                    <a:p>
                      <a:pPr marL="0" marR="0" algn="ctr">
                        <a:lnSpc>
                          <a:spcPct val="115000"/>
                        </a:lnSpc>
                        <a:spcBef>
                          <a:spcPts val="0"/>
                        </a:spcBef>
                        <a:spcAft>
                          <a:spcPts val="1000"/>
                        </a:spcAft>
                      </a:pPr>
                      <a:r>
                        <a:rPr lang="en-US" sz="1200">
                          <a:effectLst/>
                          <a:latin typeface="+mj-lt"/>
                        </a:rPr>
                        <a:t>Failure</a:t>
                      </a:r>
                    </a:p>
                    <a:p>
                      <a:pPr marL="0" marR="0" algn="ctr">
                        <a:lnSpc>
                          <a:spcPct val="115000"/>
                        </a:lnSpc>
                        <a:spcBef>
                          <a:spcPts val="0"/>
                        </a:spcBef>
                        <a:spcAft>
                          <a:spcPts val="1000"/>
                        </a:spcAft>
                      </a:pPr>
                      <a:r>
                        <a:rPr lang="en-US" sz="1200">
                          <a:effectLst/>
                          <a:latin typeface="+mj-lt"/>
                        </a:rPr>
                        <a:t>Expiration</a:t>
                      </a:r>
                      <a:endParaRPr lang="en-US" sz="1200">
                        <a:effectLst/>
                        <a:latin typeface="+mj-lt"/>
                        <a:ea typeface="Calibri"/>
                        <a:cs typeface="Times New Roman"/>
                      </a:endParaRPr>
                    </a:p>
                  </a:txBody>
                  <a:tcPr marL="0" marR="0" marT="42900" marB="42900"/>
                </a:tc>
                <a:tc rowSpan="2">
                  <a:txBody>
                    <a:bodyPr/>
                    <a:lstStyle/>
                    <a:p>
                      <a:pPr marL="0" marR="0" algn="ctr">
                        <a:lnSpc>
                          <a:spcPct val="115000"/>
                        </a:lnSpc>
                        <a:spcBef>
                          <a:spcPts val="0"/>
                        </a:spcBef>
                        <a:spcAft>
                          <a:spcPts val="1000"/>
                        </a:spcAft>
                      </a:pPr>
                      <a:r>
                        <a:rPr lang="en-US" sz="1200">
                          <a:effectLst/>
                          <a:latin typeface="+mj-lt"/>
                        </a:rPr>
                        <a:t>Measurement and Achievement</a:t>
                      </a:r>
                      <a:endParaRPr lang="en-US" sz="1200">
                        <a:effectLst/>
                        <a:latin typeface="+mj-lt"/>
                        <a:ea typeface="Calibri"/>
                        <a:cs typeface="Times New Roman"/>
                      </a:endParaRPr>
                    </a:p>
                  </a:txBody>
                  <a:tcPr marL="0" marR="0" marT="42900" marB="42900"/>
                </a:tc>
                <a:tc>
                  <a:txBody>
                    <a:bodyPr/>
                    <a:lstStyle/>
                    <a:p>
                      <a:pPr marL="0" marR="0" algn="r">
                        <a:lnSpc>
                          <a:spcPct val="115000"/>
                        </a:lnSpc>
                        <a:spcBef>
                          <a:spcPts val="0"/>
                        </a:spcBef>
                        <a:spcAft>
                          <a:spcPts val="1000"/>
                        </a:spcAft>
                      </a:pPr>
                      <a:r>
                        <a:rPr lang="en-US" sz="1400" dirty="0" smtClean="0">
                          <a:effectLst/>
                          <a:latin typeface="+mj-lt"/>
                        </a:rPr>
                        <a:t>MOE</a:t>
                      </a:r>
                      <a:endParaRPr lang="en-US" sz="1400" dirty="0">
                        <a:effectLst/>
                        <a:latin typeface="+mj-lt"/>
                        <a:ea typeface="Calibri"/>
                        <a:cs typeface="Times New Roman"/>
                      </a:endParaRPr>
                    </a:p>
                  </a:txBody>
                  <a:tcPr marL="0" marR="0" marT="42900" marB="42900"/>
                </a:tc>
                <a:tc>
                  <a:txBody>
                    <a:bodyPr/>
                    <a:lstStyle/>
                    <a:p>
                      <a:pPr marL="0" marR="0">
                        <a:lnSpc>
                          <a:spcPct val="115000"/>
                        </a:lnSpc>
                        <a:spcBef>
                          <a:spcPts val="0"/>
                        </a:spcBef>
                        <a:spcAft>
                          <a:spcPts val="1000"/>
                        </a:spcAft>
                      </a:pPr>
                      <a:r>
                        <a:rPr lang="en-US" sz="1200" dirty="0">
                          <a:effectLst/>
                          <a:latin typeface="+mj-lt"/>
                        </a:rPr>
                        <a:t>: Conformed to Courageous</a:t>
                      </a:r>
                      <a:endParaRPr lang="en-US" sz="1200" dirty="0">
                        <a:effectLst/>
                        <a:latin typeface="+mj-lt"/>
                        <a:ea typeface="Calibri"/>
                        <a:cs typeface="Times New Roman"/>
                      </a:endParaRPr>
                    </a:p>
                  </a:txBody>
                  <a:tcPr marL="0" marR="0" marT="42900" marB="42900"/>
                </a:tc>
                <a:tc rowSpan="2">
                  <a:txBody>
                    <a:bodyPr/>
                    <a:lstStyle/>
                    <a:p>
                      <a:pPr marL="0" marR="0">
                        <a:lnSpc>
                          <a:spcPct val="115000"/>
                        </a:lnSpc>
                        <a:spcBef>
                          <a:spcPts val="0"/>
                        </a:spcBef>
                        <a:spcAft>
                          <a:spcPts val="1000"/>
                        </a:spcAft>
                      </a:pPr>
                      <a:r>
                        <a:rPr lang="en-US" sz="1100" dirty="0" smtClean="0">
                          <a:effectLst/>
                          <a:latin typeface="+mj-lt"/>
                        </a:rPr>
                        <a:t>FAITH</a:t>
                      </a:r>
                      <a:r>
                        <a:rPr lang="en-US" sz="1100" baseline="0" dirty="0" smtClean="0">
                          <a:effectLst/>
                          <a:latin typeface="+mj-lt"/>
                        </a:rPr>
                        <a:t> </a:t>
                      </a:r>
                      <a:br>
                        <a:rPr lang="en-US" sz="1100" baseline="0" dirty="0" smtClean="0">
                          <a:effectLst/>
                          <a:latin typeface="+mj-lt"/>
                        </a:rPr>
                      </a:br>
                      <a:r>
                        <a:rPr lang="en-US" sz="1100" dirty="0" smtClean="0">
                          <a:effectLst/>
                          <a:latin typeface="+mj-lt"/>
                        </a:rPr>
                        <a:t>&amp; </a:t>
                      </a:r>
                      <a:r>
                        <a:rPr lang="en-US" sz="1100" dirty="0">
                          <a:effectLst/>
                          <a:latin typeface="+mj-lt"/>
                        </a:rPr>
                        <a:t>FULFILLMENT</a:t>
                      </a:r>
                      <a:endParaRPr lang="en-US" sz="1100" dirty="0">
                        <a:effectLst/>
                        <a:latin typeface="+mj-lt"/>
                        <a:ea typeface="Calibri"/>
                        <a:cs typeface="Times New Roman"/>
                      </a:endParaRPr>
                    </a:p>
                  </a:txBody>
                  <a:tcPr marL="0" marR="0" marT="42900" marB="42900"/>
                </a:tc>
              </a:tr>
              <a:tr h="51457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smtClean="0">
                          <a:effectLst/>
                          <a:latin typeface="+mj-lt"/>
                        </a:rPr>
                        <a:t>MOA</a:t>
                      </a:r>
                      <a:endParaRPr lang="en-US" sz="1400" dirty="0">
                        <a:effectLst/>
                        <a:latin typeface="+mj-lt"/>
                      </a:endParaRPr>
                    </a:p>
                    <a:p>
                      <a:pPr marL="0" marR="0" algn="r">
                        <a:lnSpc>
                          <a:spcPct val="115000"/>
                        </a:lnSpc>
                        <a:spcBef>
                          <a:spcPts val="0"/>
                        </a:spcBef>
                        <a:spcAft>
                          <a:spcPts val="1000"/>
                        </a:spcAft>
                      </a:pPr>
                      <a:r>
                        <a:rPr lang="en-US" sz="1400" dirty="0">
                          <a:effectLst/>
                          <a:latin typeface="+mj-lt"/>
                        </a:rPr>
                        <a:t> </a:t>
                      </a:r>
                      <a:endParaRPr lang="en-US" sz="1400" dirty="0">
                        <a:effectLst/>
                        <a:latin typeface="+mj-lt"/>
                        <a:ea typeface="Calibri"/>
                        <a:cs typeface="Times New Roman"/>
                      </a:endParaRPr>
                    </a:p>
                  </a:txBody>
                  <a:tcPr marL="0" marR="0" marT="42900" marB="42900"/>
                </a:tc>
                <a:tc>
                  <a:txBody>
                    <a:bodyPr/>
                    <a:lstStyle/>
                    <a:p>
                      <a:pPr marL="0" marR="0">
                        <a:lnSpc>
                          <a:spcPct val="115000"/>
                        </a:lnSpc>
                        <a:spcBef>
                          <a:spcPts val="0"/>
                        </a:spcBef>
                        <a:spcAft>
                          <a:spcPts val="1000"/>
                        </a:spcAft>
                      </a:pPr>
                      <a:r>
                        <a:rPr lang="en-US" sz="1200" dirty="0">
                          <a:effectLst/>
                          <a:latin typeface="+mj-lt"/>
                        </a:rPr>
                        <a:t>:  Automatic to Intentional  </a:t>
                      </a:r>
                      <a:endParaRPr lang="en-US" sz="1200" dirty="0">
                        <a:effectLst/>
                        <a:latin typeface="+mj-lt"/>
                        <a:ea typeface="Calibri"/>
                        <a:cs typeface="Times New Roman"/>
                      </a:endParaRPr>
                    </a:p>
                  </a:txBody>
                  <a:tcPr marL="0" marR="0" marT="42900" marB="42900"/>
                </a:tc>
                <a:tc vMerge="1">
                  <a:txBody>
                    <a:bodyPr/>
                    <a:lstStyle/>
                    <a:p>
                      <a:endParaRPr lang="en-US"/>
                    </a:p>
                  </a:txBody>
                  <a:tcPr/>
                </a:tc>
              </a:tr>
              <a:tr h="292345">
                <a:tc rowSpan="2">
                  <a:txBody>
                    <a:bodyPr/>
                    <a:lstStyle/>
                    <a:p>
                      <a:pPr marL="0" marR="0" algn="ctr">
                        <a:lnSpc>
                          <a:spcPct val="115000"/>
                        </a:lnSpc>
                        <a:spcBef>
                          <a:spcPts val="0"/>
                        </a:spcBef>
                        <a:spcAft>
                          <a:spcPts val="1000"/>
                        </a:spcAft>
                      </a:pPr>
                      <a:r>
                        <a:rPr lang="en-US" sz="1400" dirty="0">
                          <a:effectLst/>
                          <a:latin typeface="+mj-lt"/>
                        </a:rPr>
                        <a:t>Vision</a:t>
                      </a:r>
                      <a:br>
                        <a:rPr lang="en-US" sz="1400" dirty="0">
                          <a:effectLst/>
                          <a:latin typeface="+mj-lt"/>
                        </a:rPr>
                      </a:br>
                      <a:r>
                        <a:rPr lang="en-US" sz="1400" dirty="0">
                          <a:effectLst/>
                          <a:latin typeface="+mj-lt"/>
                        </a:rPr>
                        <a:t>Mission</a:t>
                      </a:r>
                      <a:br>
                        <a:rPr lang="en-US" sz="1400" dirty="0">
                          <a:effectLst/>
                          <a:latin typeface="+mj-lt"/>
                        </a:rPr>
                      </a:br>
                      <a:r>
                        <a:rPr lang="en-US" sz="1400" dirty="0">
                          <a:effectLst/>
                          <a:latin typeface="+mj-lt"/>
                        </a:rPr>
                        <a:t>Strategy</a:t>
                      </a:r>
                      <a:endParaRPr lang="en-US" sz="14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dirty="0">
                          <a:effectLst/>
                          <a:latin typeface="+mj-lt"/>
                        </a:rPr>
                        <a:t>Absurdity</a:t>
                      </a:r>
                    </a:p>
                    <a:p>
                      <a:pPr marL="0" marR="0" algn="ctr">
                        <a:lnSpc>
                          <a:spcPct val="115000"/>
                        </a:lnSpc>
                        <a:spcBef>
                          <a:spcPts val="0"/>
                        </a:spcBef>
                        <a:spcAft>
                          <a:spcPts val="1000"/>
                        </a:spcAft>
                      </a:pPr>
                      <a:r>
                        <a:rPr lang="en-US" sz="1200" dirty="0">
                          <a:effectLst/>
                          <a:latin typeface="+mj-lt"/>
                        </a:rPr>
                        <a:t>Futility</a:t>
                      </a:r>
                    </a:p>
                    <a:p>
                      <a:pPr marL="0" marR="0" algn="ctr">
                        <a:lnSpc>
                          <a:spcPct val="115000"/>
                        </a:lnSpc>
                        <a:spcBef>
                          <a:spcPts val="0"/>
                        </a:spcBef>
                        <a:spcAft>
                          <a:spcPts val="1000"/>
                        </a:spcAft>
                      </a:pPr>
                      <a:r>
                        <a:rPr lang="en-US" sz="1200" dirty="0">
                          <a:effectLst/>
                          <a:latin typeface="+mj-lt"/>
                        </a:rPr>
                        <a:t>Dissonance</a:t>
                      </a:r>
                      <a:endParaRPr lang="en-US" sz="12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gn="ctr">
                        <a:lnSpc>
                          <a:spcPct val="115000"/>
                        </a:lnSpc>
                        <a:spcBef>
                          <a:spcPts val="0"/>
                        </a:spcBef>
                        <a:spcAft>
                          <a:spcPts val="1000"/>
                        </a:spcAft>
                      </a:pPr>
                      <a:r>
                        <a:rPr lang="en-US" sz="1200" dirty="0">
                          <a:effectLst/>
                          <a:latin typeface="+mj-lt"/>
                        </a:rPr>
                        <a:t>Fixed Direction</a:t>
                      </a:r>
                      <a:endParaRPr lang="en-US" sz="12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gn="r">
                        <a:lnSpc>
                          <a:spcPct val="115000"/>
                        </a:lnSpc>
                        <a:spcBef>
                          <a:spcPts val="0"/>
                        </a:spcBef>
                        <a:spcAft>
                          <a:spcPts val="1000"/>
                        </a:spcAft>
                      </a:pPr>
                      <a:r>
                        <a:rPr lang="en-US" sz="1400" dirty="0" smtClean="0">
                          <a:effectLst/>
                          <a:latin typeface="+mj-lt"/>
                        </a:rPr>
                        <a:t>MOE</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Rigid to Flexible </a:t>
                      </a:r>
                      <a:endParaRPr lang="en-US" sz="1200" dirty="0">
                        <a:effectLst/>
                        <a:latin typeface="+mj-lt"/>
                        <a:ea typeface="Calibri"/>
                        <a:cs typeface="Times New Roman"/>
                      </a:endParaRPr>
                    </a:p>
                  </a:txBody>
                  <a:tcPr marL="0" marR="0" marT="42900" marB="42900">
                    <a:solidFill>
                      <a:schemeClr val="bg1">
                        <a:lumMod val="75000"/>
                      </a:schemeClr>
                    </a:solidFill>
                  </a:tcPr>
                </a:tc>
                <a:tc rowSpan="2">
                  <a:txBody>
                    <a:bodyPr/>
                    <a:lstStyle/>
                    <a:p>
                      <a:pPr marL="0" marR="0">
                        <a:lnSpc>
                          <a:spcPct val="115000"/>
                        </a:lnSpc>
                        <a:spcBef>
                          <a:spcPts val="0"/>
                        </a:spcBef>
                        <a:spcAft>
                          <a:spcPts val="1000"/>
                        </a:spcAft>
                      </a:pPr>
                      <a:r>
                        <a:rPr lang="en-US" sz="1100" dirty="0">
                          <a:effectLst/>
                          <a:latin typeface="+mj-lt"/>
                        </a:rPr>
                        <a:t>PURPOSE </a:t>
                      </a:r>
                      <a:r>
                        <a:rPr lang="en-US" sz="1100" dirty="0" smtClean="0">
                          <a:effectLst/>
                          <a:latin typeface="+mj-lt"/>
                        </a:rPr>
                        <a:t/>
                      </a:r>
                      <a:br>
                        <a:rPr lang="en-US" sz="1100" dirty="0" smtClean="0">
                          <a:effectLst/>
                          <a:latin typeface="+mj-lt"/>
                        </a:rPr>
                      </a:br>
                      <a:r>
                        <a:rPr lang="en-US" sz="1100" dirty="0" smtClean="0">
                          <a:effectLst/>
                          <a:latin typeface="+mj-lt"/>
                        </a:rPr>
                        <a:t>&amp; </a:t>
                      </a:r>
                      <a:r>
                        <a:rPr lang="en-US" sz="1100" dirty="0">
                          <a:effectLst/>
                          <a:latin typeface="+mj-lt"/>
                        </a:rPr>
                        <a:t>FREEDOM</a:t>
                      </a:r>
                      <a:endParaRPr lang="en-US" sz="1100" dirty="0">
                        <a:effectLst/>
                        <a:latin typeface="+mj-lt"/>
                        <a:ea typeface="Calibri"/>
                        <a:cs typeface="Times New Roman"/>
                      </a:endParaRPr>
                    </a:p>
                  </a:txBody>
                  <a:tcPr marL="0" marR="0" marT="42900" marB="42900">
                    <a:solidFill>
                      <a:schemeClr val="bg1">
                        <a:lumMod val="75000"/>
                      </a:schemeClr>
                    </a:solidFill>
                  </a:tcPr>
                </a:tc>
              </a:tr>
              <a:tr h="6636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1000"/>
                        </a:spcAft>
                      </a:pPr>
                      <a:r>
                        <a:rPr lang="en-US" sz="1400" dirty="0" smtClean="0">
                          <a:effectLst/>
                          <a:latin typeface="+mj-lt"/>
                        </a:rPr>
                        <a:t>MOA</a:t>
                      </a:r>
                      <a:endParaRPr lang="en-US" sz="1400" dirty="0">
                        <a:effectLst/>
                        <a:latin typeface="+mj-lt"/>
                        <a:ea typeface="Calibri"/>
                        <a:cs typeface="Times New Roman"/>
                      </a:endParaRPr>
                    </a:p>
                  </a:txBody>
                  <a:tcPr marL="0" marR="0" marT="42900" marB="42900">
                    <a:solidFill>
                      <a:schemeClr val="bg1">
                        <a:lumMod val="75000"/>
                      </a:schemeClr>
                    </a:solidFill>
                  </a:tcPr>
                </a:tc>
                <a:tc>
                  <a:txBody>
                    <a:bodyPr/>
                    <a:lstStyle/>
                    <a:p>
                      <a:pPr marL="0" marR="0">
                        <a:lnSpc>
                          <a:spcPct val="115000"/>
                        </a:lnSpc>
                        <a:spcBef>
                          <a:spcPts val="0"/>
                        </a:spcBef>
                        <a:spcAft>
                          <a:spcPts val="1000"/>
                        </a:spcAft>
                      </a:pPr>
                      <a:r>
                        <a:rPr lang="en-US" sz="1200" dirty="0">
                          <a:effectLst/>
                          <a:latin typeface="+mj-lt"/>
                        </a:rPr>
                        <a:t>: Confined to Expansive   </a:t>
                      </a:r>
                      <a:endParaRPr lang="en-US" sz="1200" dirty="0">
                        <a:effectLst/>
                        <a:latin typeface="+mj-lt"/>
                        <a:ea typeface="Calibri"/>
                        <a:cs typeface="Times New Roman"/>
                      </a:endParaRPr>
                    </a:p>
                  </a:txBody>
                  <a:tcPr marL="0" marR="0" marT="42900" marB="42900">
                    <a:solidFill>
                      <a:schemeClr val="bg1">
                        <a:lumMod val="75000"/>
                      </a:schemeClr>
                    </a:solidFill>
                  </a:tcPr>
                </a:tc>
                <a:tc vMerge="1">
                  <a:txBody>
                    <a:bodyPr/>
                    <a:lstStyle/>
                    <a:p>
                      <a:endParaRPr lang="en-US"/>
                    </a:p>
                  </a:txBody>
                  <a:tcPr/>
                </a:tc>
              </a:tr>
            </a:tbl>
          </a:graphicData>
        </a:graphic>
      </p:graphicFrame>
      <p:sp>
        <p:nvSpPr>
          <p:cNvPr id="6" name="TextBox 5"/>
          <p:cNvSpPr txBox="1"/>
          <p:nvPr/>
        </p:nvSpPr>
        <p:spPr>
          <a:xfrm>
            <a:off x="180303" y="106672"/>
            <a:ext cx="8822352" cy="707886"/>
          </a:xfrm>
          <a:prstGeom prst="rect">
            <a:avLst/>
          </a:prstGeom>
          <a:noFill/>
        </p:spPr>
        <p:txBody>
          <a:bodyPr wrap="none" rtlCol="0">
            <a:spAutoFit/>
          </a:bodyPr>
          <a:lstStyle/>
          <a:p>
            <a:r>
              <a:rPr lang="en-US" sz="4000" b="1" dirty="0" smtClean="0">
                <a:solidFill>
                  <a:schemeClr val="bg1"/>
                </a:solidFill>
                <a:latin typeface="+mj-lt"/>
              </a:rPr>
              <a:t>ORGANIZATIONAL DEVELOPMENT</a:t>
            </a:r>
            <a:endParaRPr lang="en-US" sz="4000" b="1" dirty="0">
              <a:solidFill>
                <a:schemeClr val="bg1"/>
              </a:solidFill>
              <a:latin typeface="+mj-lt"/>
            </a:endParaRPr>
          </a:p>
        </p:txBody>
      </p:sp>
      <p:sp>
        <p:nvSpPr>
          <p:cNvPr id="3" name="Rectangle 2"/>
          <p:cNvSpPr/>
          <p:nvPr/>
        </p:nvSpPr>
        <p:spPr>
          <a:xfrm>
            <a:off x="84197" y="6460730"/>
            <a:ext cx="4572000" cy="461665"/>
          </a:xfrm>
          <a:prstGeom prst="rect">
            <a:avLst/>
          </a:prstGeom>
        </p:spPr>
        <p:txBody>
          <a:bodyPr>
            <a:spAutoFit/>
          </a:bodyPr>
          <a:lstStyle/>
          <a:p>
            <a:r>
              <a:rPr lang="en-US" sz="1200" dirty="0"/>
              <a:t>Brendel, W. (Forthcoming) Chapter titled “Mindfulness Based </a:t>
            </a:r>
            <a:r>
              <a:rPr lang="en-US" sz="1200" dirty="0" smtClean="0"/>
              <a:t>Consulting” in </a:t>
            </a:r>
            <a:r>
              <a:rPr lang="en-US" sz="1200" b="1" i="1" dirty="0"/>
              <a:t>Consulting for Organizational Change.</a:t>
            </a:r>
            <a:endParaRPr lang="en-US" sz="1200" dirty="0"/>
          </a:p>
        </p:txBody>
      </p:sp>
    </p:spTree>
    <p:extLst>
      <p:ext uri="{BB962C8B-B14F-4D97-AF65-F5344CB8AC3E}">
        <p14:creationId xmlns:p14="http://schemas.microsoft.com/office/powerpoint/2010/main" val="6232163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191897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382333" y="630306"/>
            <a:ext cx="687302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rPr>
              <a:t>TRANSFORMATIVE LEARNING</a:t>
            </a:r>
            <a:endParaRPr lang="en-US" b="1" dirty="0">
              <a:solidFill>
                <a:schemeClr val="bg1"/>
              </a:solidFill>
            </a:endParaRPr>
          </a:p>
        </p:txBody>
      </p:sp>
      <p:sp>
        <p:nvSpPr>
          <p:cNvPr id="3" name="Isosceles Triangle 2"/>
          <p:cNvSpPr/>
          <p:nvPr/>
        </p:nvSpPr>
        <p:spPr>
          <a:xfrm>
            <a:off x="2459865" y="2215167"/>
            <a:ext cx="4159876" cy="2809630"/>
          </a:xfrm>
          <a:prstGeom prst="triangle">
            <a:avLst>
              <a:gd name="adj" fmla="val 51896"/>
            </a:avLst>
          </a:prstGeom>
          <a:noFill/>
          <a:ln w="2349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670815" y="3766829"/>
            <a:ext cx="1737976" cy="400110"/>
          </a:xfrm>
          <a:prstGeom prst="rect">
            <a:avLst/>
          </a:prstGeom>
          <a:noFill/>
        </p:spPr>
        <p:txBody>
          <a:bodyPr wrap="none" rtlCol="0">
            <a:spAutoFit/>
          </a:bodyPr>
          <a:lstStyle/>
          <a:p>
            <a:r>
              <a:rPr lang="en-US" sz="2000" dirty="0" smtClean="0">
                <a:solidFill>
                  <a:schemeClr val="bg1"/>
                </a:solidFill>
                <a:latin typeface="+mj-lt"/>
              </a:rPr>
              <a:t>Jack Mezirow</a:t>
            </a:r>
            <a:endParaRPr lang="en-US" sz="2000" dirty="0">
              <a:solidFill>
                <a:schemeClr val="bg1"/>
              </a:solidFill>
              <a:latin typeface="+mj-lt"/>
            </a:endParaRPr>
          </a:p>
        </p:txBody>
      </p:sp>
    </p:spTree>
    <p:extLst>
      <p:ext uri="{BB962C8B-B14F-4D97-AF65-F5344CB8AC3E}">
        <p14:creationId xmlns:p14="http://schemas.microsoft.com/office/powerpoint/2010/main" val="27180766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382333" y="630306"/>
            <a:ext cx="687302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prstClr val="white"/>
                </a:solidFill>
              </a:rPr>
              <a:t>TRANSFORMATIVE LEARNING</a:t>
            </a:r>
            <a:endParaRPr lang="en-US" b="1" dirty="0">
              <a:solidFill>
                <a:prstClr val="white"/>
              </a:solidFill>
            </a:endParaRPr>
          </a:p>
        </p:txBody>
      </p:sp>
      <p:sp>
        <p:nvSpPr>
          <p:cNvPr id="6" name="Title 1"/>
          <p:cNvSpPr txBox="1">
            <a:spLocks/>
          </p:cNvSpPr>
          <p:nvPr/>
        </p:nvSpPr>
        <p:spPr>
          <a:xfrm>
            <a:off x="467933" y="5230858"/>
            <a:ext cx="3625402"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prstClr val="white"/>
                </a:solidFill>
              </a:rPr>
              <a:t>NARRATIVE</a:t>
            </a:r>
            <a:endParaRPr lang="en-US" b="1" dirty="0">
              <a:solidFill>
                <a:prstClr val="white"/>
              </a:solidFill>
            </a:endParaRPr>
          </a:p>
        </p:txBody>
      </p:sp>
      <p:sp>
        <p:nvSpPr>
          <p:cNvPr id="3" name="Isosceles Triangle 2"/>
          <p:cNvSpPr/>
          <p:nvPr/>
        </p:nvSpPr>
        <p:spPr>
          <a:xfrm>
            <a:off x="2459865" y="2215167"/>
            <a:ext cx="4159876" cy="2809630"/>
          </a:xfrm>
          <a:prstGeom prst="triangle">
            <a:avLst>
              <a:gd name="adj" fmla="val 51896"/>
            </a:avLst>
          </a:prstGeom>
          <a:noFill/>
          <a:ln w="2349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3762988" y="3773027"/>
            <a:ext cx="1553630" cy="400110"/>
          </a:xfrm>
          <a:prstGeom prst="rect">
            <a:avLst/>
          </a:prstGeom>
          <a:noFill/>
        </p:spPr>
        <p:txBody>
          <a:bodyPr wrap="none" rtlCol="0">
            <a:spAutoFit/>
          </a:bodyPr>
          <a:lstStyle/>
          <a:p>
            <a:r>
              <a:rPr lang="en-US" sz="2000" dirty="0" smtClean="0">
                <a:solidFill>
                  <a:schemeClr val="bg1"/>
                </a:solidFill>
                <a:latin typeface="+mj-lt"/>
              </a:rPr>
              <a:t>Rita Charon</a:t>
            </a:r>
            <a:endParaRPr lang="en-US" sz="2000" dirty="0">
              <a:solidFill>
                <a:schemeClr val="bg1"/>
              </a:solidFill>
              <a:latin typeface="+mj-lt"/>
            </a:endParaRPr>
          </a:p>
        </p:txBody>
      </p:sp>
    </p:spTree>
    <p:extLst>
      <p:ext uri="{BB962C8B-B14F-4D97-AF65-F5344CB8AC3E}">
        <p14:creationId xmlns:p14="http://schemas.microsoft.com/office/powerpoint/2010/main" val="25478514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7178" y="5230858"/>
            <a:ext cx="4398134" cy="1143000"/>
          </a:xfrm>
        </p:spPr>
        <p:txBody>
          <a:bodyPr>
            <a:noAutofit/>
          </a:bodyPr>
          <a:lstStyle/>
          <a:p>
            <a:r>
              <a:rPr lang="en-US" b="1" dirty="0" smtClean="0">
                <a:solidFill>
                  <a:schemeClr val="bg1"/>
                </a:solidFill>
              </a:rPr>
              <a:t>MINDFULNESS</a:t>
            </a:r>
            <a:endParaRPr lang="en-US" b="1" dirty="0">
              <a:solidFill>
                <a:schemeClr val="bg1"/>
              </a:solidFill>
            </a:endParaRPr>
          </a:p>
        </p:txBody>
      </p:sp>
      <p:sp>
        <p:nvSpPr>
          <p:cNvPr id="5" name="Title 1"/>
          <p:cNvSpPr txBox="1">
            <a:spLocks/>
          </p:cNvSpPr>
          <p:nvPr/>
        </p:nvSpPr>
        <p:spPr>
          <a:xfrm>
            <a:off x="1382333" y="630306"/>
            <a:ext cx="687302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prstClr val="white"/>
                </a:solidFill>
              </a:rPr>
              <a:t>TRANSFORMATIVE LEARNING</a:t>
            </a:r>
            <a:endParaRPr lang="en-US" b="1" dirty="0">
              <a:solidFill>
                <a:prstClr val="white"/>
              </a:solidFill>
            </a:endParaRPr>
          </a:p>
        </p:txBody>
      </p:sp>
      <p:sp>
        <p:nvSpPr>
          <p:cNvPr id="6" name="Title 1"/>
          <p:cNvSpPr txBox="1">
            <a:spLocks/>
          </p:cNvSpPr>
          <p:nvPr/>
        </p:nvSpPr>
        <p:spPr>
          <a:xfrm>
            <a:off x="467933" y="5230858"/>
            <a:ext cx="3625402"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prstClr val="white"/>
                </a:solidFill>
              </a:rPr>
              <a:t>NARRATIVE</a:t>
            </a:r>
            <a:endParaRPr lang="en-US" b="1" dirty="0">
              <a:solidFill>
                <a:prstClr val="white"/>
              </a:solidFill>
            </a:endParaRPr>
          </a:p>
        </p:txBody>
      </p:sp>
      <p:sp>
        <p:nvSpPr>
          <p:cNvPr id="3" name="Isosceles Triangle 2"/>
          <p:cNvSpPr/>
          <p:nvPr/>
        </p:nvSpPr>
        <p:spPr>
          <a:xfrm>
            <a:off x="2459865" y="2215167"/>
            <a:ext cx="4159876" cy="2809630"/>
          </a:xfrm>
          <a:prstGeom prst="triangle">
            <a:avLst>
              <a:gd name="adj" fmla="val 51896"/>
            </a:avLst>
          </a:prstGeom>
          <a:noFill/>
          <a:ln w="2349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3670815" y="3766829"/>
            <a:ext cx="1923925" cy="400110"/>
          </a:xfrm>
          <a:prstGeom prst="rect">
            <a:avLst/>
          </a:prstGeom>
          <a:noFill/>
        </p:spPr>
        <p:txBody>
          <a:bodyPr wrap="none" rtlCol="0">
            <a:spAutoFit/>
          </a:bodyPr>
          <a:lstStyle/>
          <a:p>
            <a:r>
              <a:rPr lang="en-US" sz="2000" dirty="0" smtClean="0">
                <a:solidFill>
                  <a:schemeClr val="bg1"/>
                </a:solidFill>
                <a:latin typeface="+mj-lt"/>
              </a:rPr>
              <a:t>Jon Kabat-Zinn</a:t>
            </a:r>
            <a:endParaRPr lang="en-US" sz="2000" dirty="0">
              <a:solidFill>
                <a:schemeClr val="bg1"/>
              </a:solidFill>
              <a:latin typeface="+mj-lt"/>
            </a:endParaRPr>
          </a:p>
        </p:txBody>
      </p:sp>
    </p:spTree>
    <p:extLst>
      <p:ext uri="{BB962C8B-B14F-4D97-AF65-F5344CB8AC3E}">
        <p14:creationId xmlns:p14="http://schemas.microsoft.com/office/powerpoint/2010/main" val="25478514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image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Left-Right Arrow 5"/>
          <p:cNvSpPr/>
          <p:nvPr/>
        </p:nvSpPr>
        <p:spPr>
          <a:xfrm rot="5400000">
            <a:off x="2186021" y="2289058"/>
            <a:ext cx="4629953" cy="2588990"/>
          </a:xfrm>
          <a:prstGeom prst="left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3745021" y="3667714"/>
            <a:ext cx="1511952" cy="1631216"/>
          </a:xfrm>
          <a:prstGeom prst="rect">
            <a:avLst/>
          </a:prstGeom>
          <a:noFill/>
        </p:spPr>
        <p:txBody>
          <a:bodyPr wrap="none" rtlCol="0">
            <a:spAutoFit/>
          </a:bodyPr>
          <a:lstStyle/>
          <a:p>
            <a:pPr algn="ctr"/>
            <a:r>
              <a:rPr lang="en-US" dirty="0" smtClean="0">
                <a:solidFill>
                  <a:srgbClr val="EBB026"/>
                </a:solidFill>
                <a:latin typeface="Calibri" pitchFamily="34" charset="0"/>
              </a:rPr>
              <a:t>Selfish</a:t>
            </a:r>
          </a:p>
          <a:p>
            <a:pPr algn="ctr"/>
            <a:r>
              <a:rPr lang="en-US" dirty="0" smtClean="0">
                <a:solidFill>
                  <a:srgbClr val="EBB026"/>
                </a:solidFill>
                <a:latin typeface="Calibri" pitchFamily="34" charset="0"/>
              </a:rPr>
              <a:t>Attached</a:t>
            </a:r>
          </a:p>
          <a:p>
            <a:pPr algn="ctr"/>
            <a:r>
              <a:rPr lang="en-US" dirty="0" smtClean="0">
                <a:solidFill>
                  <a:srgbClr val="EBB026"/>
                </a:solidFill>
                <a:latin typeface="Calibri" pitchFamily="34" charset="0"/>
              </a:rPr>
              <a:t>Anxious</a:t>
            </a:r>
          </a:p>
          <a:p>
            <a:pPr algn="ctr"/>
            <a:r>
              <a:rPr lang="en-US" dirty="0" smtClean="0">
                <a:solidFill>
                  <a:srgbClr val="EBB026"/>
                </a:solidFill>
                <a:latin typeface="Calibri" pitchFamily="34" charset="0"/>
              </a:rPr>
              <a:t>Judgmental</a:t>
            </a:r>
          </a:p>
          <a:p>
            <a:pPr algn="ctr"/>
            <a:r>
              <a:rPr lang="en-US" sz="2800" b="1" i="1" dirty="0" smtClean="0">
                <a:solidFill>
                  <a:srgbClr val="EBB026"/>
                </a:solidFill>
                <a:latin typeface="Calibri" pitchFamily="34" charset="0"/>
              </a:rPr>
              <a:t>Mindless</a:t>
            </a:r>
            <a:endParaRPr lang="en-US" sz="2800" b="1" i="1" dirty="0">
              <a:solidFill>
                <a:srgbClr val="EBB026"/>
              </a:solidFill>
              <a:latin typeface="Calibri" pitchFamily="34" charset="0"/>
            </a:endParaRPr>
          </a:p>
        </p:txBody>
      </p:sp>
      <p:sp>
        <p:nvSpPr>
          <p:cNvPr id="7" name="TextBox 6"/>
          <p:cNvSpPr txBox="1"/>
          <p:nvPr/>
        </p:nvSpPr>
        <p:spPr>
          <a:xfrm>
            <a:off x="3690896" y="1785251"/>
            <a:ext cx="1641667" cy="2062103"/>
          </a:xfrm>
          <a:prstGeom prst="rect">
            <a:avLst/>
          </a:prstGeom>
          <a:noFill/>
        </p:spPr>
        <p:txBody>
          <a:bodyPr wrap="none" rtlCol="0">
            <a:spAutoFit/>
          </a:bodyPr>
          <a:lstStyle/>
          <a:p>
            <a:pPr algn="ctr"/>
            <a:r>
              <a:rPr lang="en-US" sz="2800" b="1" i="1" dirty="0" smtClean="0">
                <a:solidFill>
                  <a:srgbClr val="EBB026"/>
                </a:solidFill>
                <a:latin typeface="Calibri" pitchFamily="34" charset="0"/>
              </a:rPr>
              <a:t>Mindful</a:t>
            </a:r>
          </a:p>
          <a:p>
            <a:pPr algn="ctr"/>
            <a:r>
              <a:rPr lang="en-US" dirty="0" smtClean="0">
                <a:solidFill>
                  <a:srgbClr val="EBB026"/>
                </a:solidFill>
                <a:latin typeface="Calibri" pitchFamily="34" charset="0"/>
              </a:rPr>
              <a:t>Nonjudgmental</a:t>
            </a:r>
            <a:br>
              <a:rPr lang="en-US" dirty="0" smtClean="0">
                <a:solidFill>
                  <a:srgbClr val="EBB026"/>
                </a:solidFill>
                <a:latin typeface="Calibri" pitchFamily="34" charset="0"/>
              </a:rPr>
            </a:br>
            <a:r>
              <a:rPr lang="en-US" dirty="0" smtClean="0">
                <a:solidFill>
                  <a:srgbClr val="EBB026"/>
                </a:solidFill>
                <a:latin typeface="Calibri" pitchFamily="34" charset="0"/>
              </a:rPr>
              <a:t>Relaxed</a:t>
            </a:r>
            <a:br>
              <a:rPr lang="en-US" dirty="0" smtClean="0">
                <a:solidFill>
                  <a:srgbClr val="EBB026"/>
                </a:solidFill>
                <a:latin typeface="Calibri" pitchFamily="34" charset="0"/>
              </a:rPr>
            </a:br>
            <a:r>
              <a:rPr lang="en-US" dirty="0" smtClean="0">
                <a:solidFill>
                  <a:srgbClr val="EBB026"/>
                </a:solidFill>
                <a:latin typeface="Calibri" pitchFamily="34" charset="0"/>
              </a:rPr>
              <a:t>Flexible</a:t>
            </a:r>
            <a:br>
              <a:rPr lang="en-US" dirty="0" smtClean="0">
                <a:solidFill>
                  <a:srgbClr val="EBB026"/>
                </a:solidFill>
                <a:latin typeface="Calibri" pitchFamily="34" charset="0"/>
              </a:rPr>
            </a:br>
            <a:r>
              <a:rPr lang="en-US" dirty="0" smtClean="0">
                <a:solidFill>
                  <a:srgbClr val="EBB026"/>
                </a:solidFill>
                <a:latin typeface="Calibri" pitchFamily="34" charset="0"/>
              </a:rPr>
              <a:t>Selfless</a:t>
            </a:r>
            <a:br>
              <a:rPr lang="en-US" dirty="0" smtClean="0">
                <a:solidFill>
                  <a:srgbClr val="EBB026"/>
                </a:solidFill>
                <a:latin typeface="Calibri" pitchFamily="34" charset="0"/>
              </a:rPr>
            </a:br>
            <a:endParaRPr lang="en-US" sz="2800" dirty="0" smtClean="0">
              <a:solidFill>
                <a:srgbClr val="EBB026"/>
              </a:solidFill>
              <a:latin typeface="Calibri" pitchFamily="34" charset="0"/>
            </a:endParaRPr>
          </a:p>
        </p:txBody>
      </p:sp>
      <p:cxnSp>
        <p:nvCxnSpPr>
          <p:cNvPr id="8" name="Straight Connector 7"/>
          <p:cNvCxnSpPr/>
          <p:nvPr/>
        </p:nvCxnSpPr>
        <p:spPr>
          <a:xfrm flipV="1">
            <a:off x="2532674" y="3561021"/>
            <a:ext cx="3958107" cy="1"/>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Rectangle 11"/>
          <p:cNvSpPr/>
          <p:nvPr/>
        </p:nvSpPr>
        <p:spPr>
          <a:xfrm>
            <a:off x="7244720" y="6563102"/>
            <a:ext cx="1745221" cy="307777"/>
          </a:xfrm>
          <a:prstGeom prst="rect">
            <a:avLst/>
          </a:prstGeom>
        </p:spPr>
        <p:txBody>
          <a:bodyPr wrap="none">
            <a:spAutoFit/>
          </a:bodyPr>
          <a:lstStyle/>
          <a:p>
            <a:pPr algn="ctr"/>
            <a:r>
              <a:rPr lang="en-US" sz="1400" dirty="0" smtClean="0">
                <a:solidFill>
                  <a:schemeClr val="bg1"/>
                </a:solidFill>
                <a:latin typeface="Calibri" pitchFamily="34" charset="0"/>
              </a:rPr>
              <a:t>Kabat-Zinn, Santorelli</a:t>
            </a:r>
            <a:endParaRPr lang="en-US" sz="1400" dirty="0">
              <a:solidFill>
                <a:schemeClr val="bg1"/>
              </a:solidFill>
              <a:latin typeface="Calibri" pitchFamily="34" charset="0"/>
            </a:endParaRPr>
          </a:p>
        </p:txBody>
      </p:sp>
    </p:spTree>
    <p:extLst>
      <p:ext uri="{BB962C8B-B14F-4D97-AF65-F5344CB8AC3E}">
        <p14:creationId xmlns:p14="http://schemas.microsoft.com/office/powerpoint/2010/main" val="32191897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image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Left-Right Arrow 2"/>
          <p:cNvSpPr/>
          <p:nvPr/>
        </p:nvSpPr>
        <p:spPr>
          <a:xfrm>
            <a:off x="953036" y="2780699"/>
            <a:ext cx="7237927" cy="2305318"/>
          </a:xfrm>
          <a:prstGeom prst="left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p:nvPr/>
        </p:nvCxnSpPr>
        <p:spPr>
          <a:xfrm>
            <a:off x="4481850" y="1468192"/>
            <a:ext cx="38637" cy="4353059"/>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TextBox 6"/>
          <p:cNvSpPr txBox="1"/>
          <p:nvPr/>
        </p:nvSpPr>
        <p:spPr>
          <a:xfrm>
            <a:off x="1184855" y="3684627"/>
            <a:ext cx="1527278" cy="523220"/>
          </a:xfrm>
          <a:prstGeom prst="rect">
            <a:avLst/>
          </a:prstGeom>
          <a:noFill/>
        </p:spPr>
        <p:txBody>
          <a:bodyPr wrap="none" rtlCol="0">
            <a:spAutoFit/>
          </a:bodyPr>
          <a:lstStyle/>
          <a:p>
            <a:r>
              <a:rPr lang="en-US" sz="2800" b="1" dirty="0" smtClean="0">
                <a:solidFill>
                  <a:srgbClr val="139FBA"/>
                </a:solidFill>
                <a:latin typeface="Calibri" pitchFamily="34" charset="0"/>
              </a:rPr>
              <a:t>Everyday</a:t>
            </a:r>
            <a:endParaRPr lang="en-US" sz="2800" b="1" dirty="0">
              <a:solidFill>
                <a:srgbClr val="139FBA"/>
              </a:solidFill>
              <a:latin typeface="Calibri" pitchFamily="34" charset="0"/>
            </a:endParaRPr>
          </a:p>
        </p:txBody>
      </p:sp>
      <p:sp>
        <p:nvSpPr>
          <p:cNvPr id="8" name="TextBox 7"/>
          <p:cNvSpPr txBox="1"/>
          <p:nvPr/>
        </p:nvSpPr>
        <p:spPr>
          <a:xfrm>
            <a:off x="6115315" y="3684627"/>
            <a:ext cx="1882888" cy="523220"/>
          </a:xfrm>
          <a:prstGeom prst="rect">
            <a:avLst/>
          </a:prstGeom>
          <a:noFill/>
        </p:spPr>
        <p:txBody>
          <a:bodyPr wrap="none" rtlCol="0">
            <a:spAutoFit/>
          </a:bodyPr>
          <a:lstStyle/>
          <a:p>
            <a:r>
              <a:rPr lang="en-US" sz="2800" b="1" dirty="0" smtClean="0">
                <a:solidFill>
                  <a:srgbClr val="139FBA"/>
                </a:solidFill>
                <a:latin typeface="Calibri" pitchFamily="34" charset="0"/>
              </a:rPr>
              <a:t>Ontological</a:t>
            </a:r>
            <a:endParaRPr lang="en-US" sz="2800" b="1" dirty="0">
              <a:solidFill>
                <a:srgbClr val="139FBA"/>
              </a:solidFill>
              <a:latin typeface="Calibri" pitchFamily="34" charset="0"/>
            </a:endParaRPr>
          </a:p>
        </p:txBody>
      </p:sp>
      <p:sp>
        <p:nvSpPr>
          <p:cNvPr id="9" name="TextBox 8"/>
          <p:cNvSpPr txBox="1"/>
          <p:nvPr/>
        </p:nvSpPr>
        <p:spPr>
          <a:xfrm>
            <a:off x="2244709" y="1780304"/>
            <a:ext cx="2169953" cy="3600986"/>
          </a:xfrm>
          <a:prstGeom prst="rect">
            <a:avLst/>
          </a:prstGeom>
          <a:noFill/>
        </p:spPr>
        <p:txBody>
          <a:bodyPr wrap="none" rtlCol="0">
            <a:spAutoFit/>
          </a:bodyPr>
          <a:lstStyle/>
          <a:p>
            <a:pPr algn="ctr"/>
            <a:r>
              <a:rPr lang="en-US" sz="2800" b="1" i="1" dirty="0" smtClean="0">
                <a:solidFill>
                  <a:schemeClr val="bg1"/>
                </a:solidFill>
                <a:latin typeface="Calibri" pitchFamily="34" charset="0"/>
              </a:rPr>
              <a:t>How</a:t>
            </a:r>
            <a:r>
              <a:rPr lang="en-US" sz="2400" dirty="0" smtClean="0">
                <a:solidFill>
                  <a:schemeClr val="bg1"/>
                </a:solidFill>
                <a:latin typeface="Calibri" pitchFamily="34" charset="0"/>
              </a:rPr>
              <a:t> things are</a:t>
            </a:r>
            <a:br>
              <a:rPr lang="en-US" sz="2400" dirty="0" smtClean="0">
                <a:solidFill>
                  <a:schemeClr val="bg1"/>
                </a:solidFill>
                <a:latin typeface="Calibri" pitchFamily="34" charset="0"/>
              </a:rPr>
            </a:br>
            <a:endParaRPr lang="en-US" sz="2000" dirty="0" smtClean="0">
              <a:solidFill>
                <a:schemeClr val="bg1"/>
              </a:solidFill>
              <a:latin typeface="Calibri" pitchFamily="34" charset="0"/>
            </a:endParaRPr>
          </a:p>
          <a:p>
            <a:pPr algn="ctr"/>
            <a:r>
              <a:rPr lang="en-US" sz="2000" dirty="0" smtClean="0">
                <a:solidFill>
                  <a:schemeClr val="bg1"/>
                </a:solidFill>
                <a:latin typeface="Calibri" pitchFamily="34" charset="0"/>
              </a:rPr>
              <a:t>Appearance</a:t>
            </a:r>
          </a:p>
          <a:p>
            <a:pPr algn="ctr"/>
            <a:r>
              <a:rPr lang="en-US" sz="2000" dirty="0" smtClean="0">
                <a:solidFill>
                  <a:schemeClr val="bg1"/>
                </a:solidFill>
                <a:latin typeface="Calibri" pitchFamily="34" charset="0"/>
              </a:rPr>
              <a:t>Autonomy</a:t>
            </a:r>
            <a:br>
              <a:rPr lang="en-US" sz="2000" dirty="0" smtClean="0">
                <a:solidFill>
                  <a:schemeClr val="bg1"/>
                </a:solidFill>
                <a:latin typeface="Calibri" pitchFamily="34" charset="0"/>
              </a:rPr>
            </a:br>
            <a:endParaRPr lang="en-US" sz="2000" dirty="0" smtClean="0">
              <a:solidFill>
                <a:schemeClr val="bg1"/>
              </a:solidFill>
              <a:latin typeface="Calibri" pitchFamily="34" charset="0"/>
            </a:endParaRPr>
          </a:p>
          <a:p>
            <a:pPr algn="ctr"/>
            <a:endParaRPr lang="en-US" sz="2000" dirty="0">
              <a:solidFill>
                <a:schemeClr val="bg1"/>
              </a:solidFill>
              <a:latin typeface="Calibri" pitchFamily="34" charset="0"/>
            </a:endParaRPr>
          </a:p>
          <a:p>
            <a:pPr algn="ctr"/>
            <a:endParaRPr lang="en-US" sz="2000" dirty="0" smtClean="0">
              <a:solidFill>
                <a:schemeClr val="bg1"/>
              </a:solidFill>
              <a:latin typeface="Calibri" pitchFamily="34" charset="0"/>
            </a:endParaRPr>
          </a:p>
          <a:p>
            <a:pPr algn="ctr"/>
            <a:endParaRPr lang="en-US" sz="2000" dirty="0">
              <a:solidFill>
                <a:schemeClr val="bg1"/>
              </a:solidFill>
              <a:latin typeface="Calibri" pitchFamily="34" charset="0"/>
            </a:endParaRPr>
          </a:p>
          <a:p>
            <a:pPr algn="ctr"/>
            <a:endParaRPr lang="en-US" sz="2000" dirty="0" smtClean="0">
              <a:solidFill>
                <a:schemeClr val="bg1"/>
              </a:solidFill>
              <a:latin typeface="Calibri" pitchFamily="34" charset="0"/>
            </a:endParaRPr>
          </a:p>
          <a:p>
            <a:pPr algn="ctr"/>
            <a:r>
              <a:rPr lang="en-US" sz="2000" dirty="0" smtClean="0">
                <a:solidFill>
                  <a:schemeClr val="bg1"/>
                </a:solidFill>
                <a:latin typeface="Calibri" pitchFamily="34" charset="0"/>
              </a:rPr>
              <a:t>Possessions</a:t>
            </a:r>
            <a:br>
              <a:rPr lang="en-US" sz="2000" dirty="0" smtClean="0">
                <a:solidFill>
                  <a:schemeClr val="bg1"/>
                </a:solidFill>
                <a:latin typeface="Calibri" pitchFamily="34" charset="0"/>
              </a:rPr>
            </a:br>
            <a:r>
              <a:rPr lang="en-US" sz="2000" dirty="0" smtClean="0">
                <a:solidFill>
                  <a:schemeClr val="bg1"/>
                </a:solidFill>
                <a:latin typeface="Calibri" pitchFamily="34" charset="0"/>
              </a:rPr>
              <a:t>Prestige</a:t>
            </a:r>
            <a:endParaRPr lang="en-US" sz="2000" dirty="0">
              <a:solidFill>
                <a:schemeClr val="bg1"/>
              </a:solidFill>
              <a:latin typeface="Calibri" pitchFamily="34" charset="0"/>
            </a:endParaRPr>
          </a:p>
        </p:txBody>
      </p:sp>
      <p:sp>
        <p:nvSpPr>
          <p:cNvPr id="11" name="TextBox 10"/>
          <p:cNvSpPr txBox="1"/>
          <p:nvPr/>
        </p:nvSpPr>
        <p:spPr>
          <a:xfrm>
            <a:off x="4689547" y="1780304"/>
            <a:ext cx="2169953" cy="3600986"/>
          </a:xfrm>
          <a:prstGeom prst="rect">
            <a:avLst/>
          </a:prstGeom>
          <a:noFill/>
        </p:spPr>
        <p:txBody>
          <a:bodyPr wrap="none" rtlCol="0">
            <a:spAutoFit/>
          </a:bodyPr>
          <a:lstStyle/>
          <a:p>
            <a:pPr algn="ctr"/>
            <a:r>
              <a:rPr lang="en-US" sz="2800" b="1" i="1" dirty="0" smtClean="0">
                <a:solidFill>
                  <a:schemeClr val="bg1"/>
                </a:solidFill>
                <a:latin typeface="Calibri" pitchFamily="34" charset="0"/>
              </a:rPr>
              <a:t>That</a:t>
            </a:r>
            <a:r>
              <a:rPr lang="en-US" sz="2400" dirty="0" smtClean="0">
                <a:solidFill>
                  <a:schemeClr val="bg1"/>
                </a:solidFill>
                <a:latin typeface="Calibri" pitchFamily="34" charset="0"/>
              </a:rPr>
              <a:t> things are</a:t>
            </a:r>
            <a:br>
              <a:rPr lang="en-US" sz="2400" dirty="0" smtClean="0">
                <a:solidFill>
                  <a:schemeClr val="bg1"/>
                </a:solidFill>
                <a:latin typeface="Calibri" pitchFamily="34" charset="0"/>
              </a:rPr>
            </a:br>
            <a:endParaRPr lang="en-US" sz="2000" dirty="0" smtClean="0">
              <a:solidFill>
                <a:schemeClr val="bg1"/>
              </a:solidFill>
              <a:latin typeface="Calibri" pitchFamily="34" charset="0"/>
            </a:endParaRPr>
          </a:p>
          <a:p>
            <a:pPr algn="ctr"/>
            <a:r>
              <a:rPr lang="en-US" sz="2000" dirty="0" smtClean="0">
                <a:solidFill>
                  <a:schemeClr val="bg1"/>
                </a:solidFill>
                <a:latin typeface="Calibri" pitchFamily="34" charset="0"/>
              </a:rPr>
              <a:t>Authenticity</a:t>
            </a:r>
            <a:br>
              <a:rPr lang="en-US" sz="2000" dirty="0" smtClean="0">
                <a:solidFill>
                  <a:schemeClr val="bg1"/>
                </a:solidFill>
                <a:latin typeface="Calibri" pitchFamily="34" charset="0"/>
              </a:rPr>
            </a:br>
            <a:r>
              <a:rPr lang="en-US" sz="2000" dirty="0" smtClean="0">
                <a:solidFill>
                  <a:schemeClr val="bg1"/>
                </a:solidFill>
                <a:latin typeface="Calibri" pitchFamily="34" charset="0"/>
              </a:rPr>
              <a:t>Connectivity</a:t>
            </a:r>
            <a:br>
              <a:rPr lang="en-US" sz="2000" dirty="0" smtClean="0">
                <a:solidFill>
                  <a:schemeClr val="bg1"/>
                </a:solidFill>
                <a:latin typeface="Calibri" pitchFamily="34" charset="0"/>
              </a:rPr>
            </a:br>
            <a:endParaRPr lang="en-US" sz="2000" dirty="0" smtClean="0">
              <a:solidFill>
                <a:schemeClr val="bg1"/>
              </a:solidFill>
              <a:latin typeface="Calibri" pitchFamily="34" charset="0"/>
            </a:endParaRPr>
          </a:p>
          <a:p>
            <a:pPr algn="ctr"/>
            <a:endParaRPr lang="en-US" sz="2000" dirty="0">
              <a:solidFill>
                <a:schemeClr val="bg1"/>
              </a:solidFill>
              <a:latin typeface="Calibri" pitchFamily="34" charset="0"/>
            </a:endParaRPr>
          </a:p>
          <a:p>
            <a:pPr algn="ctr"/>
            <a:endParaRPr lang="en-US" sz="2000" dirty="0" smtClean="0">
              <a:solidFill>
                <a:schemeClr val="bg1"/>
              </a:solidFill>
              <a:latin typeface="Calibri" pitchFamily="34" charset="0"/>
            </a:endParaRPr>
          </a:p>
          <a:p>
            <a:pPr algn="ctr"/>
            <a:endParaRPr lang="en-US" sz="2000" dirty="0">
              <a:solidFill>
                <a:schemeClr val="bg1"/>
              </a:solidFill>
              <a:latin typeface="Calibri" pitchFamily="34" charset="0"/>
            </a:endParaRPr>
          </a:p>
          <a:p>
            <a:pPr algn="ctr"/>
            <a:endParaRPr lang="en-US" sz="2000" dirty="0" smtClean="0">
              <a:solidFill>
                <a:schemeClr val="bg1"/>
              </a:solidFill>
              <a:latin typeface="Calibri" pitchFamily="34" charset="0"/>
            </a:endParaRPr>
          </a:p>
          <a:p>
            <a:pPr algn="ctr"/>
            <a:r>
              <a:rPr lang="en-US" sz="2000" dirty="0" smtClean="0">
                <a:solidFill>
                  <a:schemeClr val="bg1"/>
                </a:solidFill>
                <a:latin typeface="Calibri" pitchFamily="34" charset="0"/>
              </a:rPr>
              <a:t>Meaning</a:t>
            </a:r>
            <a:br>
              <a:rPr lang="en-US" sz="2000" dirty="0" smtClean="0">
                <a:solidFill>
                  <a:schemeClr val="bg1"/>
                </a:solidFill>
                <a:latin typeface="Calibri" pitchFamily="34" charset="0"/>
              </a:rPr>
            </a:br>
            <a:r>
              <a:rPr lang="en-US" sz="2000" dirty="0" smtClean="0">
                <a:solidFill>
                  <a:schemeClr val="bg1"/>
                </a:solidFill>
                <a:latin typeface="Calibri" pitchFamily="34" charset="0"/>
              </a:rPr>
              <a:t>Self-Fulfillment</a:t>
            </a:r>
            <a:endParaRPr lang="en-US" sz="2000" dirty="0">
              <a:solidFill>
                <a:schemeClr val="bg1"/>
              </a:solidFill>
              <a:latin typeface="Calibri" pitchFamily="34" charset="0"/>
            </a:endParaRPr>
          </a:p>
        </p:txBody>
      </p:sp>
      <p:sp>
        <p:nvSpPr>
          <p:cNvPr id="12" name="Rectangle 11"/>
          <p:cNvSpPr/>
          <p:nvPr/>
        </p:nvSpPr>
        <p:spPr>
          <a:xfrm>
            <a:off x="5858955" y="6563102"/>
            <a:ext cx="3151568" cy="307777"/>
          </a:xfrm>
          <a:prstGeom prst="rect">
            <a:avLst/>
          </a:prstGeom>
        </p:spPr>
        <p:txBody>
          <a:bodyPr wrap="none">
            <a:spAutoFit/>
          </a:bodyPr>
          <a:lstStyle/>
          <a:p>
            <a:pPr algn="ctr"/>
            <a:r>
              <a:rPr lang="en-US" sz="1400" dirty="0" smtClean="0">
                <a:solidFill>
                  <a:schemeClr val="bg1"/>
                </a:solidFill>
                <a:latin typeface="Calibri" pitchFamily="34" charset="0"/>
              </a:rPr>
              <a:t>Martin Heidegger, Rollo May, Irvin Yalom</a:t>
            </a:r>
            <a:endParaRPr lang="en-US" sz="1400" dirty="0">
              <a:solidFill>
                <a:schemeClr val="bg1"/>
              </a:solidFill>
              <a:latin typeface="Calibri" pitchFamily="34" charset="0"/>
            </a:endParaRPr>
          </a:p>
        </p:txBody>
      </p:sp>
    </p:spTree>
    <p:extLst>
      <p:ext uri="{BB962C8B-B14F-4D97-AF65-F5344CB8AC3E}">
        <p14:creationId xmlns:p14="http://schemas.microsoft.com/office/powerpoint/2010/main" val="32191897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image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1983345" y="1856577"/>
            <a:ext cx="5260268" cy="3861641"/>
            <a:chOff x="0" y="0"/>
            <a:chExt cx="4388154" cy="2939087"/>
          </a:xfrm>
        </p:grpSpPr>
        <p:grpSp>
          <p:nvGrpSpPr>
            <p:cNvPr id="6" name="Group 5"/>
            <p:cNvGrpSpPr/>
            <p:nvPr/>
          </p:nvGrpSpPr>
          <p:grpSpPr>
            <a:xfrm>
              <a:off x="0" y="0"/>
              <a:ext cx="4388154" cy="2939087"/>
              <a:chOff x="0" y="13252"/>
              <a:chExt cx="4388154" cy="2939087"/>
            </a:xfrm>
          </p:grpSpPr>
          <p:sp>
            <p:nvSpPr>
              <p:cNvPr id="8" name="Oval 7"/>
              <p:cNvSpPr/>
              <p:nvPr/>
            </p:nvSpPr>
            <p:spPr>
              <a:xfrm>
                <a:off x="927652" y="331304"/>
                <a:ext cx="2291715" cy="2093595"/>
              </a:xfrm>
              <a:prstGeom prst="ellipse">
                <a:avLst/>
              </a:prstGeom>
              <a:gradFill flip="none" rotWithShape="1">
                <a:gsLst>
                  <a:gs pos="100000">
                    <a:schemeClr val="bg1">
                      <a:lumMod val="85000"/>
                    </a:schemeClr>
                  </a:gs>
                  <a:gs pos="50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bg1"/>
                  </a:solidFill>
                  <a:latin typeface="+mj-lt"/>
                </a:endParaRPr>
              </a:p>
            </p:txBody>
          </p:sp>
          <p:sp>
            <p:nvSpPr>
              <p:cNvPr id="9" name="Freeform 8"/>
              <p:cNvSpPr>
                <a:spLocks/>
              </p:cNvSpPr>
              <p:nvPr/>
            </p:nvSpPr>
            <p:spPr bwMode="auto">
              <a:xfrm>
                <a:off x="0" y="1232452"/>
                <a:ext cx="889000" cy="2914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nSpc>
                    <a:spcPct val="115000"/>
                  </a:lnSpc>
                  <a:spcBef>
                    <a:spcPts val="0"/>
                  </a:spcBef>
                  <a:spcAft>
                    <a:spcPts val="1000"/>
                  </a:spcAft>
                </a:pPr>
                <a:r>
                  <a:rPr lang="en-US" sz="1600" b="1">
                    <a:solidFill>
                      <a:schemeClr val="bg1"/>
                    </a:solidFill>
                    <a:effectLst/>
                    <a:uFill>
                      <a:solidFill>
                        <a:srgbClr val="000000"/>
                      </a:solidFill>
                    </a:uFill>
                    <a:latin typeface="+mj-lt"/>
                    <a:ea typeface="Arial Unicode MS"/>
                    <a:cs typeface="Times New Roman"/>
                  </a:rPr>
                  <a:t>Everyday</a:t>
                </a:r>
                <a:endParaRPr lang="en-US" sz="1100">
                  <a:solidFill>
                    <a:schemeClr val="bg1"/>
                  </a:solidFill>
                  <a:effectLst/>
                  <a:uFill>
                    <a:solidFill>
                      <a:srgbClr val="000000"/>
                    </a:solidFill>
                  </a:uFill>
                  <a:latin typeface="+mj-lt"/>
                  <a:ea typeface="Arial Unicode MS"/>
                  <a:cs typeface="Times New Roman"/>
                </a:endParaRPr>
              </a:p>
            </p:txBody>
          </p:sp>
          <p:sp>
            <p:nvSpPr>
              <p:cNvPr id="10" name="Freeform 9"/>
              <p:cNvSpPr>
                <a:spLocks/>
              </p:cNvSpPr>
              <p:nvPr/>
            </p:nvSpPr>
            <p:spPr bwMode="auto">
              <a:xfrm>
                <a:off x="3321989" y="1272208"/>
                <a:ext cx="106616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nSpc>
                    <a:spcPct val="115000"/>
                  </a:lnSpc>
                  <a:spcBef>
                    <a:spcPts val="0"/>
                  </a:spcBef>
                  <a:spcAft>
                    <a:spcPts val="1000"/>
                  </a:spcAft>
                </a:pPr>
                <a:r>
                  <a:rPr lang="en-US" sz="1600" b="1" dirty="0">
                    <a:solidFill>
                      <a:schemeClr val="bg1"/>
                    </a:solidFill>
                    <a:effectLst/>
                    <a:uFill>
                      <a:solidFill>
                        <a:srgbClr val="000000"/>
                      </a:solidFill>
                    </a:uFill>
                    <a:latin typeface="+mj-lt"/>
                    <a:ea typeface="Arial Unicode MS"/>
                    <a:cs typeface="Times New Roman"/>
                  </a:rPr>
                  <a:t>Ontological</a:t>
                </a:r>
                <a:endParaRPr lang="en-US" sz="1100" dirty="0">
                  <a:solidFill>
                    <a:schemeClr val="bg1"/>
                  </a:solidFill>
                  <a:effectLst/>
                  <a:uFill>
                    <a:solidFill>
                      <a:srgbClr val="000000"/>
                    </a:solidFill>
                  </a:uFill>
                  <a:latin typeface="+mj-lt"/>
                  <a:ea typeface="Arial Unicode MS"/>
                  <a:cs typeface="Times New Roman"/>
                </a:endParaRPr>
              </a:p>
            </p:txBody>
          </p:sp>
          <p:sp>
            <p:nvSpPr>
              <p:cNvPr id="11" name="Freeform 10"/>
              <p:cNvSpPr>
                <a:spLocks/>
              </p:cNvSpPr>
              <p:nvPr/>
            </p:nvSpPr>
            <p:spPr bwMode="auto">
              <a:xfrm>
                <a:off x="1709530" y="13252"/>
                <a:ext cx="1065530"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nSpc>
                    <a:spcPct val="115000"/>
                  </a:lnSpc>
                  <a:spcBef>
                    <a:spcPts val="0"/>
                  </a:spcBef>
                  <a:spcAft>
                    <a:spcPts val="1000"/>
                  </a:spcAft>
                </a:pPr>
                <a:r>
                  <a:rPr lang="en-US" sz="1600" b="1">
                    <a:solidFill>
                      <a:schemeClr val="bg1"/>
                    </a:solidFill>
                    <a:effectLst/>
                    <a:uFill>
                      <a:solidFill>
                        <a:srgbClr val="000000"/>
                      </a:solidFill>
                    </a:uFill>
                    <a:latin typeface="+mj-lt"/>
                    <a:ea typeface="Arial Unicode MS"/>
                    <a:cs typeface="Times New Roman"/>
                  </a:rPr>
                  <a:t>Mindful</a:t>
                </a:r>
                <a:endParaRPr lang="en-US" sz="1100">
                  <a:solidFill>
                    <a:schemeClr val="bg1"/>
                  </a:solidFill>
                  <a:effectLst/>
                  <a:uFill>
                    <a:solidFill>
                      <a:srgbClr val="000000"/>
                    </a:solidFill>
                  </a:uFill>
                  <a:latin typeface="+mj-lt"/>
                  <a:ea typeface="Arial Unicode MS"/>
                  <a:cs typeface="Times New Roman"/>
                </a:endParaRPr>
              </a:p>
            </p:txBody>
          </p:sp>
          <p:sp>
            <p:nvSpPr>
              <p:cNvPr id="12" name="Freeform 11"/>
              <p:cNvSpPr>
                <a:spLocks/>
              </p:cNvSpPr>
              <p:nvPr/>
            </p:nvSpPr>
            <p:spPr bwMode="auto">
              <a:xfrm>
                <a:off x="1311965" y="2504664"/>
                <a:ext cx="1498600" cy="447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gn="ctr">
                  <a:lnSpc>
                    <a:spcPct val="115000"/>
                  </a:lnSpc>
                  <a:spcBef>
                    <a:spcPts val="0"/>
                  </a:spcBef>
                  <a:spcAft>
                    <a:spcPts val="1000"/>
                  </a:spcAft>
                </a:pPr>
                <a:r>
                  <a:rPr lang="en-US" sz="1600" b="1">
                    <a:solidFill>
                      <a:schemeClr val="bg1"/>
                    </a:solidFill>
                    <a:effectLst/>
                    <a:uFill>
                      <a:solidFill>
                        <a:srgbClr val="000000"/>
                      </a:solidFill>
                    </a:uFill>
                    <a:latin typeface="+mj-lt"/>
                    <a:ea typeface="Arial Unicode MS"/>
                    <a:cs typeface="Times New Roman"/>
                  </a:rPr>
                  <a:t>Mindless</a:t>
                </a:r>
                <a:endParaRPr lang="en-US" sz="1100">
                  <a:solidFill>
                    <a:schemeClr val="bg1"/>
                  </a:solidFill>
                  <a:effectLst/>
                  <a:uFill>
                    <a:solidFill>
                      <a:srgbClr val="000000"/>
                    </a:solidFill>
                  </a:uFill>
                  <a:latin typeface="+mj-lt"/>
                  <a:ea typeface="Arial Unicode MS"/>
                  <a:cs typeface="Times New Roman"/>
                </a:endParaRPr>
              </a:p>
            </p:txBody>
          </p:sp>
          <p:sp>
            <p:nvSpPr>
              <p:cNvPr id="13" name="Freeform 12"/>
              <p:cNvSpPr>
                <a:spLocks/>
              </p:cNvSpPr>
              <p:nvPr/>
            </p:nvSpPr>
            <p:spPr bwMode="auto">
              <a:xfrm>
                <a:off x="1987826" y="967408"/>
                <a:ext cx="118173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gn="ctr">
                  <a:lnSpc>
                    <a:spcPct val="115000"/>
                  </a:lnSpc>
                  <a:spcBef>
                    <a:spcPts val="0"/>
                  </a:spcBef>
                  <a:spcAft>
                    <a:spcPts val="1000"/>
                  </a:spcAft>
                </a:pPr>
                <a:r>
                  <a:rPr lang="en-US" sz="1200" b="1" dirty="0">
                    <a:effectLst/>
                    <a:uFill>
                      <a:solidFill>
                        <a:srgbClr val="000000"/>
                      </a:solidFill>
                    </a:uFill>
                    <a:latin typeface="+mj-lt"/>
                    <a:ea typeface="Arial Unicode MS"/>
                    <a:cs typeface="Times New Roman"/>
                  </a:rPr>
                  <a:t>Transcending</a:t>
                </a:r>
                <a:endParaRPr lang="en-US" sz="1100" b="1" dirty="0">
                  <a:effectLst/>
                  <a:uFill>
                    <a:solidFill>
                      <a:srgbClr val="000000"/>
                    </a:solidFill>
                  </a:uFill>
                  <a:latin typeface="+mj-lt"/>
                  <a:ea typeface="Arial Unicode MS"/>
                  <a:cs typeface="Times New Roman"/>
                </a:endParaRPr>
              </a:p>
            </p:txBody>
          </p:sp>
          <p:sp>
            <p:nvSpPr>
              <p:cNvPr id="14" name="Freeform 13"/>
              <p:cNvSpPr>
                <a:spLocks/>
              </p:cNvSpPr>
              <p:nvPr/>
            </p:nvSpPr>
            <p:spPr bwMode="auto">
              <a:xfrm>
                <a:off x="1113182" y="954156"/>
                <a:ext cx="1170940" cy="31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nSpc>
                    <a:spcPct val="115000"/>
                  </a:lnSpc>
                  <a:spcBef>
                    <a:spcPts val="0"/>
                  </a:spcBef>
                  <a:spcAft>
                    <a:spcPts val="1000"/>
                  </a:spcAft>
                </a:pPr>
                <a:r>
                  <a:rPr lang="en-US" sz="1200" b="1">
                    <a:effectLst/>
                    <a:uFill>
                      <a:solidFill>
                        <a:srgbClr val="000000"/>
                      </a:solidFill>
                    </a:uFill>
                    <a:latin typeface="+mj-lt"/>
                    <a:ea typeface="Arial Unicode MS"/>
                    <a:cs typeface="Times New Roman"/>
                  </a:rPr>
                  <a:t>Transforming</a:t>
                </a:r>
                <a:endParaRPr lang="en-US" sz="1100" b="1">
                  <a:effectLst/>
                  <a:uFill>
                    <a:solidFill>
                      <a:srgbClr val="000000"/>
                    </a:solidFill>
                  </a:uFill>
                  <a:latin typeface="+mj-lt"/>
                  <a:ea typeface="Arial Unicode MS"/>
                  <a:cs typeface="Times New Roman"/>
                </a:endParaRPr>
              </a:p>
              <a:p>
                <a:pPr marL="0" marR="0">
                  <a:lnSpc>
                    <a:spcPct val="115000"/>
                  </a:lnSpc>
                  <a:spcBef>
                    <a:spcPts val="0"/>
                  </a:spcBef>
                  <a:spcAft>
                    <a:spcPts val="1000"/>
                  </a:spcAft>
                </a:pPr>
                <a:r>
                  <a:rPr lang="en-US" sz="1200" b="1">
                    <a:effectLst/>
                    <a:uFill>
                      <a:solidFill>
                        <a:srgbClr val="000000"/>
                      </a:solidFill>
                    </a:uFill>
                    <a:latin typeface="+mj-lt"/>
                    <a:ea typeface="Arial Unicode MS"/>
                    <a:cs typeface="Times New Roman"/>
                  </a:rPr>
                  <a:t> </a:t>
                </a:r>
                <a:endParaRPr lang="en-US" sz="1100" b="1">
                  <a:effectLst/>
                  <a:uFill>
                    <a:solidFill>
                      <a:srgbClr val="000000"/>
                    </a:solidFill>
                  </a:uFill>
                  <a:latin typeface="+mj-lt"/>
                  <a:ea typeface="Arial Unicode MS"/>
                  <a:cs typeface="Times New Roman"/>
                </a:endParaRPr>
              </a:p>
              <a:p>
                <a:pPr marL="0" marR="0">
                  <a:lnSpc>
                    <a:spcPct val="115000"/>
                  </a:lnSpc>
                  <a:spcBef>
                    <a:spcPts val="0"/>
                  </a:spcBef>
                  <a:spcAft>
                    <a:spcPts val="1000"/>
                  </a:spcAft>
                </a:pPr>
                <a:r>
                  <a:rPr lang="en-US" sz="1200" b="1">
                    <a:effectLst/>
                    <a:uFill>
                      <a:solidFill>
                        <a:srgbClr val="000000"/>
                      </a:solidFill>
                    </a:uFill>
                    <a:latin typeface="+mj-lt"/>
                    <a:ea typeface="Arial Unicode MS"/>
                    <a:cs typeface="Times New Roman"/>
                  </a:rPr>
                  <a:t> </a:t>
                </a:r>
                <a:endParaRPr lang="en-US" sz="1100" b="1">
                  <a:effectLst/>
                  <a:uFill>
                    <a:solidFill>
                      <a:srgbClr val="000000"/>
                    </a:solidFill>
                  </a:uFill>
                  <a:latin typeface="+mj-lt"/>
                  <a:ea typeface="Arial Unicode MS"/>
                  <a:cs typeface="Times New Roman"/>
                </a:endParaRPr>
              </a:p>
            </p:txBody>
          </p:sp>
          <p:sp>
            <p:nvSpPr>
              <p:cNvPr id="15" name="Freeform 14"/>
              <p:cNvSpPr>
                <a:spLocks/>
              </p:cNvSpPr>
              <p:nvPr/>
            </p:nvSpPr>
            <p:spPr bwMode="auto">
              <a:xfrm>
                <a:off x="993913" y="1722782"/>
                <a:ext cx="1181100"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gn="ctr">
                  <a:lnSpc>
                    <a:spcPct val="115000"/>
                  </a:lnSpc>
                  <a:spcBef>
                    <a:spcPts val="0"/>
                  </a:spcBef>
                  <a:spcAft>
                    <a:spcPts val="1000"/>
                  </a:spcAft>
                </a:pPr>
                <a:r>
                  <a:rPr lang="en-US" sz="1200" b="1">
                    <a:effectLst/>
                    <a:uFill>
                      <a:solidFill>
                        <a:srgbClr val="000000"/>
                      </a:solidFill>
                    </a:uFill>
                    <a:latin typeface="+mj-lt"/>
                    <a:ea typeface="Arial Unicode MS"/>
                    <a:cs typeface="Times New Roman"/>
                  </a:rPr>
                  <a:t>Habituating</a:t>
                </a:r>
                <a:endParaRPr lang="en-US" sz="1100" b="1">
                  <a:effectLst/>
                  <a:uFill>
                    <a:solidFill>
                      <a:srgbClr val="000000"/>
                    </a:solidFill>
                  </a:uFill>
                  <a:latin typeface="+mj-lt"/>
                  <a:ea typeface="Arial Unicode MS"/>
                  <a:cs typeface="Times New Roman"/>
                </a:endParaRPr>
              </a:p>
            </p:txBody>
          </p:sp>
          <p:cxnSp>
            <p:nvCxnSpPr>
              <p:cNvPr id="16" name="Straight Connector 15"/>
              <p:cNvCxnSpPr>
                <a:cxnSpLocks noChangeShapeType="1"/>
              </p:cNvCxnSpPr>
              <p:nvPr/>
            </p:nvCxnSpPr>
            <p:spPr bwMode="auto">
              <a:xfrm>
                <a:off x="2054087" y="331304"/>
                <a:ext cx="25400" cy="2087880"/>
              </a:xfrm>
              <a:prstGeom prst="line">
                <a:avLst/>
              </a:prstGeom>
              <a:noFill/>
              <a:ln w="60325">
                <a:solidFill>
                  <a:schemeClr val="tx1">
                    <a:lumMod val="65000"/>
                    <a:lumOff val="35000"/>
                  </a:schemeClr>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7" name="Straight Connector 16"/>
              <p:cNvCxnSpPr>
                <a:cxnSpLocks noChangeShapeType="1"/>
              </p:cNvCxnSpPr>
              <p:nvPr/>
            </p:nvCxnSpPr>
            <p:spPr bwMode="auto">
              <a:xfrm>
                <a:off x="901148" y="1378226"/>
                <a:ext cx="2311400" cy="0"/>
              </a:xfrm>
              <a:prstGeom prst="line">
                <a:avLst/>
              </a:prstGeom>
              <a:noFill/>
              <a:ln w="60325">
                <a:solidFill>
                  <a:schemeClr val="tx1">
                    <a:lumMod val="65000"/>
                    <a:lumOff val="35000"/>
                  </a:schemeClr>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7" name="Freeform 6"/>
            <p:cNvSpPr>
              <a:spLocks/>
            </p:cNvSpPr>
            <p:nvPr/>
          </p:nvSpPr>
          <p:spPr bwMode="auto">
            <a:xfrm>
              <a:off x="1881809" y="1722782"/>
              <a:ext cx="118173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rot="0" vert="horz" wrap="square" lIns="0" tIns="0" rIns="0" bIns="0" anchor="t" anchorCtr="0" upright="1">
              <a:noAutofit/>
            </a:bodyPr>
            <a:lstStyle/>
            <a:p>
              <a:pPr marL="0" marR="0" algn="ctr">
                <a:lnSpc>
                  <a:spcPct val="115000"/>
                </a:lnSpc>
                <a:spcBef>
                  <a:spcPts val="0"/>
                </a:spcBef>
                <a:spcAft>
                  <a:spcPts val="1000"/>
                </a:spcAft>
              </a:pPr>
              <a:r>
                <a:rPr lang="en-US" sz="1200" b="1">
                  <a:effectLst/>
                  <a:uFill>
                    <a:solidFill>
                      <a:srgbClr val="000000"/>
                    </a:solidFill>
                  </a:uFill>
                  <a:latin typeface="+mj-lt"/>
                  <a:ea typeface="Arial Unicode MS"/>
                  <a:cs typeface="Times New Roman"/>
                </a:rPr>
                <a:t>Yearning</a:t>
              </a:r>
              <a:endParaRPr lang="en-US" sz="1100" b="1">
                <a:effectLst/>
                <a:uFill>
                  <a:solidFill>
                    <a:srgbClr val="000000"/>
                  </a:solidFill>
                </a:uFill>
                <a:latin typeface="+mj-lt"/>
                <a:ea typeface="Arial Unicode MS"/>
                <a:cs typeface="Times New Roman"/>
              </a:endParaRPr>
            </a:p>
          </p:txBody>
        </p:sp>
      </p:grpSp>
    </p:spTree>
    <p:extLst>
      <p:ext uri="{BB962C8B-B14F-4D97-AF65-F5344CB8AC3E}">
        <p14:creationId xmlns:p14="http://schemas.microsoft.com/office/powerpoint/2010/main" val="32191897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158" y="761638"/>
            <a:ext cx="7289442" cy="5355312"/>
          </a:xfrm>
          <a:prstGeom prst="rect">
            <a:avLst/>
          </a:prstGeom>
        </p:spPr>
        <p:txBody>
          <a:bodyPr wrap="square">
            <a:spAutoFit/>
          </a:bodyPr>
          <a:lstStyle/>
          <a:p>
            <a:r>
              <a:rPr lang="en-US" b="1" i="1" dirty="0"/>
              <a:t>Yearning</a:t>
            </a:r>
            <a:endParaRPr lang="en-US" dirty="0"/>
          </a:p>
          <a:p>
            <a:r>
              <a:rPr lang="en-US" dirty="0"/>
              <a:t>A member who, for the time being, embodies a </a:t>
            </a:r>
            <a:r>
              <a:rPr lang="en-US" i="1" dirty="0"/>
              <a:t>Yearning Way of Being</a:t>
            </a:r>
            <a:r>
              <a:rPr lang="en-US" dirty="0"/>
              <a:t> may be described as anxiously preoccupied with their larger purpose in life. Their central worry may be that they lack purpose or even greater raison d'etre in the organizational setting. Resulting anxieties including guilt may distract from everyday tasks associated with their position. This attachment may also draw their attention away from the day-to-day operations comprising organizational change. In other words they may not be fully alert (i.e. mindful) regarding the everyday operations of the organization. </a:t>
            </a:r>
            <a:endParaRPr lang="en-US" dirty="0" smtClean="0"/>
          </a:p>
          <a:p>
            <a:endParaRPr lang="en-US" dirty="0"/>
          </a:p>
          <a:p>
            <a:r>
              <a:rPr lang="en-US" dirty="0"/>
              <a:t>As leaders they may be able to espouse what it means to be part of something bigger but at a subconscious level they experience a sense of personal hypocrisy. Introducing mindfulness practice that highlights these sensitivities must be done with a great sense of care, as those who primarily experience themselves as perpetually ‘yearning’ may experience a sense of shock that is too overwhelming to serve as a catalyst for self transformation. </a:t>
            </a:r>
            <a:endParaRPr lang="en-US" dirty="0" smtClean="0"/>
          </a:p>
          <a:p>
            <a:endParaRPr lang="en-US" dirty="0"/>
          </a:p>
          <a:p>
            <a:r>
              <a:rPr lang="en-US" dirty="0" smtClean="0"/>
              <a:t>Brendel, W. (Forthcoming) Chapter titled “Mindfulness Based Consulting”</a:t>
            </a:r>
            <a:br>
              <a:rPr lang="en-US" dirty="0" smtClean="0"/>
            </a:br>
            <a:r>
              <a:rPr lang="en-US" dirty="0" smtClean="0"/>
              <a:t>in </a:t>
            </a:r>
            <a:r>
              <a:rPr lang="en-US" b="1" i="1" dirty="0" smtClean="0"/>
              <a:t>Consulting for Organizational Change.</a:t>
            </a:r>
            <a:endParaRPr lang="en-US" dirty="0"/>
          </a:p>
        </p:txBody>
      </p:sp>
    </p:spTree>
    <p:extLst>
      <p:ext uri="{BB962C8B-B14F-4D97-AF65-F5344CB8AC3E}">
        <p14:creationId xmlns:p14="http://schemas.microsoft.com/office/powerpoint/2010/main" val="10683094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TotalTime>
  <Words>618</Words>
  <Application>Microsoft Macintosh PowerPoint</Application>
  <PresentationFormat>On-screen Show (4:3)</PresentationFormat>
  <Paragraphs>131</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1_Office Theme</vt:lpstr>
      <vt:lpstr>2_Office Theme</vt:lpstr>
      <vt:lpstr>BECOMING ONE WITH THE AUTOBAHN</vt:lpstr>
      <vt:lpstr>PowerPoint Presentation</vt:lpstr>
      <vt:lpstr>PowerPoint Presentation</vt:lpstr>
      <vt:lpstr>PowerPoint Presentation</vt:lpstr>
      <vt:lpstr>MINDFULNESS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Giant Thinkwell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in Progress</dc:title>
  <dc:creator>(null) (null)</dc:creator>
  <cp:lastModifiedBy>Katherine Nelson</cp:lastModifiedBy>
  <cp:revision>20</cp:revision>
  <cp:lastPrinted>2013-03-13T14:26:08Z</cp:lastPrinted>
  <dcterms:created xsi:type="dcterms:W3CDTF">2013-03-10T13:06:46Z</dcterms:created>
  <dcterms:modified xsi:type="dcterms:W3CDTF">2013-12-12T17:20:14Z</dcterms:modified>
</cp:coreProperties>
</file>