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4.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5.xml" ContentType="application/vnd.openxmlformats-officedocument.presentationml.tags+xml"/>
  <Override PartName="/ppt/notesSlides/notesSlide20.xml" ContentType="application/vnd.openxmlformats-officedocument.presentationml.notesSlide+xml"/>
  <Override PartName="/ppt/tags/tag6.xml" ContentType="application/vnd.openxmlformats-officedocument.presentationml.tags+xml"/>
  <Override PartName="/ppt/notesSlides/notesSlide21.xml" ContentType="application/vnd.openxmlformats-officedocument.presentationml.notesSlide+xml"/>
  <Override PartName="/ppt/tags/tag7.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8.xml" ContentType="application/vnd.openxmlformats-officedocument.presentationml.tags+xml"/>
  <Override PartName="/ppt/notesSlides/notesSlide25.xml" ContentType="application/vnd.openxmlformats-officedocument.presentationml.notesSlide+xml"/>
  <Override PartName="/ppt/tags/tag9.xml" ContentType="application/vnd.openxmlformats-officedocument.presentationml.tags+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79" r:id="rId2"/>
  </p:sldMasterIdLst>
  <p:notesMasterIdLst>
    <p:notesMasterId r:id="rId29"/>
  </p:notesMasterIdLst>
  <p:handoutMasterIdLst>
    <p:handoutMasterId r:id="rId30"/>
  </p:handoutMasterIdLst>
  <p:sldIdLst>
    <p:sldId id="276" r:id="rId3"/>
    <p:sldId id="318" r:id="rId4"/>
    <p:sldId id="352" r:id="rId5"/>
    <p:sldId id="353" r:id="rId6"/>
    <p:sldId id="349" r:id="rId7"/>
    <p:sldId id="350" r:id="rId8"/>
    <p:sldId id="351" r:id="rId9"/>
    <p:sldId id="326" r:id="rId10"/>
    <p:sldId id="327" r:id="rId11"/>
    <p:sldId id="334" r:id="rId12"/>
    <p:sldId id="335" r:id="rId13"/>
    <p:sldId id="328" r:id="rId14"/>
    <p:sldId id="319" r:id="rId15"/>
    <p:sldId id="332" r:id="rId16"/>
    <p:sldId id="336" r:id="rId17"/>
    <p:sldId id="337" r:id="rId18"/>
    <p:sldId id="338" r:id="rId19"/>
    <p:sldId id="340" r:id="rId20"/>
    <p:sldId id="339" r:id="rId21"/>
    <p:sldId id="322" r:id="rId22"/>
    <p:sldId id="333" r:id="rId23"/>
    <p:sldId id="341" r:id="rId24"/>
    <p:sldId id="343" r:id="rId25"/>
    <p:sldId id="342" r:id="rId26"/>
    <p:sldId id="311" r:id="rId27"/>
    <p:sldId id="321" r:id="rId28"/>
  </p:sldIdLst>
  <p:sldSz cx="9144000" cy="6858000" type="screen4x3"/>
  <p:notesSz cx="6973888" cy="9236075"/>
  <p:custDataLst>
    <p:tags r:id="rId3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15" autoAdjust="0"/>
    <p:restoredTop sz="78996" autoAdjust="0"/>
  </p:normalViewPr>
  <p:slideViewPr>
    <p:cSldViewPr snapToGrid="0" snapToObjects="1">
      <p:cViewPr>
        <p:scale>
          <a:sx n="120" d="100"/>
          <a:sy n="120" d="100"/>
        </p:scale>
        <p:origin x="-336" y="1854"/>
      </p:cViewPr>
      <p:guideLst>
        <p:guide orient="horz" pos="2160"/>
        <p:guide pos="2880"/>
      </p:guideLst>
    </p:cSldViewPr>
  </p:slideViewPr>
  <p:notesTextViewPr>
    <p:cViewPr>
      <p:scale>
        <a:sx n="3" d="2"/>
        <a:sy n="3" d="2"/>
      </p:scale>
      <p:origin x="0" y="0"/>
    </p:cViewPr>
  </p:notesTextViewPr>
  <p:sorterViewPr>
    <p:cViewPr>
      <p:scale>
        <a:sx n="150" d="100"/>
        <a:sy n="150" d="100"/>
      </p:scale>
      <p:origin x="0" y="0"/>
    </p:cViewPr>
  </p:sorterViewPr>
  <p:notesViewPr>
    <p:cSldViewPr snapToGrid="0" snapToObjects="1">
      <p:cViewPr>
        <p:scale>
          <a:sx n="60" d="100"/>
          <a:sy n="60" d="100"/>
        </p:scale>
        <p:origin x="1148" y="-1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E1B897-7866-42C6-8ECE-CDDCFCAC295F}"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D09B2C8C-E7ED-48B3-A2F7-FDFDB8D831EE}">
      <dgm:prSet phldrT="[Text]"/>
      <dgm:spPr>
        <a:xfrm>
          <a:off x="3371403" y="736"/>
          <a:ext cx="1486792" cy="966415"/>
        </a:xfrm>
        <a:prstGeom prst="roundRect">
          <a:avLst/>
        </a:prstGeom>
        <a:solidFill>
          <a:srgbClr val="FFFF00"/>
        </a:solidFill>
        <a:ln w="12700" cap="flat" cmpd="sng" algn="ctr">
          <a:solidFill>
            <a:sysClr val="windowText" lastClr="000000"/>
          </a:solidFill>
          <a:prstDash val="solid"/>
        </a:ln>
        <a:effectLst/>
      </dgm:spPr>
      <dgm:t>
        <a:bodyPr/>
        <a:lstStyle/>
        <a:p>
          <a:r>
            <a:rPr lang="en-US" dirty="0">
              <a:solidFill>
                <a:sysClr val="windowText" lastClr="000000"/>
              </a:solidFill>
              <a:effectLst/>
              <a:latin typeface="Calibri"/>
              <a:ea typeface="+mn-ea"/>
              <a:cs typeface="+mn-cs"/>
            </a:rPr>
            <a:t>Analysis</a:t>
          </a:r>
        </a:p>
      </dgm:t>
    </dgm:pt>
    <dgm:pt modelId="{08F04B70-5EDC-4680-AF1B-42355DE18AF1}" type="parTrans" cxnId="{4CEF5A39-4D9B-4750-A6E2-42C29AEE9287}">
      <dgm:prSet/>
      <dgm:spPr/>
      <dgm:t>
        <a:bodyPr/>
        <a:lstStyle/>
        <a:p>
          <a:endParaRPr lang="en-US"/>
        </a:p>
      </dgm:t>
    </dgm:pt>
    <dgm:pt modelId="{D02CD421-2237-452A-BD71-CE8FBF0C5D96}" type="sibTrans" cxnId="{4CEF5A39-4D9B-4750-A6E2-42C29AEE9287}">
      <dgm:prSet/>
      <dgm:spPr>
        <a:xfrm>
          <a:off x="2183365" y="483943"/>
          <a:ext cx="3862868" cy="3862868"/>
        </a:xfrm>
        <a:custGeom>
          <a:avLst/>
          <a:gdLst/>
          <a:ahLst/>
          <a:cxnLst/>
          <a:rect l="0" t="0" r="0" b="0"/>
          <a:pathLst>
            <a:path>
              <a:moveTo>
                <a:pt x="2874166" y="245702"/>
              </a:moveTo>
              <a:arcTo wR="1931434" hR="1931434" stAng="17952946" swAng="1212315"/>
            </a:path>
          </a:pathLst>
        </a:custGeom>
        <a:noFill/>
        <a:ln w="22225" cap="flat" cmpd="sng" algn="ctr">
          <a:solidFill>
            <a:sysClr val="windowText" lastClr="000000"/>
          </a:solidFill>
          <a:prstDash val="solid"/>
          <a:tailEnd type="arrow"/>
        </a:ln>
        <a:effectLst/>
      </dgm:spPr>
      <dgm:t>
        <a:bodyPr/>
        <a:lstStyle/>
        <a:p>
          <a:endParaRPr lang="en-US"/>
        </a:p>
      </dgm:t>
    </dgm:pt>
    <dgm:pt modelId="{7FCB7BEB-ED09-4353-BDD1-423F9AA8A80A}">
      <dgm:prSet phldrT="[Text]"/>
      <dgm:spPr>
        <a:xfrm>
          <a:off x="5208306" y="1335324"/>
          <a:ext cx="1486792" cy="966415"/>
        </a:xfrm>
        <a:prstGeom prst="roundRect">
          <a:avLst/>
        </a:prstGeom>
        <a:solidFill>
          <a:srgbClr val="00B050"/>
        </a:solidFill>
        <a:ln w="12700" cap="flat" cmpd="sng" algn="ctr">
          <a:solidFill>
            <a:sysClr val="windowText" lastClr="000000"/>
          </a:solidFill>
          <a:prstDash val="solid"/>
        </a:ln>
        <a:effectLst/>
      </dgm:spPr>
      <dgm:t>
        <a:bodyPr/>
        <a:lstStyle/>
        <a:p>
          <a:r>
            <a:rPr lang="en-US" baseline="0" dirty="0">
              <a:solidFill>
                <a:sysClr val="windowText" lastClr="000000"/>
              </a:solidFill>
              <a:latin typeface="Calibri"/>
              <a:ea typeface="+mn-ea"/>
              <a:cs typeface="+mn-cs"/>
            </a:rPr>
            <a:t>Design</a:t>
          </a:r>
        </a:p>
      </dgm:t>
    </dgm:pt>
    <dgm:pt modelId="{A69DB7E8-45CF-4887-B79B-2ACEA48F1BC0}" type="parTrans" cxnId="{BDE3731F-5DA1-4EF8-99BD-603FAF3A3114}">
      <dgm:prSet/>
      <dgm:spPr/>
      <dgm:t>
        <a:bodyPr/>
        <a:lstStyle/>
        <a:p>
          <a:endParaRPr lang="en-US"/>
        </a:p>
      </dgm:t>
    </dgm:pt>
    <dgm:pt modelId="{E5B62150-5794-4AD3-B453-A3877A9989E9}" type="sibTrans" cxnId="{BDE3731F-5DA1-4EF8-99BD-603FAF3A3114}">
      <dgm:prSet/>
      <dgm:spPr>
        <a:xfrm>
          <a:off x="2183365" y="483943"/>
          <a:ext cx="3862868" cy="3862868"/>
        </a:xfrm>
        <a:custGeom>
          <a:avLst/>
          <a:gdLst/>
          <a:ahLst/>
          <a:cxnLst/>
          <a:rect l="0" t="0" r="0" b="0"/>
          <a:pathLst>
            <a:path>
              <a:moveTo>
                <a:pt x="3858244" y="2064990"/>
              </a:moveTo>
              <a:arcTo wR="1931434" hR="1931434" stAng="21837907" swAng="1360327"/>
            </a:path>
          </a:pathLst>
        </a:custGeom>
        <a:noFill/>
        <a:ln w="22225" cap="flat" cmpd="sng" algn="ctr">
          <a:solidFill>
            <a:sysClr val="windowText" lastClr="000000"/>
          </a:solidFill>
          <a:prstDash val="solid"/>
          <a:tailEnd type="arrow"/>
        </a:ln>
        <a:effectLst/>
      </dgm:spPr>
      <dgm:t>
        <a:bodyPr/>
        <a:lstStyle/>
        <a:p>
          <a:endParaRPr lang="en-US"/>
        </a:p>
      </dgm:t>
    </dgm:pt>
    <dgm:pt modelId="{0BCB469C-DA63-4DE0-B9F0-EBE137C94256}">
      <dgm:prSet phldrT="[Text]"/>
      <dgm:spPr>
        <a:xfrm>
          <a:off x="4506671" y="3494733"/>
          <a:ext cx="1486792" cy="966415"/>
        </a:xfrm>
        <a:prstGeom prst="roundRect">
          <a:avLst/>
        </a:prstGeom>
        <a:solidFill>
          <a:srgbClr val="4F81BD"/>
        </a:solidFill>
        <a:ln w="12700" cap="flat" cmpd="sng" algn="ctr">
          <a:solidFill>
            <a:scrgbClr r="0" g="0" b="0"/>
          </a:solidFill>
          <a:prstDash val="solid"/>
        </a:ln>
        <a:effectLst/>
      </dgm:spPr>
      <dgm:t>
        <a:bodyPr/>
        <a:lstStyle/>
        <a:p>
          <a:r>
            <a:rPr lang="en-US" baseline="0" dirty="0">
              <a:solidFill>
                <a:sysClr val="windowText" lastClr="000000"/>
              </a:solidFill>
              <a:latin typeface="Calibri"/>
              <a:ea typeface="+mn-ea"/>
              <a:cs typeface="+mn-cs"/>
            </a:rPr>
            <a:t>Development</a:t>
          </a:r>
        </a:p>
      </dgm:t>
    </dgm:pt>
    <dgm:pt modelId="{D050B3F3-B1EB-460F-B6FB-2629E21E2BE5}" type="parTrans" cxnId="{0E69AB25-285F-4FE7-97F3-F3754B247320}">
      <dgm:prSet/>
      <dgm:spPr/>
      <dgm:t>
        <a:bodyPr/>
        <a:lstStyle/>
        <a:p>
          <a:endParaRPr lang="en-US"/>
        </a:p>
      </dgm:t>
    </dgm:pt>
    <dgm:pt modelId="{1B3A6B2D-738E-4DE2-B038-4B6D3377BF64}" type="sibTrans" cxnId="{0E69AB25-285F-4FE7-97F3-F3754B247320}">
      <dgm:prSet/>
      <dgm:spPr>
        <a:xfrm>
          <a:off x="2183365" y="483943"/>
          <a:ext cx="3862868" cy="3862868"/>
        </a:xfrm>
        <a:custGeom>
          <a:avLst/>
          <a:gdLst/>
          <a:ahLst/>
          <a:cxnLst/>
          <a:rect l="0" t="0" r="0" b="0"/>
          <a:pathLst>
            <a:path>
              <a:moveTo>
                <a:pt x="2168696" y="3848239"/>
              </a:moveTo>
              <a:arcTo wR="1931434" hR="1931434" stAng="4976630" swAng="846741"/>
            </a:path>
          </a:pathLst>
        </a:custGeom>
        <a:noFill/>
        <a:ln w="22225" cap="flat" cmpd="sng" algn="ctr">
          <a:solidFill>
            <a:sysClr val="windowText" lastClr="000000"/>
          </a:solidFill>
          <a:prstDash val="solid"/>
          <a:tailEnd type="arrow"/>
        </a:ln>
        <a:effectLst/>
      </dgm:spPr>
      <dgm:t>
        <a:bodyPr/>
        <a:lstStyle/>
        <a:p>
          <a:endParaRPr lang="en-US"/>
        </a:p>
      </dgm:t>
    </dgm:pt>
    <dgm:pt modelId="{59682D63-4830-468A-AB17-4D57A0B678AA}">
      <dgm:prSet phldrT="[Text]"/>
      <dgm:spPr>
        <a:xfrm>
          <a:off x="2236135" y="3494733"/>
          <a:ext cx="1486792" cy="966415"/>
        </a:xfrm>
        <a:prstGeom prst="roundRect">
          <a:avLst/>
        </a:prstGeom>
        <a:solidFill>
          <a:srgbClr val="FF0000"/>
        </a:solidFill>
        <a:ln w="12700" cap="flat" cmpd="sng" algn="ctr">
          <a:solidFill>
            <a:sysClr val="windowText" lastClr="000000"/>
          </a:solidFill>
          <a:prstDash val="solid"/>
        </a:ln>
        <a:effectLst/>
      </dgm:spPr>
      <dgm:t>
        <a:bodyPr/>
        <a:lstStyle/>
        <a:p>
          <a:r>
            <a:rPr lang="en-US" baseline="0" dirty="0">
              <a:solidFill>
                <a:sysClr val="window" lastClr="FFFFFF"/>
              </a:solidFill>
              <a:latin typeface="Calibri"/>
              <a:ea typeface="+mn-ea"/>
              <a:cs typeface="+mn-cs"/>
            </a:rPr>
            <a:t>Implementation</a:t>
          </a:r>
        </a:p>
      </dgm:t>
    </dgm:pt>
    <dgm:pt modelId="{15D5EBCF-B470-45FA-992E-F64FB4B7DE80}" type="parTrans" cxnId="{351FA8F9-741F-45E7-A3A4-240CCFC1E97E}">
      <dgm:prSet/>
      <dgm:spPr/>
      <dgm:t>
        <a:bodyPr/>
        <a:lstStyle/>
        <a:p>
          <a:endParaRPr lang="en-US"/>
        </a:p>
      </dgm:t>
    </dgm:pt>
    <dgm:pt modelId="{122009DD-1A31-4638-8555-7021A141DF04}" type="sibTrans" cxnId="{351FA8F9-741F-45E7-A3A4-240CCFC1E97E}">
      <dgm:prSet/>
      <dgm:spPr>
        <a:xfrm>
          <a:off x="2183365" y="483943"/>
          <a:ext cx="3862868" cy="3862868"/>
        </a:xfrm>
        <a:custGeom>
          <a:avLst/>
          <a:gdLst/>
          <a:ahLst/>
          <a:cxnLst/>
          <a:rect l="0" t="0" r="0" b="0"/>
          <a:pathLst>
            <a:path>
              <a:moveTo>
                <a:pt x="204996" y="2797373"/>
              </a:moveTo>
              <a:arcTo wR="1931434" hR="1931434" stAng="9201766" swAng="1360327"/>
            </a:path>
          </a:pathLst>
        </a:custGeom>
        <a:noFill/>
        <a:ln w="22225" cap="flat" cmpd="sng" algn="ctr">
          <a:solidFill>
            <a:sysClr val="windowText" lastClr="000000"/>
          </a:solidFill>
          <a:prstDash val="solid"/>
          <a:tailEnd type="arrow"/>
        </a:ln>
        <a:effectLst/>
      </dgm:spPr>
      <dgm:t>
        <a:bodyPr/>
        <a:lstStyle/>
        <a:p>
          <a:endParaRPr lang="en-US"/>
        </a:p>
      </dgm:t>
    </dgm:pt>
    <dgm:pt modelId="{E1558B59-C8A2-47AB-9A75-341379DA500F}">
      <dgm:prSet phldrT="[Text]"/>
      <dgm:spPr>
        <a:xfrm>
          <a:off x="1534500" y="1335324"/>
          <a:ext cx="1486792" cy="966415"/>
        </a:xfrm>
        <a:prstGeom prst="roundRect">
          <a:avLst/>
        </a:prstGeom>
        <a:solidFill>
          <a:srgbClr val="8064A2">
            <a:lumMod val="75000"/>
          </a:srgbClr>
        </a:solidFill>
        <a:ln w="12700" cap="flat" cmpd="sng" algn="ctr">
          <a:solidFill>
            <a:sysClr val="windowText" lastClr="000000"/>
          </a:solidFill>
          <a:prstDash val="solid"/>
        </a:ln>
        <a:effectLst/>
      </dgm:spPr>
      <dgm:t>
        <a:bodyPr/>
        <a:lstStyle/>
        <a:p>
          <a:r>
            <a:rPr lang="en-US" dirty="0">
              <a:solidFill>
                <a:sysClr val="window" lastClr="FFFFFF"/>
              </a:solidFill>
              <a:latin typeface="Calibri"/>
              <a:ea typeface="+mn-ea"/>
              <a:cs typeface="+mn-cs"/>
            </a:rPr>
            <a:t>Evaluation (Assessment)</a:t>
          </a:r>
        </a:p>
      </dgm:t>
    </dgm:pt>
    <dgm:pt modelId="{E1F54A2B-8E0C-4907-9B13-3615E9202691}" type="parTrans" cxnId="{BE701643-AB70-4408-B0ED-39F17901FCCF}">
      <dgm:prSet/>
      <dgm:spPr/>
      <dgm:t>
        <a:bodyPr/>
        <a:lstStyle/>
        <a:p>
          <a:endParaRPr lang="en-US"/>
        </a:p>
      </dgm:t>
    </dgm:pt>
    <dgm:pt modelId="{2E796D36-7C5F-46B3-AFBB-672F00C248C5}" type="sibTrans" cxnId="{BE701643-AB70-4408-B0ED-39F17901FCCF}">
      <dgm:prSet/>
      <dgm:spPr>
        <a:xfrm>
          <a:off x="2183365" y="483943"/>
          <a:ext cx="3862868" cy="3862868"/>
        </a:xfrm>
        <a:custGeom>
          <a:avLst/>
          <a:gdLst/>
          <a:ahLst/>
          <a:cxnLst/>
          <a:rect l="0" t="0" r="0" b="0"/>
          <a:pathLst>
            <a:path>
              <a:moveTo>
                <a:pt x="464490" y="675044"/>
              </a:moveTo>
              <a:arcTo wR="1931434" hR="1931434" stAng="13234739" swAng="1212315"/>
            </a:path>
          </a:pathLst>
        </a:custGeom>
        <a:noFill/>
        <a:ln w="22225" cap="flat" cmpd="sng" algn="ctr">
          <a:solidFill>
            <a:sysClr val="windowText" lastClr="000000"/>
          </a:solidFill>
          <a:prstDash val="solid"/>
          <a:tailEnd type="arrow"/>
        </a:ln>
        <a:effectLst/>
      </dgm:spPr>
      <dgm:t>
        <a:bodyPr/>
        <a:lstStyle/>
        <a:p>
          <a:endParaRPr lang="en-US"/>
        </a:p>
      </dgm:t>
    </dgm:pt>
    <dgm:pt modelId="{BD1BD096-59AF-4E0F-9D80-7F495C83FABB}" type="pres">
      <dgm:prSet presAssocID="{23E1B897-7866-42C6-8ECE-CDDCFCAC295F}" presName="cycle" presStyleCnt="0">
        <dgm:presLayoutVars>
          <dgm:dir/>
          <dgm:resizeHandles val="exact"/>
        </dgm:presLayoutVars>
      </dgm:prSet>
      <dgm:spPr/>
      <dgm:t>
        <a:bodyPr/>
        <a:lstStyle/>
        <a:p>
          <a:endParaRPr lang="en-US"/>
        </a:p>
      </dgm:t>
    </dgm:pt>
    <dgm:pt modelId="{562A5005-2BFC-4073-A308-3C73ABECF223}" type="pres">
      <dgm:prSet presAssocID="{D09B2C8C-E7ED-48B3-A2F7-FDFDB8D831EE}" presName="node" presStyleLbl="node1" presStyleIdx="0" presStyleCnt="5">
        <dgm:presLayoutVars>
          <dgm:bulletEnabled val="1"/>
        </dgm:presLayoutVars>
      </dgm:prSet>
      <dgm:spPr/>
      <dgm:t>
        <a:bodyPr/>
        <a:lstStyle/>
        <a:p>
          <a:endParaRPr lang="en-US"/>
        </a:p>
      </dgm:t>
    </dgm:pt>
    <dgm:pt modelId="{34B73437-829F-4103-BEE0-CD19F00CA7F2}" type="pres">
      <dgm:prSet presAssocID="{D09B2C8C-E7ED-48B3-A2F7-FDFDB8D831EE}" presName="spNode" presStyleCnt="0"/>
      <dgm:spPr/>
    </dgm:pt>
    <dgm:pt modelId="{C1C584B6-D4A7-4DCC-8C15-9EA79C52C02A}" type="pres">
      <dgm:prSet presAssocID="{D02CD421-2237-452A-BD71-CE8FBF0C5D96}" presName="sibTrans" presStyleLbl="sibTrans1D1" presStyleIdx="0" presStyleCnt="5"/>
      <dgm:spPr/>
      <dgm:t>
        <a:bodyPr/>
        <a:lstStyle/>
        <a:p>
          <a:endParaRPr lang="en-US"/>
        </a:p>
      </dgm:t>
    </dgm:pt>
    <dgm:pt modelId="{A0816E93-FAA7-4132-B4ED-FE0798C149C8}" type="pres">
      <dgm:prSet presAssocID="{7FCB7BEB-ED09-4353-BDD1-423F9AA8A80A}" presName="node" presStyleLbl="node1" presStyleIdx="1" presStyleCnt="5">
        <dgm:presLayoutVars>
          <dgm:bulletEnabled val="1"/>
        </dgm:presLayoutVars>
      </dgm:prSet>
      <dgm:spPr/>
      <dgm:t>
        <a:bodyPr/>
        <a:lstStyle/>
        <a:p>
          <a:endParaRPr lang="en-US"/>
        </a:p>
      </dgm:t>
    </dgm:pt>
    <dgm:pt modelId="{1984ECE4-A782-4DDC-A24E-85001F651E95}" type="pres">
      <dgm:prSet presAssocID="{7FCB7BEB-ED09-4353-BDD1-423F9AA8A80A}" presName="spNode" presStyleCnt="0"/>
      <dgm:spPr/>
    </dgm:pt>
    <dgm:pt modelId="{5F73E08C-5835-4930-96CE-1C7F2300E15E}" type="pres">
      <dgm:prSet presAssocID="{E5B62150-5794-4AD3-B453-A3877A9989E9}" presName="sibTrans" presStyleLbl="sibTrans1D1" presStyleIdx="1" presStyleCnt="5"/>
      <dgm:spPr/>
      <dgm:t>
        <a:bodyPr/>
        <a:lstStyle/>
        <a:p>
          <a:endParaRPr lang="en-US"/>
        </a:p>
      </dgm:t>
    </dgm:pt>
    <dgm:pt modelId="{1C9F88DD-DF62-4EFF-AFDE-757E7C560EE9}" type="pres">
      <dgm:prSet presAssocID="{0BCB469C-DA63-4DE0-B9F0-EBE137C94256}" presName="node" presStyleLbl="node1" presStyleIdx="2" presStyleCnt="5">
        <dgm:presLayoutVars>
          <dgm:bulletEnabled val="1"/>
        </dgm:presLayoutVars>
      </dgm:prSet>
      <dgm:spPr/>
      <dgm:t>
        <a:bodyPr/>
        <a:lstStyle/>
        <a:p>
          <a:endParaRPr lang="en-US"/>
        </a:p>
      </dgm:t>
    </dgm:pt>
    <dgm:pt modelId="{61C8CAE9-B218-42B4-B018-17B4DEFA3899}" type="pres">
      <dgm:prSet presAssocID="{0BCB469C-DA63-4DE0-B9F0-EBE137C94256}" presName="spNode" presStyleCnt="0"/>
      <dgm:spPr/>
    </dgm:pt>
    <dgm:pt modelId="{AFA8DC7E-18B7-4F63-BBB2-76B8F71BF224}" type="pres">
      <dgm:prSet presAssocID="{1B3A6B2D-738E-4DE2-B038-4B6D3377BF64}" presName="sibTrans" presStyleLbl="sibTrans1D1" presStyleIdx="2" presStyleCnt="5"/>
      <dgm:spPr/>
      <dgm:t>
        <a:bodyPr/>
        <a:lstStyle/>
        <a:p>
          <a:endParaRPr lang="en-US"/>
        </a:p>
      </dgm:t>
    </dgm:pt>
    <dgm:pt modelId="{4A38837A-D59B-4FA9-B990-D83D88F4665C}" type="pres">
      <dgm:prSet presAssocID="{59682D63-4830-468A-AB17-4D57A0B678AA}" presName="node" presStyleLbl="node1" presStyleIdx="3" presStyleCnt="5">
        <dgm:presLayoutVars>
          <dgm:bulletEnabled val="1"/>
        </dgm:presLayoutVars>
      </dgm:prSet>
      <dgm:spPr/>
      <dgm:t>
        <a:bodyPr/>
        <a:lstStyle/>
        <a:p>
          <a:endParaRPr lang="en-US"/>
        </a:p>
      </dgm:t>
    </dgm:pt>
    <dgm:pt modelId="{A51D3A3B-DA81-4290-AA1F-D0845C744388}" type="pres">
      <dgm:prSet presAssocID="{59682D63-4830-468A-AB17-4D57A0B678AA}" presName="spNode" presStyleCnt="0"/>
      <dgm:spPr/>
    </dgm:pt>
    <dgm:pt modelId="{E3DB1904-3421-4860-8226-49F58620E2B6}" type="pres">
      <dgm:prSet presAssocID="{122009DD-1A31-4638-8555-7021A141DF04}" presName="sibTrans" presStyleLbl="sibTrans1D1" presStyleIdx="3" presStyleCnt="5"/>
      <dgm:spPr/>
      <dgm:t>
        <a:bodyPr/>
        <a:lstStyle/>
        <a:p>
          <a:endParaRPr lang="en-US"/>
        </a:p>
      </dgm:t>
    </dgm:pt>
    <dgm:pt modelId="{4C5E183B-9979-4264-947C-58B80E52022D}" type="pres">
      <dgm:prSet presAssocID="{E1558B59-C8A2-47AB-9A75-341379DA500F}" presName="node" presStyleLbl="node1" presStyleIdx="4" presStyleCnt="5">
        <dgm:presLayoutVars>
          <dgm:bulletEnabled val="1"/>
        </dgm:presLayoutVars>
      </dgm:prSet>
      <dgm:spPr/>
      <dgm:t>
        <a:bodyPr/>
        <a:lstStyle/>
        <a:p>
          <a:endParaRPr lang="en-US"/>
        </a:p>
      </dgm:t>
    </dgm:pt>
    <dgm:pt modelId="{47A5F16A-9391-4B89-9C27-496DAA1E5375}" type="pres">
      <dgm:prSet presAssocID="{E1558B59-C8A2-47AB-9A75-341379DA500F}" presName="spNode" presStyleCnt="0"/>
      <dgm:spPr/>
    </dgm:pt>
    <dgm:pt modelId="{BD0D2BCA-DD73-4B81-B5B6-332FA8BF922C}" type="pres">
      <dgm:prSet presAssocID="{2E796D36-7C5F-46B3-AFBB-672F00C248C5}" presName="sibTrans" presStyleLbl="sibTrans1D1" presStyleIdx="4" presStyleCnt="5"/>
      <dgm:spPr/>
      <dgm:t>
        <a:bodyPr/>
        <a:lstStyle/>
        <a:p>
          <a:endParaRPr lang="en-US"/>
        </a:p>
      </dgm:t>
    </dgm:pt>
  </dgm:ptLst>
  <dgm:cxnLst>
    <dgm:cxn modelId="{F414612D-4F4B-4016-8F13-B3DDDEB540F6}" type="presOf" srcId="{1B3A6B2D-738E-4DE2-B038-4B6D3377BF64}" destId="{AFA8DC7E-18B7-4F63-BBB2-76B8F71BF224}" srcOrd="0" destOrd="0" presId="urn:microsoft.com/office/officeart/2005/8/layout/cycle5"/>
    <dgm:cxn modelId="{351FA8F9-741F-45E7-A3A4-240CCFC1E97E}" srcId="{23E1B897-7866-42C6-8ECE-CDDCFCAC295F}" destId="{59682D63-4830-468A-AB17-4D57A0B678AA}" srcOrd="3" destOrd="0" parTransId="{15D5EBCF-B470-45FA-992E-F64FB4B7DE80}" sibTransId="{122009DD-1A31-4638-8555-7021A141DF04}"/>
    <dgm:cxn modelId="{80FF1EC2-7BFA-423D-81F3-D63880096525}" type="presOf" srcId="{E1558B59-C8A2-47AB-9A75-341379DA500F}" destId="{4C5E183B-9979-4264-947C-58B80E52022D}" srcOrd="0" destOrd="0" presId="urn:microsoft.com/office/officeart/2005/8/layout/cycle5"/>
    <dgm:cxn modelId="{0E69AB25-285F-4FE7-97F3-F3754B247320}" srcId="{23E1B897-7866-42C6-8ECE-CDDCFCAC295F}" destId="{0BCB469C-DA63-4DE0-B9F0-EBE137C94256}" srcOrd="2" destOrd="0" parTransId="{D050B3F3-B1EB-460F-B6FB-2629E21E2BE5}" sibTransId="{1B3A6B2D-738E-4DE2-B038-4B6D3377BF64}"/>
    <dgm:cxn modelId="{4CEF5A39-4D9B-4750-A6E2-42C29AEE9287}" srcId="{23E1B897-7866-42C6-8ECE-CDDCFCAC295F}" destId="{D09B2C8C-E7ED-48B3-A2F7-FDFDB8D831EE}" srcOrd="0" destOrd="0" parTransId="{08F04B70-5EDC-4680-AF1B-42355DE18AF1}" sibTransId="{D02CD421-2237-452A-BD71-CE8FBF0C5D96}"/>
    <dgm:cxn modelId="{BDE3731F-5DA1-4EF8-99BD-603FAF3A3114}" srcId="{23E1B897-7866-42C6-8ECE-CDDCFCAC295F}" destId="{7FCB7BEB-ED09-4353-BDD1-423F9AA8A80A}" srcOrd="1" destOrd="0" parTransId="{A69DB7E8-45CF-4887-B79B-2ACEA48F1BC0}" sibTransId="{E5B62150-5794-4AD3-B453-A3877A9989E9}"/>
    <dgm:cxn modelId="{7920924E-B2E7-41AC-8A89-EA6AA82DCA5F}" type="presOf" srcId="{0BCB469C-DA63-4DE0-B9F0-EBE137C94256}" destId="{1C9F88DD-DF62-4EFF-AFDE-757E7C560EE9}" srcOrd="0" destOrd="0" presId="urn:microsoft.com/office/officeart/2005/8/layout/cycle5"/>
    <dgm:cxn modelId="{BE701643-AB70-4408-B0ED-39F17901FCCF}" srcId="{23E1B897-7866-42C6-8ECE-CDDCFCAC295F}" destId="{E1558B59-C8A2-47AB-9A75-341379DA500F}" srcOrd="4" destOrd="0" parTransId="{E1F54A2B-8E0C-4907-9B13-3615E9202691}" sibTransId="{2E796D36-7C5F-46B3-AFBB-672F00C248C5}"/>
    <dgm:cxn modelId="{67A6CE7D-2480-4A36-8764-DA46269F61CB}" type="presOf" srcId="{7FCB7BEB-ED09-4353-BDD1-423F9AA8A80A}" destId="{A0816E93-FAA7-4132-B4ED-FE0798C149C8}" srcOrd="0" destOrd="0" presId="urn:microsoft.com/office/officeart/2005/8/layout/cycle5"/>
    <dgm:cxn modelId="{0F4C5791-6BF9-4147-BF4A-EC358CD6BFA5}" type="presOf" srcId="{E5B62150-5794-4AD3-B453-A3877A9989E9}" destId="{5F73E08C-5835-4930-96CE-1C7F2300E15E}" srcOrd="0" destOrd="0" presId="urn:microsoft.com/office/officeart/2005/8/layout/cycle5"/>
    <dgm:cxn modelId="{BB793549-E252-44FF-A445-646C21FFDD2D}" type="presOf" srcId="{122009DD-1A31-4638-8555-7021A141DF04}" destId="{E3DB1904-3421-4860-8226-49F58620E2B6}" srcOrd="0" destOrd="0" presId="urn:microsoft.com/office/officeart/2005/8/layout/cycle5"/>
    <dgm:cxn modelId="{1DEBF3CA-0727-4A61-8AD9-3E340148C162}" type="presOf" srcId="{D02CD421-2237-452A-BD71-CE8FBF0C5D96}" destId="{C1C584B6-D4A7-4DCC-8C15-9EA79C52C02A}" srcOrd="0" destOrd="0" presId="urn:microsoft.com/office/officeart/2005/8/layout/cycle5"/>
    <dgm:cxn modelId="{D03F6139-B66D-4799-9E41-A6F1D295E5A5}" type="presOf" srcId="{D09B2C8C-E7ED-48B3-A2F7-FDFDB8D831EE}" destId="{562A5005-2BFC-4073-A308-3C73ABECF223}" srcOrd="0" destOrd="0" presId="urn:microsoft.com/office/officeart/2005/8/layout/cycle5"/>
    <dgm:cxn modelId="{435BCBE9-98C4-44D6-AB91-8D865CE53C23}" type="presOf" srcId="{59682D63-4830-468A-AB17-4D57A0B678AA}" destId="{4A38837A-D59B-4FA9-B990-D83D88F4665C}" srcOrd="0" destOrd="0" presId="urn:microsoft.com/office/officeart/2005/8/layout/cycle5"/>
    <dgm:cxn modelId="{879561F7-F0BE-46C3-AA4D-3FA56D451633}" type="presOf" srcId="{2E796D36-7C5F-46B3-AFBB-672F00C248C5}" destId="{BD0D2BCA-DD73-4B81-B5B6-332FA8BF922C}" srcOrd="0" destOrd="0" presId="urn:microsoft.com/office/officeart/2005/8/layout/cycle5"/>
    <dgm:cxn modelId="{1357A4D9-07D4-40C0-8AE8-619021975408}" type="presOf" srcId="{23E1B897-7866-42C6-8ECE-CDDCFCAC295F}" destId="{BD1BD096-59AF-4E0F-9D80-7F495C83FABB}" srcOrd="0" destOrd="0" presId="urn:microsoft.com/office/officeart/2005/8/layout/cycle5"/>
    <dgm:cxn modelId="{05C3F272-8654-4B46-9B32-A88B5FEA3336}" type="presParOf" srcId="{BD1BD096-59AF-4E0F-9D80-7F495C83FABB}" destId="{562A5005-2BFC-4073-A308-3C73ABECF223}" srcOrd="0" destOrd="0" presId="urn:microsoft.com/office/officeart/2005/8/layout/cycle5"/>
    <dgm:cxn modelId="{6A4CD09F-0DEB-4B37-8D46-95DC83F6BF20}" type="presParOf" srcId="{BD1BD096-59AF-4E0F-9D80-7F495C83FABB}" destId="{34B73437-829F-4103-BEE0-CD19F00CA7F2}" srcOrd="1" destOrd="0" presId="urn:microsoft.com/office/officeart/2005/8/layout/cycle5"/>
    <dgm:cxn modelId="{E2133A31-D65B-4061-8E0D-5FCF1ABF4A92}" type="presParOf" srcId="{BD1BD096-59AF-4E0F-9D80-7F495C83FABB}" destId="{C1C584B6-D4A7-4DCC-8C15-9EA79C52C02A}" srcOrd="2" destOrd="0" presId="urn:microsoft.com/office/officeart/2005/8/layout/cycle5"/>
    <dgm:cxn modelId="{3DF86369-D59C-48FC-9C1D-F6AB601BD539}" type="presParOf" srcId="{BD1BD096-59AF-4E0F-9D80-7F495C83FABB}" destId="{A0816E93-FAA7-4132-B4ED-FE0798C149C8}" srcOrd="3" destOrd="0" presId="urn:microsoft.com/office/officeart/2005/8/layout/cycle5"/>
    <dgm:cxn modelId="{663D571E-5E6E-4C3F-8194-0E0B84225CBD}" type="presParOf" srcId="{BD1BD096-59AF-4E0F-9D80-7F495C83FABB}" destId="{1984ECE4-A782-4DDC-A24E-85001F651E95}" srcOrd="4" destOrd="0" presId="urn:microsoft.com/office/officeart/2005/8/layout/cycle5"/>
    <dgm:cxn modelId="{1C4C4CFD-0907-42E5-8887-3064057F6606}" type="presParOf" srcId="{BD1BD096-59AF-4E0F-9D80-7F495C83FABB}" destId="{5F73E08C-5835-4930-96CE-1C7F2300E15E}" srcOrd="5" destOrd="0" presId="urn:microsoft.com/office/officeart/2005/8/layout/cycle5"/>
    <dgm:cxn modelId="{E23197FB-C302-4029-B32B-FD96CC136DE0}" type="presParOf" srcId="{BD1BD096-59AF-4E0F-9D80-7F495C83FABB}" destId="{1C9F88DD-DF62-4EFF-AFDE-757E7C560EE9}" srcOrd="6" destOrd="0" presId="urn:microsoft.com/office/officeart/2005/8/layout/cycle5"/>
    <dgm:cxn modelId="{98AAF692-3435-45E5-BD68-47743AB2E25F}" type="presParOf" srcId="{BD1BD096-59AF-4E0F-9D80-7F495C83FABB}" destId="{61C8CAE9-B218-42B4-B018-17B4DEFA3899}" srcOrd="7" destOrd="0" presId="urn:microsoft.com/office/officeart/2005/8/layout/cycle5"/>
    <dgm:cxn modelId="{B8E7BB16-5AF8-4263-A449-BA3B262EC0FE}" type="presParOf" srcId="{BD1BD096-59AF-4E0F-9D80-7F495C83FABB}" destId="{AFA8DC7E-18B7-4F63-BBB2-76B8F71BF224}" srcOrd="8" destOrd="0" presId="urn:microsoft.com/office/officeart/2005/8/layout/cycle5"/>
    <dgm:cxn modelId="{9093F4E4-1C45-4E97-ABE6-EEBFCD92BCCE}" type="presParOf" srcId="{BD1BD096-59AF-4E0F-9D80-7F495C83FABB}" destId="{4A38837A-D59B-4FA9-B990-D83D88F4665C}" srcOrd="9" destOrd="0" presId="urn:microsoft.com/office/officeart/2005/8/layout/cycle5"/>
    <dgm:cxn modelId="{35232BDF-8DDF-4B1E-A2FD-E3D484473578}" type="presParOf" srcId="{BD1BD096-59AF-4E0F-9D80-7F495C83FABB}" destId="{A51D3A3B-DA81-4290-AA1F-D0845C744388}" srcOrd="10" destOrd="0" presId="urn:microsoft.com/office/officeart/2005/8/layout/cycle5"/>
    <dgm:cxn modelId="{C574DA84-B0E8-45F6-B86A-F1F65D610136}" type="presParOf" srcId="{BD1BD096-59AF-4E0F-9D80-7F495C83FABB}" destId="{E3DB1904-3421-4860-8226-49F58620E2B6}" srcOrd="11" destOrd="0" presId="urn:microsoft.com/office/officeart/2005/8/layout/cycle5"/>
    <dgm:cxn modelId="{5D4563AF-DF45-45E9-AA2A-39C705E0235B}" type="presParOf" srcId="{BD1BD096-59AF-4E0F-9D80-7F495C83FABB}" destId="{4C5E183B-9979-4264-947C-58B80E52022D}" srcOrd="12" destOrd="0" presId="urn:microsoft.com/office/officeart/2005/8/layout/cycle5"/>
    <dgm:cxn modelId="{2A6BB636-BF8B-438A-A405-32F6AABC2F53}" type="presParOf" srcId="{BD1BD096-59AF-4E0F-9D80-7F495C83FABB}" destId="{47A5F16A-9391-4B89-9C27-496DAA1E5375}" srcOrd="13" destOrd="0" presId="urn:microsoft.com/office/officeart/2005/8/layout/cycle5"/>
    <dgm:cxn modelId="{9CE16AA9-837D-470E-8FAB-6D7805992141}" type="presParOf" srcId="{BD1BD096-59AF-4E0F-9D80-7F495C83FABB}" destId="{BD0D2BCA-DD73-4B81-B5B6-332FA8BF922C}"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2A5005-2BFC-4073-A308-3C73ABECF223}">
      <dsp:nvSpPr>
        <dsp:cNvPr id="0" name=""/>
        <dsp:cNvSpPr/>
      </dsp:nvSpPr>
      <dsp:spPr>
        <a:xfrm>
          <a:off x="3371403" y="736"/>
          <a:ext cx="1486792" cy="966415"/>
        </a:xfrm>
        <a:prstGeom prst="roundRect">
          <a:avLst/>
        </a:prstGeom>
        <a:solidFill>
          <a:srgbClr val="FFFF00"/>
        </a:solidFill>
        <a:ln w="12700" cap="flat" cmpd="sng" algn="ctr">
          <a:solidFill>
            <a:sysClr val="windowText" lastClr="0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solidFill>
                <a:sysClr val="windowText" lastClr="000000"/>
              </a:solidFill>
              <a:effectLst/>
              <a:latin typeface="Calibri"/>
              <a:ea typeface="+mn-ea"/>
              <a:cs typeface="+mn-cs"/>
            </a:rPr>
            <a:t>Analysis</a:t>
          </a:r>
        </a:p>
      </dsp:txBody>
      <dsp:txXfrm>
        <a:off x="3418579" y="47912"/>
        <a:ext cx="1392440" cy="872063"/>
      </dsp:txXfrm>
    </dsp:sp>
    <dsp:sp modelId="{C1C584B6-D4A7-4DCC-8C15-9EA79C52C02A}">
      <dsp:nvSpPr>
        <dsp:cNvPr id="0" name=""/>
        <dsp:cNvSpPr/>
      </dsp:nvSpPr>
      <dsp:spPr>
        <a:xfrm>
          <a:off x="2183365" y="483943"/>
          <a:ext cx="3862868" cy="3862868"/>
        </a:xfrm>
        <a:custGeom>
          <a:avLst/>
          <a:gdLst/>
          <a:ahLst/>
          <a:cxnLst/>
          <a:rect l="0" t="0" r="0" b="0"/>
          <a:pathLst>
            <a:path>
              <a:moveTo>
                <a:pt x="2874166" y="245702"/>
              </a:moveTo>
              <a:arcTo wR="1931434" hR="1931434" stAng="17952946" swAng="1212315"/>
            </a:path>
          </a:pathLst>
        </a:custGeom>
        <a:noFill/>
        <a:ln w="22225" cap="flat" cmpd="sng" algn="ctr">
          <a:solidFill>
            <a:sysClr val="windowText" lastClr="000000"/>
          </a:solidFill>
          <a:prstDash val="solid"/>
          <a:tailEnd type="arrow"/>
        </a:ln>
        <a:effectLst/>
      </dsp:spPr>
      <dsp:style>
        <a:lnRef idx="1">
          <a:scrgbClr r="0" g="0" b="0"/>
        </a:lnRef>
        <a:fillRef idx="0">
          <a:scrgbClr r="0" g="0" b="0"/>
        </a:fillRef>
        <a:effectRef idx="0">
          <a:scrgbClr r="0" g="0" b="0"/>
        </a:effectRef>
        <a:fontRef idx="minor"/>
      </dsp:style>
    </dsp:sp>
    <dsp:sp modelId="{A0816E93-FAA7-4132-B4ED-FE0798C149C8}">
      <dsp:nvSpPr>
        <dsp:cNvPr id="0" name=""/>
        <dsp:cNvSpPr/>
      </dsp:nvSpPr>
      <dsp:spPr>
        <a:xfrm>
          <a:off x="5208306" y="1335324"/>
          <a:ext cx="1486792" cy="966415"/>
        </a:xfrm>
        <a:prstGeom prst="roundRect">
          <a:avLst/>
        </a:prstGeom>
        <a:solidFill>
          <a:srgbClr val="00B050"/>
        </a:solidFill>
        <a:ln w="12700" cap="flat" cmpd="sng" algn="ctr">
          <a:solidFill>
            <a:sysClr val="windowText" lastClr="0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baseline="0" dirty="0">
              <a:solidFill>
                <a:sysClr val="windowText" lastClr="000000"/>
              </a:solidFill>
              <a:latin typeface="Calibri"/>
              <a:ea typeface="+mn-ea"/>
              <a:cs typeface="+mn-cs"/>
            </a:rPr>
            <a:t>Design</a:t>
          </a:r>
        </a:p>
      </dsp:txBody>
      <dsp:txXfrm>
        <a:off x="5255482" y="1382500"/>
        <a:ext cx="1392440" cy="872063"/>
      </dsp:txXfrm>
    </dsp:sp>
    <dsp:sp modelId="{5F73E08C-5835-4930-96CE-1C7F2300E15E}">
      <dsp:nvSpPr>
        <dsp:cNvPr id="0" name=""/>
        <dsp:cNvSpPr/>
      </dsp:nvSpPr>
      <dsp:spPr>
        <a:xfrm>
          <a:off x="2183365" y="483943"/>
          <a:ext cx="3862868" cy="3862868"/>
        </a:xfrm>
        <a:custGeom>
          <a:avLst/>
          <a:gdLst/>
          <a:ahLst/>
          <a:cxnLst/>
          <a:rect l="0" t="0" r="0" b="0"/>
          <a:pathLst>
            <a:path>
              <a:moveTo>
                <a:pt x="3858244" y="2064990"/>
              </a:moveTo>
              <a:arcTo wR="1931434" hR="1931434" stAng="21837907" swAng="1360327"/>
            </a:path>
          </a:pathLst>
        </a:custGeom>
        <a:noFill/>
        <a:ln w="22225" cap="flat" cmpd="sng" algn="ctr">
          <a:solidFill>
            <a:sysClr val="windowText" lastClr="000000"/>
          </a:solidFill>
          <a:prstDash val="solid"/>
          <a:tailEnd type="arrow"/>
        </a:ln>
        <a:effectLst/>
      </dsp:spPr>
      <dsp:style>
        <a:lnRef idx="1">
          <a:scrgbClr r="0" g="0" b="0"/>
        </a:lnRef>
        <a:fillRef idx="0">
          <a:scrgbClr r="0" g="0" b="0"/>
        </a:fillRef>
        <a:effectRef idx="0">
          <a:scrgbClr r="0" g="0" b="0"/>
        </a:effectRef>
        <a:fontRef idx="minor"/>
      </dsp:style>
    </dsp:sp>
    <dsp:sp modelId="{1C9F88DD-DF62-4EFF-AFDE-757E7C560EE9}">
      <dsp:nvSpPr>
        <dsp:cNvPr id="0" name=""/>
        <dsp:cNvSpPr/>
      </dsp:nvSpPr>
      <dsp:spPr>
        <a:xfrm>
          <a:off x="4506671" y="3494733"/>
          <a:ext cx="1486792" cy="966415"/>
        </a:xfrm>
        <a:prstGeom prst="roundRect">
          <a:avLst/>
        </a:prstGeom>
        <a:solidFill>
          <a:srgbClr val="4F81BD"/>
        </a:solidFill>
        <a:ln w="1270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baseline="0" dirty="0">
              <a:solidFill>
                <a:sysClr val="windowText" lastClr="000000"/>
              </a:solidFill>
              <a:latin typeface="Calibri"/>
              <a:ea typeface="+mn-ea"/>
              <a:cs typeface="+mn-cs"/>
            </a:rPr>
            <a:t>Development</a:t>
          </a:r>
        </a:p>
      </dsp:txBody>
      <dsp:txXfrm>
        <a:off x="4553847" y="3541909"/>
        <a:ext cx="1392440" cy="872063"/>
      </dsp:txXfrm>
    </dsp:sp>
    <dsp:sp modelId="{AFA8DC7E-18B7-4F63-BBB2-76B8F71BF224}">
      <dsp:nvSpPr>
        <dsp:cNvPr id="0" name=""/>
        <dsp:cNvSpPr/>
      </dsp:nvSpPr>
      <dsp:spPr>
        <a:xfrm>
          <a:off x="2183365" y="483943"/>
          <a:ext cx="3862868" cy="3862868"/>
        </a:xfrm>
        <a:custGeom>
          <a:avLst/>
          <a:gdLst/>
          <a:ahLst/>
          <a:cxnLst/>
          <a:rect l="0" t="0" r="0" b="0"/>
          <a:pathLst>
            <a:path>
              <a:moveTo>
                <a:pt x="2168696" y="3848239"/>
              </a:moveTo>
              <a:arcTo wR="1931434" hR="1931434" stAng="4976630" swAng="846741"/>
            </a:path>
          </a:pathLst>
        </a:custGeom>
        <a:noFill/>
        <a:ln w="22225" cap="flat" cmpd="sng" algn="ctr">
          <a:solidFill>
            <a:sysClr val="windowText" lastClr="000000"/>
          </a:solidFill>
          <a:prstDash val="solid"/>
          <a:tailEnd type="arrow"/>
        </a:ln>
        <a:effectLst/>
      </dsp:spPr>
      <dsp:style>
        <a:lnRef idx="1">
          <a:scrgbClr r="0" g="0" b="0"/>
        </a:lnRef>
        <a:fillRef idx="0">
          <a:scrgbClr r="0" g="0" b="0"/>
        </a:fillRef>
        <a:effectRef idx="0">
          <a:scrgbClr r="0" g="0" b="0"/>
        </a:effectRef>
        <a:fontRef idx="minor"/>
      </dsp:style>
    </dsp:sp>
    <dsp:sp modelId="{4A38837A-D59B-4FA9-B990-D83D88F4665C}">
      <dsp:nvSpPr>
        <dsp:cNvPr id="0" name=""/>
        <dsp:cNvSpPr/>
      </dsp:nvSpPr>
      <dsp:spPr>
        <a:xfrm>
          <a:off x="2236135" y="3494733"/>
          <a:ext cx="1486792" cy="966415"/>
        </a:xfrm>
        <a:prstGeom prst="roundRect">
          <a:avLst/>
        </a:prstGeom>
        <a:solidFill>
          <a:srgbClr val="FF0000"/>
        </a:solidFill>
        <a:ln w="12700" cap="flat" cmpd="sng" algn="ctr">
          <a:solidFill>
            <a:sysClr val="windowText" lastClr="0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baseline="0" dirty="0">
              <a:solidFill>
                <a:sysClr val="window" lastClr="FFFFFF"/>
              </a:solidFill>
              <a:latin typeface="Calibri"/>
              <a:ea typeface="+mn-ea"/>
              <a:cs typeface="+mn-cs"/>
            </a:rPr>
            <a:t>Implementation</a:t>
          </a:r>
        </a:p>
      </dsp:txBody>
      <dsp:txXfrm>
        <a:off x="2283311" y="3541909"/>
        <a:ext cx="1392440" cy="872063"/>
      </dsp:txXfrm>
    </dsp:sp>
    <dsp:sp modelId="{E3DB1904-3421-4860-8226-49F58620E2B6}">
      <dsp:nvSpPr>
        <dsp:cNvPr id="0" name=""/>
        <dsp:cNvSpPr/>
      </dsp:nvSpPr>
      <dsp:spPr>
        <a:xfrm>
          <a:off x="2183365" y="483943"/>
          <a:ext cx="3862868" cy="3862868"/>
        </a:xfrm>
        <a:custGeom>
          <a:avLst/>
          <a:gdLst/>
          <a:ahLst/>
          <a:cxnLst/>
          <a:rect l="0" t="0" r="0" b="0"/>
          <a:pathLst>
            <a:path>
              <a:moveTo>
                <a:pt x="204996" y="2797373"/>
              </a:moveTo>
              <a:arcTo wR="1931434" hR="1931434" stAng="9201766" swAng="1360327"/>
            </a:path>
          </a:pathLst>
        </a:custGeom>
        <a:noFill/>
        <a:ln w="22225" cap="flat" cmpd="sng" algn="ctr">
          <a:solidFill>
            <a:sysClr val="windowText" lastClr="000000"/>
          </a:solidFill>
          <a:prstDash val="solid"/>
          <a:tailEnd type="arrow"/>
        </a:ln>
        <a:effectLst/>
      </dsp:spPr>
      <dsp:style>
        <a:lnRef idx="1">
          <a:scrgbClr r="0" g="0" b="0"/>
        </a:lnRef>
        <a:fillRef idx="0">
          <a:scrgbClr r="0" g="0" b="0"/>
        </a:fillRef>
        <a:effectRef idx="0">
          <a:scrgbClr r="0" g="0" b="0"/>
        </a:effectRef>
        <a:fontRef idx="minor"/>
      </dsp:style>
    </dsp:sp>
    <dsp:sp modelId="{4C5E183B-9979-4264-947C-58B80E52022D}">
      <dsp:nvSpPr>
        <dsp:cNvPr id="0" name=""/>
        <dsp:cNvSpPr/>
      </dsp:nvSpPr>
      <dsp:spPr>
        <a:xfrm>
          <a:off x="1534500" y="1335324"/>
          <a:ext cx="1486792" cy="966415"/>
        </a:xfrm>
        <a:prstGeom prst="roundRect">
          <a:avLst/>
        </a:prstGeom>
        <a:solidFill>
          <a:srgbClr val="8064A2">
            <a:lumMod val="75000"/>
          </a:srgbClr>
        </a:solidFill>
        <a:ln w="12700" cap="flat" cmpd="sng" algn="ctr">
          <a:solidFill>
            <a:sysClr val="windowText" lastClr="0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solidFill>
                <a:sysClr val="window" lastClr="FFFFFF"/>
              </a:solidFill>
              <a:latin typeface="Calibri"/>
              <a:ea typeface="+mn-ea"/>
              <a:cs typeface="+mn-cs"/>
            </a:rPr>
            <a:t>Evaluation (Assessment)</a:t>
          </a:r>
        </a:p>
      </dsp:txBody>
      <dsp:txXfrm>
        <a:off x="1581676" y="1382500"/>
        <a:ext cx="1392440" cy="872063"/>
      </dsp:txXfrm>
    </dsp:sp>
    <dsp:sp modelId="{BD0D2BCA-DD73-4B81-B5B6-332FA8BF922C}">
      <dsp:nvSpPr>
        <dsp:cNvPr id="0" name=""/>
        <dsp:cNvSpPr/>
      </dsp:nvSpPr>
      <dsp:spPr>
        <a:xfrm>
          <a:off x="2183365" y="483943"/>
          <a:ext cx="3862868" cy="3862868"/>
        </a:xfrm>
        <a:custGeom>
          <a:avLst/>
          <a:gdLst/>
          <a:ahLst/>
          <a:cxnLst/>
          <a:rect l="0" t="0" r="0" b="0"/>
          <a:pathLst>
            <a:path>
              <a:moveTo>
                <a:pt x="464490" y="675044"/>
              </a:moveTo>
              <a:arcTo wR="1931434" hR="1931434" stAng="13234739" swAng="1212315"/>
            </a:path>
          </a:pathLst>
        </a:custGeom>
        <a:noFill/>
        <a:ln w="22225" cap="flat" cmpd="sng" algn="ctr">
          <a:solidFill>
            <a:sysClr val="windowText" lastClr="000000"/>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2018" cy="461804"/>
          </a:xfrm>
          <a:prstGeom prst="rect">
            <a:avLst/>
          </a:prstGeom>
        </p:spPr>
        <p:txBody>
          <a:bodyPr vert="horz" lIns="92615" tIns="46308" rIns="92615" bIns="46308" rtlCol="0"/>
          <a:lstStyle>
            <a:lvl1pPr algn="l">
              <a:defRPr sz="1200"/>
            </a:lvl1pPr>
          </a:lstStyle>
          <a:p>
            <a:endParaRPr lang="en-US"/>
          </a:p>
        </p:txBody>
      </p:sp>
      <p:sp>
        <p:nvSpPr>
          <p:cNvPr id="3" name="Date Placeholder 2"/>
          <p:cNvSpPr>
            <a:spLocks noGrp="1"/>
          </p:cNvSpPr>
          <p:nvPr>
            <p:ph type="dt" sz="quarter" idx="1"/>
          </p:nvPr>
        </p:nvSpPr>
        <p:spPr>
          <a:xfrm>
            <a:off x="3950256" y="0"/>
            <a:ext cx="3022018" cy="461804"/>
          </a:xfrm>
          <a:prstGeom prst="rect">
            <a:avLst/>
          </a:prstGeom>
        </p:spPr>
        <p:txBody>
          <a:bodyPr vert="horz" lIns="92615" tIns="46308" rIns="92615" bIns="46308" rtlCol="0"/>
          <a:lstStyle>
            <a:lvl1pPr algn="r">
              <a:defRPr sz="1200"/>
            </a:lvl1pPr>
          </a:lstStyle>
          <a:p>
            <a:fld id="{E627C271-F272-F74F-90CE-E3884CDCA764}" type="datetimeFigureOut">
              <a:rPr lang="en-US" smtClean="0"/>
              <a:pPr/>
              <a:t>2/21/2018</a:t>
            </a:fld>
            <a:endParaRPr lang="en-US"/>
          </a:p>
        </p:txBody>
      </p:sp>
      <p:sp>
        <p:nvSpPr>
          <p:cNvPr id="4" name="Footer Placeholder 3"/>
          <p:cNvSpPr>
            <a:spLocks noGrp="1"/>
          </p:cNvSpPr>
          <p:nvPr>
            <p:ph type="ftr" sz="quarter" idx="2"/>
          </p:nvPr>
        </p:nvSpPr>
        <p:spPr>
          <a:xfrm>
            <a:off x="0" y="8772668"/>
            <a:ext cx="3022018" cy="461804"/>
          </a:xfrm>
          <a:prstGeom prst="rect">
            <a:avLst/>
          </a:prstGeom>
        </p:spPr>
        <p:txBody>
          <a:bodyPr vert="horz" lIns="92615" tIns="46308" rIns="92615" bIns="46308" rtlCol="0" anchor="b"/>
          <a:lstStyle>
            <a:lvl1pPr algn="l">
              <a:defRPr sz="1200"/>
            </a:lvl1pPr>
          </a:lstStyle>
          <a:p>
            <a:endParaRPr lang="en-US"/>
          </a:p>
        </p:txBody>
      </p:sp>
      <p:sp>
        <p:nvSpPr>
          <p:cNvPr id="5" name="Slide Number Placeholder 4"/>
          <p:cNvSpPr>
            <a:spLocks noGrp="1"/>
          </p:cNvSpPr>
          <p:nvPr>
            <p:ph type="sldNum" sz="quarter" idx="3"/>
          </p:nvPr>
        </p:nvSpPr>
        <p:spPr>
          <a:xfrm>
            <a:off x="3950256" y="8772668"/>
            <a:ext cx="3022018" cy="461804"/>
          </a:xfrm>
          <a:prstGeom prst="rect">
            <a:avLst/>
          </a:prstGeom>
        </p:spPr>
        <p:txBody>
          <a:bodyPr vert="horz" lIns="92615" tIns="46308" rIns="92615" bIns="46308" rtlCol="0" anchor="b"/>
          <a:lstStyle>
            <a:lvl1pPr algn="r">
              <a:defRPr sz="1200"/>
            </a:lvl1pPr>
          </a:lstStyle>
          <a:p>
            <a:fld id="{DDB811CA-605D-1E47-B5D0-09AAB8FFC28C}" type="slidenum">
              <a:rPr lang="en-US" smtClean="0"/>
              <a:pPr/>
              <a:t>‹#›</a:t>
            </a:fld>
            <a:endParaRPr lang="en-US"/>
          </a:p>
        </p:txBody>
      </p:sp>
    </p:spTree>
    <p:extLst>
      <p:ext uri="{BB962C8B-B14F-4D97-AF65-F5344CB8AC3E}">
        <p14:creationId xmlns:p14="http://schemas.microsoft.com/office/powerpoint/2010/main" val="28272225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2018" cy="461804"/>
          </a:xfrm>
          <a:prstGeom prst="rect">
            <a:avLst/>
          </a:prstGeom>
        </p:spPr>
        <p:txBody>
          <a:bodyPr vert="horz" lIns="92615" tIns="46308" rIns="92615" bIns="46308" rtlCol="0"/>
          <a:lstStyle>
            <a:lvl1pPr algn="l">
              <a:defRPr sz="1200"/>
            </a:lvl1pPr>
          </a:lstStyle>
          <a:p>
            <a:endParaRPr lang="en-US"/>
          </a:p>
        </p:txBody>
      </p:sp>
      <p:sp>
        <p:nvSpPr>
          <p:cNvPr id="3" name="Date Placeholder 2"/>
          <p:cNvSpPr>
            <a:spLocks noGrp="1"/>
          </p:cNvSpPr>
          <p:nvPr>
            <p:ph type="dt" idx="1"/>
          </p:nvPr>
        </p:nvSpPr>
        <p:spPr>
          <a:xfrm>
            <a:off x="3950256" y="0"/>
            <a:ext cx="3022018" cy="461804"/>
          </a:xfrm>
          <a:prstGeom prst="rect">
            <a:avLst/>
          </a:prstGeom>
        </p:spPr>
        <p:txBody>
          <a:bodyPr vert="horz" lIns="92615" tIns="46308" rIns="92615" bIns="46308" rtlCol="0"/>
          <a:lstStyle>
            <a:lvl1pPr algn="r">
              <a:defRPr sz="1200"/>
            </a:lvl1pPr>
          </a:lstStyle>
          <a:p>
            <a:fld id="{3414E387-E2A5-E544-A659-C4499B37A1E7}" type="datetimeFigureOut">
              <a:rPr lang="en-US" smtClean="0"/>
              <a:pPr/>
              <a:t>2/21/2018</a:t>
            </a:fld>
            <a:endParaRPr lang="en-US"/>
          </a:p>
        </p:txBody>
      </p:sp>
      <p:sp>
        <p:nvSpPr>
          <p:cNvPr id="4" name="Slide Image Placeholder 3"/>
          <p:cNvSpPr>
            <a:spLocks noGrp="1" noRot="1" noChangeAspect="1"/>
          </p:cNvSpPr>
          <p:nvPr>
            <p:ph type="sldImg" idx="2"/>
          </p:nvPr>
        </p:nvSpPr>
        <p:spPr>
          <a:xfrm>
            <a:off x="700088" y="692150"/>
            <a:ext cx="5573712" cy="4179888"/>
          </a:xfrm>
          <a:prstGeom prst="rect">
            <a:avLst/>
          </a:prstGeom>
          <a:noFill/>
          <a:ln w="12700">
            <a:solidFill>
              <a:prstClr val="black"/>
            </a:solidFill>
          </a:ln>
        </p:spPr>
        <p:txBody>
          <a:bodyPr vert="horz" lIns="92615" tIns="46308" rIns="92615" bIns="46308" rtlCol="0" anchor="ctr"/>
          <a:lstStyle/>
          <a:p>
            <a:endParaRPr lang="en-US"/>
          </a:p>
        </p:txBody>
      </p:sp>
      <p:sp>
        <p:nvSpPr>
          <p:cNvPr id="5" name="Notes Placeholder 4"/>
          <p:cNvSpPr>
            <a:spLocks noGrp="1"/>
          </p:cNvSpPr>
          <p:nvPr>
            <p:ph type="body" sz="quarter" idx="3"/>
          </p:nvPr>
        </p:nvSpPr>
        <p:spPr>
          <a:xfrm>
            <a:off x="697389" y="4974408"/>
            <a:ext cx="5579110" cy="3568961"/>
          </a:xfrm>
          <a:prstGeom prst="rect">
            <a:avLst/>
          </a:prstGeom>
        </p:spPr>
        <p:txBody>
          <a:bodyPr vert="horz" lIns="92615" tIns="46308" rIns="92615" bIns="4630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22018" cy="461804"/>
          </a:xfrm>
          <a:prstGeom prst="rect">
            <a:avLst/>
          </a:prstGeom>
        </p:spPr>
        <p:txBody>
          <a:bodyPr vert="horz" lIns="92615" tIns="46308" rIns="92615" bIns="46308" rtlCol="0" anchor="b"/>
          <a:lstStyle>
            <a:lvl1pPr algn="l">
              <a:defRPr sz="1200"/>
            </a:lvl1pPr>
          </a:lstStyle>
          <a:p>
            <a:endParaRPr lang="en-US"/>
          </a:p>
        </p:txBody>
      </p:sp>
      <p:sp>
        <p:nvSpPr>
          <p:cNvPr id="7" name="Slide Number Placeholder 6"/>
          <p:cNvSpPr>
            <a:spLocks noGrp="1"/>
          </p:cNvSpPr>
          <p:nvPr>
            <p:ph type="sldNum" sz="quarter" idx="5"/>
          </p:nvPr>
        </p:nvSpPr>
        <p:spPr>
          <a:xfrm>
            <a:off x="3950256" y="8772668"/>
            <a:ext cx="3022018" cy="461804"/>
          </a:xfrm>
          <a:prstGeom prst="rect">
            <a:avLst/>
          </a:prstGeom>
        </p:spPr>
        <p:txBody>
          <a:bodyPr vert="horz" lIns="92615" tIns="46308" rIns="92615" bIns="46308" rtlCol="0" anchor="b"/>
          <a:lstStyle>
            <a:lvl1pPr algn="r">
              <a:defRPr sz="1200"/>
            </a:lvl1pPr>
          </a:lstStyle>
          <a:p>
            <a:fld id="{929BBE81-7A52-F249-80C2-1E6DFEAF68D1}" type="slidenum">
              <a:rPr lang="en-US" smtClean="0"/>
              <a:pPr/>
              <a:t>‹#›</a:t>
            </a:fld>
            <a:endParaRPr lang="en-US"/>
          </a:p>
        </p:txBody>
      </p:sp>
    </p:spTree>
    <p:extLst>
      <p:ext uri="{BB962C8B-B14F-4D97-AF65-F5344CB8AC3E}">
        <p14:creationId xmlns:p14="http://schemas.microsoft.com/office/powerpoint/2010/main" val="263071566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trainingindustry.com/glossary/ADDIE-mode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Note:</a:t>
            </a:r>
            <a:r>
              <a:rPr lang="en-US" i="1" baseline="0" dirty="0" smtClean="0"/>
              <a:t>  This presentation includes numerous website links. View in Slide Show mode to activate the links. </a:t>
            </a:r>
            <a:endParaRPr lang="en-US" i="1" dirty="0"/>
          </a:p>
        </p:txBody>
      </p:sp>
      <p:sp>
        <p:nvSpPr>
          <p:cNvPr id="4" name="Slide Number Placeholder 3"/>
          <p:cNvSpPr>
            <a:spLocks noGrp="1"/>
          </p:cNvSpPr>
          <p:nvPr>
            <p:ph type="sldNum" sz="quarter" idx="10"/>
          </p:nvPr>
        </p:nvSpPr>
        <p:spPr/>
        <p:txBody>
          <a:bodyPr/>
          <a:lstStyle/>
          <a:p>
            <a:fld id="{929BBE81-7A52-F249-80C2-1E6DFEAF68D1}" type="slidenum">
              <a:rPr lang="en-US" smtClean="0"/>
              <a:pPr/>
              <a:t>1</a:t>
            </a:fld>
            <a:endParaRPr lang="en-US"/>
          </a:p>
        </p:txBody>
      </p:sp>
    </p:spTree>
    <p:extLst>
      <p:ext uri="{BB962C8B-B14F-4D97-AF65-F5344CB8AC3E}">
        <p14:creationId xmlns:p14="http://schemas.microsoft.com/office/powerpoint/2010/main" val="29479125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7219" indent="-227219">
              <a:buAutoNum type="arabicPeriod"/>
            </a:pPr>
            <a:r>
              <a:rPr lang="en-US" dirty="0"/>
              <a:t>Smile sheet – simple evaluation</a:t>
            </a:r>
            <a:r>
              <a:rPr lang="en-US" baseline="0" dirty="0"/>
              <a:t>s. </a:t>
            </a:r>
          </a:p>
          <a:p>
            <a:pPr marL="681657" lvl="1" indent="-227219">
              <a:buFont typeface="Arial" panose="020B0604020202020204" pitchFamily="34" charset="0"/>
              <a:buChar char="•"/>
            </a:pPr>
            <a:r>
              <a:rPr lang="en-US" dirty="0"/>
              <a:t>Monitor post-training feedback</a:t>
            </a:r>
            <a:endParaRPr lang="en-US" baseline="0" dirty="0"/>
          </a:p>
          <a:p>
            <a:pPr marL="227219" indent="-227219">
              <a:buAutoNum type="arabicPeriod"/>
            </a:pPr>
            <a:r>
              <a:rPr lang="en-US" baseline="0" dirty="0"/>
              <a:t>What did they learn by attending </a:t>
            </a:r>
          </a:p>
          <a:p>
            <a:pPr marL="227219" indent="-227219">
              <a:buAutoNum type="arabicPeriod"/>
            </a:pPr>
            <a:r>
              <a:rPr lang="en-US" baseline="0" dirty="0"/>
              <a:t>What can they </a:t>
            </a:r>
            <a:r>
              <a:rPr lang="en-US" b="1" baseline="0" dirty="0"/>
              <a:t>apply</a:t>
            </a:r>
            <a:r>
              <a:rPr lang="en-US" baseline="0" dirty="0"/>
              <a:t> to their jobs</a:t>
            </a:r>
          </a:p>
          <a:p>
            <a:pPr marL="681657" lvl="1" indent="-227219">
              <a:buFont typeface="Arial" panose="020B0604020202020204" pitchFamily="34" charset="0"/>
              <a:buChar char="•"/>
            </a:pPr>
            <a:r>
              <a:rPr lang="en-US" dirty="0"/>
              <a:t>On-the-job application of new skills/knowledge </a:t>
            </a:r>
            <a:endParaRPr lang="en-US" baseline="0" dirty="0"/>
          </a:p>
          <a:p>
            <a:pPr marL="227219" indent="-227219">
              <a:buAutoNum type="arabicPeriod"/>
            </a:pPr>
            <a:r>
              <a:rPr lang="en-US" dirty="0"/>
              <a:t>Outcomes that you or your organization have determined are good for business, good for the employees, or good for the bottom line.</a:t>
            </a:r>
          </a:p>
          <a:p>
            <a:pPr marL="681657" lvl="1" indent="-227219" defTabSz="454438">
              <a:buFont typeface="Arial" panose="020B0604020202020204" pitchFamily="34" charset="0"/>
              <a:buChar char="•"/>
              <a:defRPr/>
            </a:pPr>
            <a:r>
              <a:rPr lang="en-US" dirty="0"/>
              <a:t>Review training impact by observing on-the-job application.</a:t>
            </a:r>
          </a:p>
          <a:p>
            <a:pPr marL="681657" lvl="1" indent="-227219" defTabSz="454438">
              <a:buFont typeface="Arial" panose="020B0604020202020204" pitchFamily="34" charset="0"/>
              <a:buChar char="•"/>
              <a:defRPr/>
            </a:pPr>
            <a:r>
              <a:rPr lang="en-US" dirty="0"/>
              <a:t>Obtain input from instructors, participants and their managers through follow-up surveys</a:t>
            </a:r>
          </a:p>
          <a:p>
            <a:pPr marL="681657" lvl="1" indent="-227219" defTabSz="454438">
              <a:buFont typeface="Arial" panose="020B0604020202020204" pitchFamily="34" charset="0"/>
              <a:buChar char="•"/>
              <a:defRPr/>
            </a:pPr>
            <a:endParaRPr lang="en-US" dirty="0"/>
          </a:p>
          <a:p>
            <a:pPr marL="681657" lvl="1" indent="-227219">
              <a:buAutoNum type="arabicPeriod"/>
            </a:pPr>
            <a:endParaRPr lang="en-US" dirty="0"/>
          </a:p>
        </p:txBody>
      </p:sp>
      <p:sp>
        <p:nvSpPr>
          <p:cNvPr id="4" name="Slide Number Placeholder 3"/>
          <p:cNvSpPr>
            <a:spLocks noGrp="1"/>
          </p:cNvSpPr>
          <p:nvPr>
            <p:ph type="sldNum" sz="quarter" idx="10"/>
          </p:nvPr>
        </p:nvSpPr>
        <p:spPr/>
        <p:txBody>
          <a:bodyPr/>
          <a:lstStyle/>
          <a:p>
            <a:fld id="{929BBE81-7A52-F249-80C2-1E6DFEAF68D1}" type="slidenum">
              <a:rPr lang="en-US" smtClean="0"/>
              <a:pPr/>
              <a:t>10</a:t>
            </a:fld>
            <a:endParaRPr lang="en-US"/>
          </a:p>
        </p:txBody>
      </p:sp>
    </p:spTree>
    <p:extLst>
      <p:ext uri="{BB962C8B-B14F-4D97-AF65-F5344CB8AC3E}">
        <p14:creationId xmlns:p14="http://schemas.microsoft.com/office/powerpoint/2010/main" val="2906161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9BBE81-7A52-F249-80C2-1E6DFEAF68D1}" type="slidenum">
              <a:rPr lang="en-US" smtClean="0"/>
              <a:pPr/>
              <a:t>11</a:t>
            </a:fld>
            <a:endParaRPr lang="en-US"/>
          </a:p>
        </p:txBody>
      </p:sp>
    </p:spTree>
    <p:extLst>
      <p:ext uri="{BB962C8B-B14F-4D97-AF65-F5344CB8AC3E}">
        <p14:creationId xmlns:p14="http://schemas.microsoft.com/office/powerpoint/2010/main" val="372869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matter what model you use</a:t>
            </a:r>
            <a:r>
              <a:rPr lang="en-US" baseline="0" dirty="0"/>
              <a:t> to design/develop training solutions, evaluation (or assessment) is a KEY component. </a:t>
            </a:r>
            <a:endParaRPr lang="en-US" dirty="0"/>
          </a:p>
        </p:txBody>
      </p:sp>
      <p:sp>
        <p:nvSpPr>
          <p:cNvPr id="4" name="Slide Number Placeholder 3"/>
          <p:cNvSpPr>
            <a:spLocks noGrp="1"/>
          </p:cNvSpPr>
          <p:nvPr>
            <p:ph type="sldNum" sz="quarter" idx="10"/>
          </p:nvPr>
        </p:nvSpPr>
        <p:spPr/>
        <p:txBody>
          <a:bodyPr/>
          <a:lstStyle/>
          <a:p>
            <a:fld id="{929BBE81-7A52-F249-80C2-1E6DFEAF68D1}" type="slidenum">
              <a:rPr lang="en-US" smtClean="0"/>
              <a:pPr/>
              <a:t>12</a:t>
            </a:fld>
            <a:endParaRPr lang="en-US"/>
          </a:p>
        </p:txBody>
      </p:sp>
    </p:spTree>
    <p:extLst>
      <p:ext uri="{BB962C8B-B14F-4D97-AF65-F5344CB8AC3E}">
        <p14:creationId xmlns:p14="http://schemas.microsoft.com/office/powerpoint/2010/main" val="18656763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4438">
              <a:defRPr/>
            </a:pPr>
            <a:r>
              <a:rPr lang="en-US" dirty="0"/>
              <a:t>KISS -  If it is too complex, they won’t do it</a:t>
            </a:r>
          </a:p>
          <a:p>
            <a:pPr defTabSz="454438">
              <a:defRPr/>
            </a:pPr>
            <a:endParaRPr lang="en-US" dirty="0"/>
          </a:p>
          <a:p>
            <a:pPr defTabSz="454438">
              <a:defRPr/>
            </a:pPr>
            <a:endParaRPr lang="en-US" dirty="0"/>
          </a:p>
          <a:p>
            <a:pPr defTabSz="454438">
              <a:defRPr/>
            </a:pPr>
            <a:r>
              <a:rPr lang="en-US" dirty="0" smtClean="0"/>
              <a:t>Briefly show people the </a:t>
            </a:r>
            <a:r>
              <a:rPr lang="en-US" dirty="0"/>
              <a:t>Assessment Process </a:t>
            </a:r>
            <a:r>
              <a:rPr lang="en-US" dirty="0" smtClean="0"/>
              <a:t>and LMS flowcharts I </a:t>
            </a:r>
            <a:r>
              <a:rPr lang="en-US" dirty="0"/>
              <a:t>created at HON. </a:t>
            </a:r>
          </a:p>
          <a:p>
            <a:pPr defTabSz="454438">
              <a:defRPr/>
            </a:pPr>
            <a:endParaRPr lang="en-US" dirty="0"/>
          </a:p>
          <a:p>
            <a:endParaRPr lang="en-US" dirty="0"/>
          </a:p>
        </p:txBody>
      </p:sp>
      <p:sp>
        <p:nvSpPr>
          <p:cNvPr id="4" name="Slide Number Placeholder 3"/>
          <p:cNvSpPr>
            <a:spLocks noGrp="1"/>
          </p:cNvSpPr>
          <p:nvPr>
            <p:ph type="sldNum" sz="quarter" idx="10"/>
          </p:nvPr>
        </p:nvSpPr>
        <p:spPr/>
        <p:txBody>
          <a:bodyPr/>
          <a:lstStyle/>
          <a:p>
            <a:fld id="{929BBE81-7A52-F249-80C2-1E6DFEAF68D1}" type="slidenum">
              <a:rPr lang="en-US" smtClean="0"/>
              <a:pPr/>
              <a:t>13</a:t>
            </a:fld>
            <a:endParaRPr lang="en-US"/>
          </a:p>
        </p:txBody>
      </p:sp>
    </p:spTree>
    <p:extLst>
      <p:ext uri="{BB962C8B-B14F-4D97-AF65-F5344CB8AC3E}">
        <p14:creationId xmlns:p14="http://schemas.microsoft.com/office/powerpoint/2010/main" val="6474851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Track ?s (Capella HUB example) </a:t>
            </a:r>
          </a:p>
          <a:p>
            <a:endParaRPr lang="en-US" dirty="0"/>
          </a:p>
          <a:p>
            <a:r>
              <a:rPr lang="en-US" dirty="0"/>
              <a:t>People</a:t>
            </a:r>
            <a:r>
              <a:rPr lang="en-US" baseline="0" dirty="0"/>
              <a:t> tend to pay attention to what gets measured. </a:t>
            </a:r>
            <a:endParaRPr lang="en-US" dirty="0"/>
          </a:p>
        </p:txBody>
      </p:sp>
      <p:sp>
        <p:nvSpPr>
          <p:cNvPr id="4" name="Slide Number Placeholder 3"/>
          <p:cNvSpPr>
            <a:spLocks noGrp="1"/>
          </p:cNvSpPr>
          <p:nvPr>
            <p:ph type="sldNum" sz="quarter" idx="10"/>
          </p:nvPr>
        </p:nvSpPr>
        <p:spPr/>
        <p:txBody>
          <a:bodyPr/>
          <a:lstStyle/>
          <a:p>
            <a:fld id="{929BBE81-7A52-F249-80C2-1E6DFEAF68D1}" type="slidenum">
              <a:rPr lang="en-US" smtClean="0"/>
              <a:pPr/>
              <a:t>14</a:t>
            </a:fld>
            <a:endParaRPr lang="en-US"/>
          </a:p>
        </p:txBody>
      </p:sp>
    </p:spTree>
    <p:extLst>
      <p:ext uri="{BB962C8B-B14F-4D97-AF65-F5344CB8AC3E}">
        <p14:creationId xmlns:p14="http://schemas.microsoft.com/office/powerpoint/2010/main" val="10688700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tools lead, fools follow</a:t>
            </a:r>
          </a:p>
          <a:p>
            <a:endParaRPr lang="en-US" dirty="0"/>
          </a:p>
          <a:p>
            <a:endParaRPr lang="en-US" dirty="0"/>
          </a:p>
          <a:p>
            <a:r>
              <a:rPr lang="en-US" dirty="0"/>
              <a:t>Minimize the use of matching, fill-in-the-blank, hotspot and drag &amp; drop due to accessibility and mobile deployment</a:t>
            </a:r>
            <a:r>
              <a:rPr lang="en-US" baseline="0" dirty="0"/>
              <a:t> issues. </a:t>
            </a:r>
            <a:endParaRPr lang="en-US" dirty="0"/>
          </a:p>
        </p:txBody>
      </p:sp>
      <p:sp>
        <p:nvSpPr>
          <p:cNvPr id="4" name="Slide Number Placeholder 3"/>
          <p:cNvSpPr>
            <a:spLocks noGrp="1"/>
          </p:cNvSpPr>
          <p:nvPr>
            <p:ph type="sldNum" sz="quarter" idx="10"/>
          </p:nvPr>
        </p:nvSpPr>
        <p:spPr/>
        <p:txBody>
          <a:bodyPr/>
          <a:lstStyle/>
          <a:p>
            <a:fld id="{929BBE81-7A52-F249-80C2-1E6DFEAF68D1}" type="slidenum">
              <a:rPr lang="en-US" smtClean="0"/>
              <a:pPr/>
              <a:t>15</a:t>
            </a:fld>
            <a:endParaRPr lang="en-US"/>
          </a:p>
        </p:txBody>
      </p:sp>
    </p:spTree>
    <p:extLst>
      <p:ext uri="{BB962C8B-B14F-4D97-AF65-F5344CB8AC3E}">
        <p14:creationId xmlns:p14="http://schemas.microsoft.com/office/powerpoint/2010/main" val="13843459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These guidelines are based on feedback from </a:t>
            </a:r>
            <a:r>
              <a:rPr lang="en-US" baseline="0" dirty="0" err="1" smtClean="0"/>
              <a:t>Prometric</a:t>
            </a:r>
            <a:r>
              <a:rPr lang="en-US" baseline="0" dirty="0" smtClean="0"/>
              <a:t> (a professional assessment company). </a:t>
            </a:r>
          </a:p>
          <a:p>
            <a:r>
              <a:rPr lang="en-US" baseline="0" dirty="0" smtClean="0"/>
              <a:t>Writing standards can vary widely within each organization/school. </a:t>
            </a:r>
            <a:endParaRPr lang="en-US" dirty="0"/>
          </a:p>
        </p:txBody>
      </p:sp>
      <p:sp>
        <p:nvSpPr>
          <p:cNvPr id="4" name="Slide Number Placeholder 3"/>
          <p:cNvSpPr>
            <a:spLocks noGrp="1"/>
          </p:cNvSpPr>
          <p:nvPr>
            <p:ph type="sldNum" sz="quarter" idx="10"/>
          </p:nvPr>
        </p:nvSpPr>
        <p:spPr/>
        <p:txBody>
          <a:bodyPr/>
          <a:lstStyle/>
          <a:p>
            <a:fld id="{929BBE81-7A52-F249-80C2-1E6DFEAF68D1}" type="slidenum">
              <a:rPr lang="en-US" smtClean="0"/>
              <a:pPr/>
              <a:t>16</a:t>
            </a:fld>
            <a:endParaRPr lang="en-US"/>
          </a:p>
        </p:txBody>
      </p:sp>
    </p:spTree>
    <p:extLst>
      <p:ext uri="{BB962C8B-B14F-4D97-AF65-F5344CB8AC3E}">
        <p14:creationId xmlns:p14="http://schemas.microsoft.com/office/powerpoint/2010/main" val="27520875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9BBE81-7A52-F249-80C2-1E6DFEAF68D1}" type="slidenum">
              <a:rPr lang="en-US" smtClean="0"/>
              <a:pPr/>
              <a:t>17</a:t>
            </a:fld>
            <a:endParaRPr lang="en-US"/>
          </a:p>
        </p:txBody>
      </p:sp>
    </p:spTree>
    <p:extLst>
      <p:ext uri="{BB962C8B-B14F-4D97-AF65-F5344CB8AC3E}">
        <p14:creationId xmlns:p14="http://schemas.microsoft.com/office/powerpoint/2010/main" val="6722225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9BBE81-7A52-F249-80C2-1E6DFEAF68D1}" type="slidenum">
              <a:rPr lang="en-US" smtClean="0"/>
              <a:pPr/>
              <a:t>18</a:t>
            </a:fld>
            <a:endParaRPr lang="en-US"/>
          </a:p>
        </p:txBody>
      </p:sp>
    </p:spTree>
    <p:extLst>
      <p:ext uri="{BB962C8B-B14F-4D97-AF65-F5344CB8AC3E}">
        <p14:creationId xmlns:p14="http://schemas.microsoft.com/office/powerpoint/2010/main" val="6927333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9BBE81-7A52-F249-80C2-1E6DFEAF68D1}" type="slidenum">
              <a:rPr lang="en-US" smtClean="0"/>
              <a:pPr/>
              <a:t>19</a:t>
            </a:fld>
            <a:endParaRPr lang="en-US"/>
          </a:p>
        </p:txBody>
      </p:sp>
    </p:spTree>
    <p:extLst>
      <p:ext uri="{BB962C8B-B14F-4D97-AF65-F5344CB8AC3E}">
        <p14:creationId xmlns:p14="http://schemas.microsoft.com/office/powerpoint/2010/main" val="1783887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9BBE81-7A52-F249-80C2-1E6DFEAF68D1}" type="slidenum">
              <a:rPr lang="en-US" smtClean="0"/>
              <a:pPr/>
              <a:t>2</a:t>
            </a:fld>
            <a:endParaRPr lang="en-US"/>
          </a:p>
        </p:txBody>
      </p:sp>
    </p:spTree>
    <p:extLst>
      <p:ext uri="{BB962C8B-B14F-4D97-AF65-F5344CB8AC3E}">
        <p14:creationId xmlns:p14="http://schemas.microsoft.com/office/powerpoint/2010/main" val="6375708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there is not time to demo all of these, we can watch short online</a:t>
            </a:r>
            <a:r>
              <a:rPr lang="en-US" baseline="0" dirty="0"/>
              <a:t> descriptions of their capabilities. </a:t>
            </a:r>
          </a:p>
          <a:p>
            <a:endParaRPr lang="en-US" baseline="0" dirty="0"/>
          </a:p>
          <a:p>
            <a:r>
              <a:rPr lang="en-US" baseline="0" dirty="0"/>
              <a:t>Some of these tools are free or offer trial subscriptions for 30 days. </a:t>
            </a:r>
            <a:r>
              <a:rPr lang="en-US" baseline="0" dirty="0" smtClean="0"/>
              <a:t>Keep in mind that the free apps may have BIG limitations in terms of number of learners, number of questions, etc. </a:t>
            </a:r>
            <a:endParaRPr lang="en-US" dirty="0"/>
          </a:p>
        </p:txBody>
      </p:sp>
      <p:sp>
        <p:nvSpPr>
          <p:cNvPr id="4" name="Slide Number Placeholder 3"/>
          <p:cNvSpPr>
            <a:spLocks noGrp="1"/>
          </p:cNvSpPr>
          <p:nvPr>
            <p:ph type="sldNum" sz="quarter" idx="10"/>
          </p:nvPr>
        </p:nvSpPr>
        <p:spPr/>
        <p:txBody>
          <a:bodyPr/>
          <a:lstStyle/>
          <a:p>
            <a:fld id="{929BBE81-7A52-F249-80C2-1E6DFEAF68D1}" type="slidenum">
              <a:rPr lang="en-US" smtClean="0"/>
              <a:pPr/>
              <a:t>20</a:t>
            </a:fld>
            <a:endParaRPr lang="en-US"/>
          </a:p>
        </p:txBody>
      </p:sp>
    </p:spTree>
    <p:extLst>
      <p:ext uri="{BB962C8B-B14F-4D97-AF65-F5344CB8AC3E}">
        <p14:creationId xmlns:p14="http://schemas.microsoft.com/office/powerpoint/2010/main" val="15677196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Poll Everywhere</a:t>
            </a:r>
            <a:r>
              <a:rPr lang="en-US" baseline="0" dirty="0" smtClean="0"/>
              <a:t> offers a free account – but is limited to 40 respondents</a:t>
            </a:r>
          </a:p>
          <a:p>
            <a:r>
              <a:rPr lang="en-US" baseline="0" dirty="0" smtClean="0"/>
              <a:t>As of 9/16, cost is ~$200/day for more people. </a:t>
            </a:r>
          </a:p>
          <a:p>
            <a:endParaRPr lang="en-US" baseline="0" dirty="0" smtClean="0"/>
          </a:p>
          <a:p>
            <a:r>
              <a:rPr lang="en-US" baseline="0" dirty="0" err="1" smtClean="0"/>
              <a:t>Kahoot</a:t>
            </a:r>
            <a:r>
              <a:rPr lang="en-US" baseline="0" dirty="0" smtClean="0"/>
              <a:t> is a great tool for ESL learners since it uses shapes and colored answer options. </a:t>
            </a:r>
            <a:endParaRPr lang="en-US" dirty="0"/>
          </a:p>
        </p:txBody>
      </p:sp>
      <p:sp>
        <p:nvSpPr>
          <p:cNvPr id="4" name="Slide Number Placeholder 3"/>
          <p:cNvSpPr>
            <a:spLocks noGrp="1"/>
          </p:cNvSpPr>
          <p:nvPr>
            <p:ph type="sldNum" sz="quarter" idx="10"/>
          </p:nvPr>
        </p:nvSpPr>
        <p:spPr/>
        <p:txBody>
          <a:bodyPr/>
          <a:lstStyle/>
          <a:p>
            <a:fld id="{929BBE81-7A52-F249-80C2-1E6DFEAF68D1}" type="slidenum">
              <a:rPr lang="en-US" smtClean="0"/>
              <a:pPr/>
              <a:t>21</a:t>
            </a:fld>
            <a:endParaRPr lang="en-US"/>
          </a:p>
        </p:txBody>
      </p:sp>
    </p:spTree>
    <p:extLst>
      <p:ext uri="{BB962C8B-B14F-4D97-AF65-F5344CB8AC3E}">
        <p14:creationId xmlns:p14="http://schemas.microsoft.com/office/powerpoint/2010/main" val="3555520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9BBE81-7A52-F249-80C2-1E6DFEAF68D1}" type="slidenum">
              <a:rPr lang="en-US" smtClean="0"/>
              <a:pPr/>
              <a:t>22</a:t>
            </a:fld>
            <a:endParaRPr lang="en-US"/>
          </a:p>
        </p:txBody>
      </p:sp>
    </p:spTree>
    <p:extLst>
      <p:ext uri="{BB962C8B-B14F-4D97-AF65-F5344CB8AC3E}">
        <p14:creationId xmlns:p14="http://schemas.microsoft.com/office/powerpoint/2010/main" val="42698870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9BBE81-7A52-F249-80C2-1E6DFEAF68D1}" type="slidenum">
              <a:rPr lang="en-US" smtClean="0"/>
              <a:pPr/>
              <a:t>23</a:t>
            </a:fld>
            <a:endParaRPr lang="en-US"/>
          </a:p>
        </p:txBody>
      </p:sp>
    </p:spTree>
    <p:extLst>
      <p:ext uri="{BB962C8B-B14F-4D97-AF65-F5344CB8AC3E}">
        <p14:creationId xmlns:p14="http://schemas.microsoft.com/office/powerpoint/2010/main" val="15130175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Turning </a:t>
            </a:r>
            <a:r>
              <a:rPr lang="en-US" dirty="0" smtClean="0"/>
              <a:t>Technologies</a:t>
            </a:r>
            <a:r>
              <a:rPr lang="en-US" baseline="0" dirty="0" smtClean="0"/>
              <a:t> equipment was used at a large training session for Medtronic engineers at Earle Brown Center. You can rent the equipment for a session which is less expensive than buying it. This ARS system is fully-integrated with PowerPoint so is a way to build in interactivity and instant feedback on key learning objectives. </a:t>
            </a:r>
          </a:p>
          <a:p>
            <a:endParaRPr lang="en-US" baseline="0" dirty="0" smtClean="0"/>
          </a:p>
          <a:p>
            <a:r>
              <a:rPr lang="en-US" baseline="0" dirty="0" smtClean="0"/>
              <a:t>Shown here is a sample question to test all of the handheld devices to make sure they work and to make sure everyone knows how to use them to answer questions. </a:t>
            </a:r>
            <a:endParaRPr lang="en-US" dirty="0"/>
          </a:p>
        </p:txBody>
      </p:sp>
      <p:sp>
        <p:nvSpPr>
          <p:cNvPr id="4" name="Slide Number Placeholder 3"/>
          <p:cNvSpPr>
            <a:spLocks noGrp="1"/>
          </p:cNvSpPr>
          <p:nvPr>
            <p:ph type="sldNum" sz="quarter" idx="10"/>
          </p:nvPr>
        </p:nvSpPr>
        <p:spPr/>
        <p:txBody>
          <a:bodyPr/>
          <a:lstStyle/>
          <a:p>
            <a:fld id="{929BBE81-7A52-F249-80C2-1E6DFEAF68D1}" type="slidenum">
              <a:rPr lang="en-US" smtClean="0"/>
              <a:pPr/>
              <a:t>24</a:t>
            </a:fld>
            <a:endParaRPr lang="en-US"/>
          </a:p>
        </p:txBody>
      </p:sp>
    </p:spTree>
    <p:extLst>
      <p:ext uri="{BB962C8B-B14F-4D97-AF65-F5344CB8AC3E}">
        <p14:creationId xmlns:p14="http://schemas.microsoft.com/office/powerpoint/2010/main" val="27795016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Think beyond simple</a:t>
            </a:r>
            <a:r>
              <a:rPr lang="en-US" baseline="0" dirty="0" smtClean="0"/>
              <a:t> assessments…think of an integrated solution that will put “teeth” into your tests! </a:t>
            </a:r>
            <a:endParaRPr lang="en-US" dirty="0"/>
          </a:p>
        </p:txBody>
      </p:sp>
      <p:sp>
        <p:nvSpPr>
          <p:cNvPr id="4" name="Slide Number Placeholder 3"/>
          <p:cNvSpPr>
            <a:spLocks noGrp="1"/>
          </p:cNvSpPr>
          <p:nvPr>
            <p:ph type="sldNum" sz="quarter" idx="10"/>
          </p:nvPr>
        </p:nvSpPr>
        <p:spPr/>
        <p:txBody>
          <a:bodyPr/>
          <a:lstStyle/>
          <a:p>
            <a:fld id="{929BBE81-7A52-F249-80C2-1E6DFEAF68D1}" type="slidenum">
              <a:rPr lang="en-US" smtClean="0"/>
              <a:pPr/>
              <a:t>25</a:t>
            </a:fld>
            <a:endParaRPr lang="en-US"/>
          </a:p>
        </p:txBody>
      </p:sp>
    </p:spTree>
    <p:extLst>
      <p:ext uri="{BB962C8B-B14F-4D97-AF65-F5344CB8AC3E}">
        <p14:creationId xmlns:p14="http://schemas.microsoft.com/office/powerpoint/2010/main" val="17907074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9BBE81-7A52-F249-80C2-1E6DFEAF68D1}" type="slidenum">
              <a:rPr lang="en-US" smtClean="0"/>
              <a:pPr/>
              <a:t>26</a:t>
            </a:fld>
            <a:endParaRPr lang="en-US"/>
          </a:p>
        </p:txBody>
      </p:sp>
    </p:spTree>
    <p:extLst>
      <p:ext uri="{BB962C8B-B14F-4D97-AF65-F5344CB8AC3E}">
        <p14:creationId xmlns:p14="http://schemas.microsoft.com/office/powerpoint/2010/main" val="3910348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Assessments</a:t>
            </a:r>
            <a:r>
              <a:rPr lang="en-US" baseline="0" dirty="0" smtClean="0"/>
              <a:t> can be used throughout the educational experience. For example: </a:t>
            </a:r>
          </a:p>
          <a:p>
            <a:r>
              <a:rPr lang="en-US" dirty="0" smtClean="0"/>
              <a:t>Pre-hire</a:t>
            </a:r>
          </a:p>
          <a:p>
            <a:r>
              <a:rPr lang="en-US" dirty="0" smtClean="0"/>
              <a:t>Pretests</a:t>
            </a:r>
            <a:endParaRPr lang="en-US" dirty="0" smtClean="0"/>
          </a:p>
          <a:p>
            <a:r>
              <a:rPr lang="en-US" dirty="0" smtClean="0"/>
              <a:t>Post-tests (finals)</a:t>
            </a:r>
          </a:p>
          <a:p>
            <a:r>
              <a:rPr lang="en-US" dirty="0" smtClean="0"/>
              <a:t>Practical</a:t>
            </a:r>
            <a:r>
              <a:rPr lang="en-US" baseline="0" dirty="0" smtClean="0"/>
              <a:t> Exams (hands-on)</a:t>
            </a:r>
            <a:endParaRPr lang="en-US" dirty="0" smtClean="0"/>
          </a:p>
          <a:p>
            <a:r>
              <a:rPr lang="en-US" dirty="0" smtClean="0"/>
              <a:t>Test-Outs</a:t>
            </a:r>
            <a:endParaRPr lang="en-US" dirty="0" smtClean="0"/>
          </a:p>
          <a:p>
            <a:r>
              <a:rPr lang="en-US" dirty="0" smtClean="0"/>
              <a:t>Differences Tests</a:t>
            </a:r>
            <a:r>
              <a:rPr lang="en-US" baseline="0" dirty="0" smtClean="0"/>
              <a:t> (for minor software upgrades)</a:t>
            </a:r>
          </a:p>
          <a:p>
            <a:r>
              <a:rPr lang="en-US" baseline="0" dirty="0" smtClean="0"/>
              <a:t>Competency Tests</a:t>
            </a:r>
            <a:endParaRPr lang="en-US" dirty="0"/>
          </a:p>
        </p:txBody>
      </p:sp>
      <p:sp>
        <p:nvSpPr>
          <p:cNvPr id="4" name="Slide Number Placeholder 3"/>
          <p:cNvSpPr>
            <a:spLocks noGrp="1"/>
          </p:cNvSpPr>
          <p:nvPr>
            <p:ph type="sldNum" sz="quarter" idx="10"/>
          </p:nvPr>
        </p:nvSpPr>
        <p:spPr/>
        <p:txBody>
          <a:bodyPr/>
          <a:lstStyle/>
          <a:p>
            <a:fld id="{929BBE81-7A52-F249-80C2-1E6DFEAF68D1}" type="slidenum">
              <a:rPr lang="en-US" smtClean="0"/>
              <a:pPr/>
              <a:t>3</a:t>
            </a:fld>
            <a:endParaRPr lang="en-US"/>
          </a:p>
        </p:txBody>
      </p:sp>
    </p:spTree>
    <p:extLst>
      <p:ext uri="{BB962C8B-B14F-4D97-AF65-F5344CB8AC3E}">
        <p14:creationId xmlns:p14="http://schemas.microsoft.com/office/powerpoint/2010/main" val="1467863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summative assessments, security (controlled access) and ethical behavior by test takers is very important. </a:t>
            </a:r>
            <a:endParaRPr lang="en-US" dirty="0"/>
          </a:p>
        </p:txBody>
      </p:sp>
      <p:sp>
        <p:nvSpPr>
          <p:cNvPr id="4" name="Slide Number Placeholder 3"/>
          <p:cNvSpPr>
            <a:spLocks noGrp="1"/>
          </p:cNvSpPr>
          <p:nvPr>
            <p:ph type="sldNum" sz="quarter" idx="10"/>
          </p:nvPr>
        </p:nvSpPr>
        <p:spPr/>
        <p:txBody>
          <a:bodyPr/>
          <a:lstStyle/>
          <a:p>
            <a:fld id="{929BBE81-7A52-F249-80C2-1E6DFEAF68D1}" type="slidenum">
              <a:rPr lang="en-US" smtClean="0"/>
              <a:pPr/>
              <a:t>4</a:t>
            </a:fld>
            <a:endParaRPr lang="en-US"/>
          </a:p>
        </p:txBody>
      </p:sp>
    </p:spTree>
    <p:extLst>
      <p:ext uri="{BB962C8B-B14F-4D97-AF65-F5344CB8AC3E}">
        <p14:creationId xmlns:p14="http://schemas.microsoft.com/office/powerpoint/2010/main" val="3734335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Note: This information</a:t>
            </a:r>
            <a:r>
              <a:rPr lang="en-US" i="1" baseline="0" dirty="0" smtClean="0"/>
              <a:t> was provided by Patricia Leonard (added after the presentation). </a:t>
            </a:r>
            <a:endParaRPr lang="en-US" i="1" dirty="0"/>
          </a:p>
        </p:txBody>
      </p:sp>
      <p:sp>
        <p:nvSpPr>
          <p:cNvPr id="4" name="Slide Number Placeholder 3"/>
          <p:cNvSpPr>
            <a:spLocks noGrp="1"/>
          </p:cNvSpPr>
          <p:nvPr>
            <p:ph type="sldNum" sz="quarter" idx="10"/>
          </p:nvPr>
        </p:nvSpPr>
        <p:spPr/>
        <p:txBody>
          <a:bodyPr/>
          <a:lstStyle/>
          <a:p>
            <a:fld id="{929BBE81-7A52-F249-80C2-1E6DFEAF68D1}" type="slidenum">
              <a:rPr lang="en-US" smtClean="0"/>
              <a:pPr/>
              <a:t>5</a:t>
            </a:fld>
            <a:endParaRPr lang="en-US"/>
          </a:p>
        </p:txBody>
      </p:sp>
    </p:spTree>
    <p:extLst>
      <p:ext uri="{BB962C8B-B14F-4D97-AF65-F5344CB8AC3E}">
        <p14:creationId xmlns:p14="http://schemas.microsoft.com/office/powerpoint/2010/main" val="2276399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i="1" dirty="0" smtClean="0"/>
              <a:t>Note: This information</a:t>
            </a:r>
            <a:r>
              <a:rPr lang="en-US" i="1" baseline="0" dirty="0" smtClean="0"/>
              <a:t> was provided by Patricia Leonard (added after the presentation). </a:t>
            </a:r>
            <a:endParaRPr lang="en-US" i="1" dirty="0" smtClean="0"/>
          </a:p>
          <a:p>
            <a:endParaRPr lang="en-US" dirty="0"/>
          </a:p>
        </p:txBody>
      </p:sp>
      <p:sp>
        <p:nvSpPr>
          <p:cNvPr id="4" name="Slide Number Placeholder 3"/>
          <p:cNvSpPr>
            <a:spLocks noGrp="1"/>
          </p:cNvSpPr>
          <p:nvPr>
            <p:ph type="sldNum" sz="quarter" idx="10"/>
          </p:nvPr>
        </p:nvSpPr>
        <p:spPr/>
        <p:txBody>
          <a:bodyPr/>
          <a:lstStyle/>
          <a:p>
            <a:fld id="{929BBE81-7A52-F249-80C2-1E6DFEAF68D1}" type="slidenum">
              <a:rPr lang="en-US" smtClean="0"/>
              <a:pPr/>
              <a:t>6</a:t>
            </a:fld>
            <a:endParaRPr lang="en-US"/>
          </a:p>
        </p:txBody>
      </p:sp>
    </p:spTree>
    <p:extLst>
      <p:ext uri="{BB962C8B-B14F-4D97-AF65-F5344CB8AC3E}">
        <p14:creationId xmlns:p14="http://schemas.microsoft.com/office/powerpoint/2010/main" val="3386477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i="1" dirty="0" smtClean="0"/>
              <a:t>Note: This information</a:t>
            </a:r>
            <a:r>
              <a:rPr lang="en-US" i="1" baseline="0" dirty="0" smtClean="0"/>
              <a:t> was provided by Patricia Leonard (added after the presentation). </a:t>
            </a:r>
            <a:endParaRPr lang="en-US" i="1" dirty="0" smtClean="0"/>
          </a:p>
          <a:p>
            <a:endParaRPr lang="en-US" i="1" dirty="0"/>
          </a:p>
        </p:txBody>
      </p:sp>
      <p:sp>
        <p:nvSpPr>
          <p:cNvPr id="4" name="Slide Number Placeholder 3"/>
          <p:cNvSpPr>
            <a:spLocks noGrp="1"/>
          </p:cNvSpPr>
          <p:nvPr>
            <p:ph type="sldNum" sz="quarter" idx="10"/>
          </p:nvPr>
        </p:nvSpPr>
        <p:spPr/>
        <p:txBody>
          <a:bodyPr/>
          <a:lstStyle/>
          <a:p>
            <a:fld id="{929BBE81-7A52-F249-80C2-1E6DFEAF68D1}" type="slidenum">
              <a:rPr lang="en-US" smtClean="0"/>
              <a:pPr/>
              <a:t>7</a:t>
            </a:fld>
            <a:endParaRPr lang="en-US"/>
          </a:p>
        </p:txBody>
      </p:sp>
    </p:spTree>
    <p:extLst>
      <p:ext uri="{BB962C8B-B14F-4D97-AF65-F5344CB8AC3E}">
        <p14:creationId xmlns:p14="http://schemas.microsoft.com/office/powerpoint/2010/main" val="868275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most people are familiar with the ADDIE model, the first and last steps are often skipped </a:t>
            </a:r>
          </a:p>
          <a:p>
            <a:endParaRPr lang="en-US" dirty="0"/>
          </a:p>
          <a:p>
            <a:r>
              <a:rPr lang="en-US" dirty="0"/>
              <a:t>You need to conduct some Needs Analysis to determine what the best learning solution is. After all, it may not be training at all!</a:t>
            </a:r>
          </a:p>
          <a:p>
            <a:endParaRPr lang="en-US" dirty="0"/>
          </a:p>
          <a:p>
            <a:r>
              <a:rPr lang="en-US" dirty="0"/>
              <a:t>How do you know if you “hit the mark” if you skip Evaluation?  Assessment/Evaluation is very important.</a:t>
            </a:r>
          </a:p>
          <a:p>
            <a:endParaRPr lang="en-US" dirty="0"/>
          </a:p>
          <a:p>
            <a:r>
              <a:rPr lang="en-US" dirty="0"/>
              <a:t>These are the “bookends” to a solid design no matter what model you use. </a:t>
            </a:r>
          </a:p>
          <a:p>
            <a:endParaRPr lang="en-US" dirty="0"/>
          </a:p>
        </p:txBody>
      </p:sp>
      <p:sp>
        <p:nvSpPr>
          <p:cNvPr id="4" name="Slide Number Placeholder 3"/>
          <p:cNvSpPr>
            <a:spLocks noGrp="1"/>
          </p:cNvSpPr>
          <p:nvPr>
            <p:ph type="sldNum" sz="quarter" idx="10"/>
          </p:nvPr>
        </p:nvSpPr>
        <p:spPr/>
        <p:txBody>
          <a:bodyPr/>
          <a:lstStyle/>
          <a:p>
            <a:fld id="{929BBE81-7A52-F249-80C2-1E6DFEAF68D1}" type="slidenum">
              <a:rPr lang="en-US" smtClean="0"/>
              <a:pPr/>
              <a:t>8</a:t>
            </a:fld>
            <a:endParaRPr lang="en-US"/>
          </a:p>
        </p:txBody>
      </p:sp>
    </p:spTree>
    <p:extLst>
      <p:ext uri="{BB962C8B-B14F-4D97-AF65-F5344CB8AC3E}">
        <p14:creationId xmlns:p14="http://schemas.microsoft.com/office/powerpoint/2010/main" val="1565210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 is an Agile Instructional Systems Design model that has been introduced as an alternative to </a:t>
            </a:r>
            <a:r>
              <a:rPr lang="en-US" dirty="0">
                <a:hlinkClick r:id="rId3"/>
              </a:rPr>
              <a:t>ADDIE </a:t>
            </a:r>
            <a:r>
              <a:rPr lang="en-US" dirty="0"/>
              <a:t>that also emphasizes collaboration, efficiency and repetition.</a:t>
            </a:r>
          </a:p>
        </p:txBody>
      </p:sp>
      <p:sp>
        <p:nvSpPr>
          <p:cNvPr id="4" name="Slide Number Placeholder 3"/>
          <p:cNvSpPr>
            <a:spLocks noGrp="1"/>
          </p:cNvSpPr>
          <p:nvPr>
            <p:ph type="sldNum" sz="quarter" idx="10"/>
          </p:nvPr>
        </p:nvSpPr>
        <p:spPr/>
        <p:txBody>
          <a:bodyPr/>
          <a:lstStyle/>
          <a:p>
            <a:fld id="{929BBE81-7A52-F249-80C2-1E6DFEAF68D1}" type="slidenum">
              <a:rPr lang="en-US" smtClean="0"/>
              <a:pPr/>
              <a:t>9</a:t>
            </a:fld>
            <a:endParaRPr lang="en-US"/>
          </a:p>
        </p:txBody>
      </p:sp>
    </p:spTree>
    <p:extLst>
      <p:ext uri="{BB962C8B-B14F-4D97-AF65-F5344CB8AC3E}">
        <p14:creationId xmlns:p14="http://schemas.microsoft.com/office/powerpoint/2010/main" val="28458717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without Logos">
    <p:spTree>
      <p:nvGrpSpPr>
        <p:cNvPr id="1" name=""/>
        <p:cNvGrpSpPr/>
        <p:nvPr/>
      </p:nvGrpSpPr>
      <p:grpSpPr>
        <a:xfrm>
          <a:off x="0" y="0"/>
          <a:ext cx="0" cy="0"/>
          <a:chOff x="0" y="0"/>
          <a:chExt cx="0" cy="0"/>
        </a:xfrm>
      </p:grpSpPr>
      <p:pic>
        <p:nvPicPr>
          <p:cNvPr id="8" name="Picture 7" descr="BigWave.jpg"/>
          <p:cNvPicPr>
            <a:picLocks noChangeAspect="1"/>
          </p:cNvPicPr>
          <p:nvPr userDrawn="1"/>
        </p:nvPicPr>
        <p:blipFill>
          <a:blip r:embed="rId2"/>
          <a:stretch>
            <a:fillRect/>
          </a:stretch>
        </p:blipFill>
        <p:spPr>
          <a:xfrm>
            <a:off x="0" y="0"/>
            <a:ext cx="9144000" cy="6858000"/>
          </a:xfrm>
          <a:prstGeom prst="rect">
            <a:avLst/>
          </a:prstGeom>
        </p:spPr>
      </p:pic>
      <p:sp>
        <p:nvSpPr>
          <p:cNvPr id="19" name="Title 1"/>
          <p:cNvSpPr>
            <a:spLocks noGrp="1"/>
          </p:cNvSpPr>
          <p:nvPr>
            <p:ph type="ctrTitle"/>
          </p:nvPr>
        </p:nvSpPr>
        <p:spPr>
          <a:xfrm>
            <a:off x="2385390" y="1512956"/>
            <a:ext cx="6301409" cy="1789043"/>
          </a:xfrm>
          <a:prstGeom prst="rect">
            <a:avLst/>
          </a:prstGeom>
        </p:spPr>
        <p:txBody>
          <a:bodyPr>
            <a:normAutofit/>
          </a:bodyPr>
          <a:lstStyle>
            <a:lvl1pPr algn="r">
              <a:lnSpc>
                <a:spcPts val="5500"/>
              </a:lnSpc>
              <a:defRPr sz="5400">
                <a:solidFill>
                  <a:schemeClr val="tx2">
                    <a:lumMod val="75000"/>
                  </a:schemeClr>
                </a:solidFill>
                <a:effectLst>
                  <a:outerShdw blurRad="50800" dist="38100" dir="2700000">
                    <a:srgbClr val="000000">
                      <a:alpha val="43000"/>
                    </a:srgbClr>
                  </a:outerShdw>
                </a:effectLst>
                <a:latin typeface="+mj-lt"/>
                <a:cs typeface="Arial Black"/>
              </a:defRPr>
            </a:lvl1pPr>
          </a:lstStyle>
          <a:p>
            <a:r>
              <a:rPr lang="en-US" dirty="0"/>
              <a:t>Click to edit Master title style</a:t>
            </a:r>
          </a:p>
        </p:txBody>
      </p:sp>
      <p:sp>
        <p:nvSpPr>
          <p:cNvPr id="20" name="Subtitle 2"/>
          <p:cNvSpPr>
            <a:spLocks noGrp="1"/>
          </p:cNvSpPr>
          <p:nvPr>
            <p:ph type="subTitle" idx="1"/>
          </p:nvPr>
        </p:nvSpPr>
        <p:spPr>
          <a:xfrm>
            <a:off x="2385390" y="3444480"/>
            <a:ext cx="6301410" cy="1752600"/>
          </a:xfrm>
          <a:prstGeom prst="rect">
            <a:avLst/>
          </a:prstGeom>
        </p:spPr>
        <p:txBody>
          <a:bodyPr>
            <a:normAutofit/>
          </a:bodyPr>
          <a:lstStyle>
            <a:lvl1pPr marL="0" indent="0" algn="r">
              <a:spcBef>
                <a:spcPts val="0"/>
              </a:spcBef>
              <a:buNone/>
              <a:defRPr sz="2800" b="1">
                <a:solidFill>
                  <a:srgbClr val="AB8130"/>
                </a:solidFill>
                <a:effectLst>
                  <a:outerShdw blurRad="38100" dist="12700" dir="2700000">
                    <a:srgbClr val="000000">
                      <a:alpha val="43000"/>
                    </a:srgbClr>
                  </a:outerShdw>
                </a:effectLst>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Date Placeholder 3"/>
          <p:cNvSpPr>
            <a:spLocks noGrp="1"/>
          </p:cNvSpPr>
          <p:nvPr>
            <p:ph type="dt" sz="half" idx="2"/>
          </p:nvPr>
        </p:nvSpPr>
        <p:spPr>
          <a:xfrm>
            <a:off x="7141029" y="6466780"/>
            <a:ext cx="868819" cy="365125"/>
          </a:xfrm>
          <a:prstGeom prst="rect">
            <a:avLst/>
          </a:prstGeom>
        </p:spPr>
        <p:txBody>
          <a:bodyPr anchor="b"/>
          <a:lstStyle>
            <a:lvl1pPr algn="r">
              <a:defRPr sz="1000" b="1">
                <a:solidFill>
                  <a:srgbClr val="0D2D82"/>
                </a:solidFill>
                <a:latin typeface="Arial"/>
                <a:cs typeface="Arial"/>
              </a:defRPr>
            </a:lvl1pPr>
          </a:lstStyle>
          <a:p>
            <a:fld id="{EC3ADC47-4D83-B44C-BF76-F7FA595E4558}" type="datetime1">
              <a:rPr lang="en-US" smtClean="0"/>
              <a:pPr/>
              <a:t>2/21/2018</a:t>
            </a:fld>
            <a:endParaRPr lang="en-US" dirty="0"/>
          </a:p>
        </p:txBody>
      </p:sp>
      <p:sp>
        <p:nvSpPr>
          <p:cNvPr id="14" name="Slide Number Placeholder 5"/>
          <p:cNvSpPr>
            <a:spLocks noGrp="1"/>
          </p:cNvSpPr>
          <p:nvPr>
            <p:ph type="sldNum" sz="quarter" idx="4"/>
          </p:nvPr>
        </p:nvSpPr>
        <p:spPr>
          <a:xfrm>
            <a:off x="8127999" y="6466780"/>
            <a:ext cx="569843" cy="365125"/>
          </a:xfrm>
          <a:prstGeom prst="rect">
            <a:avLst/>
          </a:prstGeom>
        </p:spPr>
        <p:txBody>
          <a:bodyPr anchor="b"/>
          <a:lstStyle>
            <a:lvl1pPr algn="r">
              <a:defRPr sz="1000" b="1">
                <a:solidFill>
                  <a:srgbClr val="0D2D82"/>
                </a:solidFill>
                <a:latin typeface="Arial"/>
                <a:cs typeface="Arial"/>
              </a:defRPr>
            </a:lvl1pPr>
          </a:lstStyle>
          <a:p>
            <a:fld id="{09D8A2C3-584B-BA48-94D2-B8BDBBCAD08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C Title Only">
    <p:spTree>
      <p:nvGrpSpPr>
        <p:cNvPr id="1" name=""/>
        <p:cNvGrpSpPr/>
        <p:nvPr/>
      </p:nvGrpSpPr>
      <p:grpSpPr>
        <a:xfrm>
          <a:off x="0" y="0"/>
          <a:ext cx="0" cy="0"/>
          <a:chOff x="0" y="0"/>
          <a:chExt cx="0" cy="0"/>
        </a:xfrm>
      </p:grpSpPr>
      <p:pic>
        <p:nvPicPr>
          <p:cNvPr id="10" name="Picture 9" descr="InsideCurve_Thin.jpg"/>
          <p:cNvPicPr>
            <a:picLocks noChangeAspect="1"/>
          </p:cNvPicPr>
          <p:nvPr userDrawn="1"/>
        </p:nvPicPr>
        <p:blipFill>
          <a:blip r:embed="rId2"/>
          <a:stretch>
            <a:fillRect/>
          </a:stretch>
        </p:blipFill>
        <p:spPr>
          <a:xfrm>
            <a:off x="0" y="0"/>
            <a:ext cx="9144000" cy="6858000"/>
          </a:xfrm>
          <a:prstGeom prst="rect">
            <a:avLst/>
          </a:prstGeom>
        </p:spPr>
      </p:pic>
      <p:sp>
        <p:nvSpPr>
          <p:cNvPr id="16" name="Date Placeholder 3"/>
          <p:cNvSpPr>
            <a:spLocks noGrp="1"/>
          </p:cNvSpPr>
          <p:nvPr>
            <p:ph type="dt" sz="half" idx="2"/>
          </p:nvPr>
        </p:nvSpPr>
        <p:spPr>
          <a:xfrm>
            <a:off x="7296440" y="6466780"/>
            <a:ext cx="713408" cy="365125"/>
          </a:xfrm>
          <a:prstGeom prst="rect">
            <a:avLst/>
          </a:prstGeom>
        </p:spPr>
        <p:txBody>
          <a:bodyPr anchor="b"/>
          <a:lstStyle>
            <a:lvl1pPr algn="r">
              <a:defRPr sz="1000" b="1">
                <a:solidFill>
                  <a:srgbClr val="0D2D82"/>
                </a:solidFill>
                <a:latin typeface="Arial"/>
                <a:cs typeface="Arial"/>
              </a:defRPr>
            </a:lvl1pPr>
          </a:lstStyle>
          <a:p>
            <a:fld id="{6593FA46-57DD-7E48-BD38-9E8881364E0E}" type="datetime1">
              <a:rPr lang="en-US" smtClean="0"/>
              <a:pPr/>
              <a:t>2/21/2018</a:t>
            </a:fld>
            <a:endParaRPr lang="en-US" dirty="0"/>
          </a:p>
        </p:txBody>
      </p:sp>
      <p:sp>
        <p:nvSpPr>
          <p:cNvPr id="17" name="Footer Placeholder 4"/>
          <p:cNvSpPr>
            <a:spLocks noGrp="1"/>
          </p:cNvSpPr>
          <p:nvPr>
            <p:ph type="ftr" sz="quarter" idx="3"/>
          </p:nvPr>
        </p:nvSpPr>
        <p:spPr>
          <a:xfrm>
            <a:off x="4232992" y="6466780"/>
            <a:ext cx="2945297" cy="365125"/>
          </a:xfrm>
          <a:prstGeom prst="rect">
            <a:avLst/>
          </a:prstGeom>
        </p:spPr>
        <p:txBody>
          <a:bodyPr anchor="b"/>
          <a:lstStyle>
            <a:lvl1pPr algn="r">
              <a:defRPr sz="1000" b="1">
                <a:solidFill>
                  <a:schemeClr val="tx2">
                    <a:lumMod val="75000"/>
                  </a:schemeClr>
                </a:solidFill>
                <a:latin typeface="Arial"/>
                <a:cs typeface="Arial"/>
              </a:defRPr>
            </a:lvl1pPr>
          </a:lstStyle>
          <a:p>
            <a:r>
              <a:rPr lang="en-US"/>
              <a:t>vDEMPS</a:t>
            </a:r>
            <a:endParaRPr lang="en-US" dirty="0"/>
          </a:p>
        </p:txBody>
      </p:sp>
      <p:sp>
        <p:nvSpPr>
          <p:cNvPr id="18" name="Slide Number Placeholder 5"/>
          <p:cNvSpPr>
            <a:spLocks noGrp="1"/>
          </p:cNvSpPr>
          <p:nvPr>
            <p:ph type="sldNum" sz="quarter" idx="4"/>
          </p:nvPr>
        </p:nvSpPr>
        <p:spPr>
          <a:xfrm>
            <a:off x="8127999" y="6466780"/>
            <a:ext cx="569843" cy="365125"/>
          </a:xfrm>
          <a:prstGeom prst="rect">
            <a:avLst/>
          </a:prstGeom>
        </p:spPr>
        <p:txBody>
          <a:bodyPr anchor="b"/>
          <a:lstStyle>
            <a:lvl1pPr algn="r">
              <a:defRPr sz="1000" b="1">
                <a:solidFill>
                  <a:srgbClr val="0D2D82"/>
                </a:solidFill>
                <a:latin typeface="Arial"/>
                <a:cs typeface="Arial"/>
              </a:defRPr>
            </a:lvl1pPr>
          </a:lstStyle>
          <a:p>
            <a:fld id="{09D8A2C3-584B-BA48-94D2-B8BDBBCAD084}" type="slidenum">
              <a:rPr lang="en-US" smtClean="0"/>
              <a:pPr/>
              <a:t>‹#›</a:t>
            </a:fld>
            <a:endParaRPr lang="en-US" dirty="0"/>
          </a:p>
        </p:txBody>
      </p:sp>
      <p:sp>
        <p:nvSpPr>
          <p:cNvPr id="7" name="Title Placeholder 1"/>
          <p:cNvSpPr>
            <a:spLocks noGrp="1"/>
          </p:cNvSpPr>
          <p:nvPr>
            <p:ph type="title"/>
          </p:nvPr>
        </p:nvSpPr>
        <p:spPr>
          <a:xfrm>
            <a:off x="639098" y="274639"/>
            <a:ext cx="8047702" cy="914399"/>
          </a:xfrm>
          <a:prstGeom prst="rect">
            <a:avLst/>
          </a:prstGeom>
        </p:spPr>
        <p:txBody>
          <a:bodyPr vert="horz" lIns="91440" tIns="45720" rIns="91440" bIns="45720" rtlCol="0" anchor="ctr">
            <a:normAutofit/>
          </a:bodyPr>
          <a:lstStyle/>
          <a:p>
            <a:r>
              <a:rPr lang="en-US" dirty="0"/>
              <a:t>Click to edit Master title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C Two Columns">
    <p:spTree>
      <p:nvGrpSpPr>
        <p:cNvPr id="1" name=""/>
        <p:cNvGrpSpPr/>
        <p:nvPr/>
      </p:nvGrpSpPr>
      <p:grpSpPr>
        <a:xfrm>
          <a:off x="0" y="0"/>
          <a:ext cx="0" cy="0"/>
          <a:chOff x="0" y="0"/>
          <a:chExt cx="0" cy="0"/>
        </a:xfrm>
      </p:grpSpPr>
      <p:pic>
        <p:nvPicPr>
          <p:cNvPr id="11" name="Picture 10" descr="InsideCurve_Thin.jpg"/>
          <p:cNvPicPr>
            <a:picLocks noChangeAspect="1"/>
          </p:cNvPicPr>
          <p:nvPr userDrawn="1"/>
        </p:nvPicPr>
        <p:blipFill>
          <a:blip r:embed="rId2"/>
          <a:stretch>
            <a:fillRect/>
          </a:stretch>
        </p:blipFill>
        <p:spPr>
          <a:xfrm>
            <a:off x="0" y="0"/>
            <a:ext cx="9144000" cy="6858000"/>
          </a:xfrm>
          <a:prstGeom prst="rect">
            <a:avLst/>
          </a:prstGeom>
        </p:spPr>
      </p:pic>
      <p:sp>
        <p:nvSpPr>
          <p:cNvPr id="3" name="Date Placeholder 2"/>
          <p:cNvSpPr>
            <a:spLocks noGrp="1"/>
          </p:cNvSpPr>
          <p:nvPr>
            <p:ph type="dt" sz="half" idx="10"/>
          </p:nvPr>
        </p:nvSpPr>
        <p:spPr/>
        <p:txBody>
          <a:bodyPr/>
          <a:lstStyle/>
          <a:p>
            <a:fld id="{125C3115-3CD8-E741-8DB4-81527574031F}" type="datetime1">
              <a:rPr lang="en-US" smtClean="0"/>
              <a:pPr/>
              <a:t>2/21/2018</a:t>
            </a:fld>
            <a:endParaRPr lang="en-US" dirty="0"/>
          </a:p>
        </p:txBody>
      </p:sp>
      <p:sp>
        <p:nvSpPr>
          <p:cNvPr id="4" name="Footer Placeholder 3"/>
          <p:cNvSpPr>
            <a:spLocks noGrp="1"/>
          </p:cNvSpPr>
          <p:nvPr>
            <p:ph type="ftr" sz="quarter" idx="11"/>
          </p:nvPr>
        </p:nvSpPr>
        <p:spPr>
          <a:xfrm>
            <a:off x="4232992" y="6466780"/>
            <a:ext cx="2945297" cy="365125"/>
          </a:xfrm>
          <a:prstGeom prst="rect">
            <a:avLst/>
          </a:prstGeom>
        </p:spPr>
        <p:txBody>
          <a:bodyPr/>
          <a:lstStyle/>
          <a:p>
            <a:r>
              <a:rPr lang="en-US"/>
              <a:t>vDEMPS</a:t>
            </a:r>
            <a:endParaRPr lang="en-US" dirty="0"/>
          </a:p>
        </p:txBody>
      </p:sp>
      <p:sp>
        <p:nvSpPr>
          <p:cNvPr id="5" name="Slide Number Placeholder 4"/>
          <p:cNvSpPr>
            <a:spLocks noGrp="1"/>
          </p:cNvSpPr>
          <p:nvPr>
            <p:ph type="sldNum" sz="quarter" idx="12"/>
          </p:nvPr>
        </p:nvSpPr>
        <p:spPr/>
        <p:txBody>
          <a:bodyPr/>
          <a:lstStyle/>
          <a:p>
            <a:fld id="{09D8A2C3-584B-BA48-94D2-B8BDBBCAD084}" type="slidenum">
              <a:rPr lang="en-US" smtClean="0"/>
              <a:pPr/>
              <a:t>‹#›</a:t>
            </a:fld>
            <a:endParaRPr lang="en-US" dirty="0"/>
          </a:p>
        </p:txBody>
      </p:sp>
      <p:sp>
        <p:nvSpPr>
          <p:cNvPr id="8" name="Content Placeholder 7"/>
          <p:cNvSpPr>
            <a:spLocks noGrp="1"/>
          </p:cNvSpPr>
          <p:nvPr>
            <p:ph sz="quarter" idx="13"/>
          </p:nvPr>
        </p:nvSpPr>
        <p:spPr>
          <a:xfrm>
            <a:off x="607420" y="1226256"/>
            <a:ext cx="4009335" cy="4937760"/>
          </a:xfrm>
        </p:spPr>
        <p:txBody>
          <a:bodyPr/>
          <a:lstStyle>
            <a:lvl1pPr>
              <a:defRPr sz="2400"/>
            </a:lvl1pPr>
            <a:lvl2pPr>
              <a:defRPr sz="2000"/>
            </a:lvl2pPr>
          </a:lstStyle>
          <a:p>
            <a:pPr lvl="0"/>
            <a:r>
              <a:rPr lang="en-US" dirty="0"/>
              <a:t>Click to edit Master text</a:t>
            </a:r>
          </a:p>
          <a:p>
            <a:pPr lvl="1"/>
            <a:r>
              <a:rPr lang="en-US" dirty="0"/>
              <a:t>Second level</a:t>
            </a:r>
          </a:p>
        </p:txBody>
      </p:sp>
      <p:sp>
        <p:nvSpPr>
          <p:cNvPr id="9" name="Content Placeholder 7"/>
          <p:cNvSpPr>
            <a:spLocks noGrp="1"/>
          </p:cNvSpPr>
          <p:nvPr>
            <p:ph sz="quarter" idx="14"/>
          </p:nvPr>
        </p:nvSpPr>
        <p:spPr>
          <a:xfrm>
            <a:off x="4769155" y="1226256"/>
            <a:ext cx="4009335" cy="4937760"/>
          </a:xfrm>
        </p:spPr>
        <p:txBody>
          <a:bodyPr/>
          <a:lstStyle>
            <a:lvl1pPr>
              <a:defRPr sz="2400"/>
            </a:lvl1pPr>
            <a:lvl2pPr>
              <a:defRPr sz="2000"/>
            </a:lvl2pPr>
          </a:lstStyle>
          <a:p>
            <a:pPr lvl="0"/>
            <a:r>
              <a:rPr lang="en-US" dirty="0"/>
              <a:t>Click to edit Master text</a:t>
            </a:r>
          </a:p>
          <a:p>
            <a:pPr lvl="1"/>
            <a:r>
              <a:rPr lang="en-US" dirty="0"/>
              <a:t>Second level</a:t>
            </a:r>
          </a:p>
        </p:txBody>
      </p:sp>
      <p:sp>
        <p:nvSpPr>
          <p:cNvPr id="10" name="Title Placeholder 1"/>
          <p:cNvSpPr>
            <a:spLocks noGrp="1"/>
          </p:cNvSpPr>
          <p:nvPr>
            <p:ph type="title"/>
          </p:nvPr>
        </p:nvSpPr>
        <p:spPr>
          <a:xfrm>
            <a:off x="639098" y="274639"/>
            <a:ext cx="8047702" cy="914399"/>
          </a:xfrm>
          <a:prstGeom prst="rect">
            <a:avLst/>
          </a:prstGeom>
        </p:spPr>
        <p:txBody>
          <a:bodyPr vert="horz" lIns="91440" tIns="45720" rIns="91440" bIns="45720" rtlCol="0" anchor="ctr">
            <a:normAutofit/>
          </a:bodyPr>
          <a:lstStyle/>
          <a:p>
            <a:r>
              <a:rPr lang="en-US" dirty="0"/>
              <a:t>Click to edit Master title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C Picture with Caption">
    <p:spTree>
      <p:nvGrpSpPr>
        <p:cNvPr id="1" name=""/>
        <p:cNvGrpSpPr/>
        <p:nvPr/>
      </p:nvGrpSpPr>
      <p:grpSpPr>
        <a:xfrm>
          <a:off x="0" y="0"/>
          <a:ext cx="0" cy="0"/>
          <a:chOff x="0" y="0"/>
          <a:chExt cx="0" cy="0"/>
        </a:xfrm>
      </p:grpSpPr>
      <p:pic>
        <p:nvPicPr>
          <p:cNvPr id="12" name="Picture 11" descr="InsideCurve_Thin.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792288" y="4800600"/>
            <a:ext cx="5486400" cy="566738"/>
          </a:xfrm>
          <a:prstGeom prst="rect">
            <a:avLst/>
          </a:prstGeom>
        </p:spPr>
        <p:txBody>
          <a:bodyPr anchor="b"/>
          <a:lstStyle>
            <a:lvl1pPr algn="l">
              <a:defRPr sz="2000" b="1">
                <a:solidFill>
                  <a:srgbClr val="0D2D82"/>
                </a:solidFill>
                <a:latin typeface="Arial Rounded MT Bold"/>
                <a:cs typeface="Arial Rounded MT Bold"/>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solidFill>
                  <a:schemeClr val="tx1"/>
                </a:solidFill>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6" name="Date Placeholder 3"/>
          <p:cNvSpPr>
            <a:spLocks noGrp="1"/>
          </p:cNvSpPr>
          <p:nvPr>
            <p:ph type="dt" sz="half" idx="10"/>
          </p:nvPr>
        </p:nvSpPr>
        <p:spPr>
          <a:xfrm>
            <a:off x="7296440" y="6466780"/>
            <a:ext cx="713408" cy="365125"/>
          </a:xfrm>
          <a:prstGeom prst="rect">
            <a:avLst/>
          </a:prstGeom>
        </p:spPr>
        <p:txBody>
          <a:bodyPr anchor="b"/>
          <a:lstStyle>
            <a:lvl1pPr algn="r">
              <a:defRPr sz="1000" b="1">
                <a:solidFill>
                  <a:srgbClr val="0D2D82"/>
                </a:solidFill>
                <a:latin typeface="Arial"/>
                <a:cs typeface="Arial"/>
              </a:defRPr>
            </a:lvl1pPr>
          </a:lstStyle>
          <a:p>
            <a:fld id="{F166E60B-9F32-AA47-87C6-F28995664B83}" type="datetime1">
              <a:rPr lang="en-US" smtClean="0"/>
              <a:pPr/>
              <a:t>2/21/2018</a:t>
            </a:fld>
            <a:endParaRPr lang="en-US" dirty="0"/>
          </a:p>
        </p:txBody>
      </p:sp>
      <p:sp>
        <p:nvSpPr>
          <p:cNvPr id="17" name="Footer Placeholder 4"/>
          <p:cNvSpPr>
            <a:spLocks noGrp="1"/>
          </p:cNvSpPr>
          <p:nvPr>
            <p:ph type="ftr" sz="quarter" idx="3"/>
          </p:nvPr>
        </p:nvSpPr>
        <p:spPr>
          <a:xfrm>
            <a:off x="4232992" y="6466780"/>
            <a:ext cx="2945297" cy="365125"/>
          </a:xfrm>
          <a:prstGeom prst="rect">
            <a:avLst/>
          </a:prstGeom>
        </p:spPr>
        <p:txBody>
          <a:bodyPr anchor="b"/>
          <a:lstStyle>
            <a:lvl1pPr algn="r">
              <a:defRPr sz="1000" b="1">
                <a:solidFill>
                  <a:schemeClr val="tx2">
                    <a:lumMod val="75000"/>
                  </a:schemeClr>
                </a:solidFill>
                <a:latin typeface="Arial"/>
                <a:cs typeface="Arial"/>
              </a:defRPr>
            </a:lvl1pPr>
          </a:lstStyle>
          <a:p>
            <a:r>
              <a:rPr lang="en-US"/>
              <a:t>vDEMPS</a:t>
            </a:r>
            <a:endParaRPr lang="en-US" dirty="0"/>
          </a:p>
        </p:txBody>
      </p:sp>
      <p:sp>
        <p:nvSpPr>
          <p:cNvPr id="18" name="Slide Number Placeholder 5"/>
          <p:cNvSpPr>
            <a:spLocks noGrp="1"/>
          </p:cNvSpPr>
          <p:nvPr>
            <p:ph type="sldNum" sz="quarter" idx="4"/>
          </p:nvPr>
        </p:nvSpPr>
        <p:spPr>
          <a:xfrm>
            <a:off x="8127999" y="6466780"/>
            <a:ext cx="569843" cy="365125"/>
          </a:xfrm>
          <a:prstGeom prst="rect">
            <a:avLst/>
          </a:prstGeom>
        </p:spPr>
        <p:txBody>
          <a:bodyPr anchor="b"/>
          <a:lstStyle>
            <a:lvl1pPr algn="r">
              <a:defRPr sz="1000" b="1">
                <a:solidFill>
                  <a:srgbClr val="0D2D82"/>
                </a:solidFill>
                <a:latin typeface="Arial"/>
                <a:cs typeface="Arial"/>
              </a:defRPr>
            </a:lvl1pPr>
          </a:lstStyle>
          <a:p>
            <a:fld id="{09D8A2C3-584B-BA48-94D2-B8BDBBCAD084}"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0" y="0"/>
            <a:ext cx="9144000" cy="6858000"/>
          </a:xfrm>
          <a:prstGeom prst="rect">
            <a:avLst/>
          </a:prstGeom>
          <a:noFill/>
          <a:ln w="76200">
            <a:solidFill>
              <a:srgbClr val="000080"/>
            </a:solidFill>
            <a:miter lim="800000"/>
            <a:headEnd/>
            <a:tailEnd/>
          </a:ln>
          <a:effectLst/>
        </p:spPr>
        <p:txBody>
          <a:bodyPr wrap="none" anchor="ctr"/>
          <a:lstStyle/>
          <a:p>
            <a:pPr defTabSz="914400" fontAlgn="base">
              <a:spcBef>
                <a:spcPct val="0"/>
              </a:spcBef>
              <a:spcAft>
                <a:spcPct val="0"/>
              </a:spcAft>
              <a:defRPr/>
            </a:pPr>
            <a:endParaRPr lang="en-US" dirty="0">
              <a:solidFill>
                <a:srgbClr val="000000"/>
              </a:solidFill>
            </a:endParaRPr>
          </a:p>
        </p:txBody>
      </p:sp>
      <p:sp>
        <p:nvSpPr>
          <p:cNvPr id="5" name="Rectangle 9"/>
          <p:cNvSpPr>
            <a:spLocks noChangeArrowheads="1"/>
          </p:cNvSpPr>
          <p:nvPr userDrawn="1"/>
        </p:nvSpPr>
        <p:spPr bwMode="auto">
          <a:xfrm>
            <a:off x="2057400" y="2209800"/>
            <a:ext cx="5486400" cy="36513"/>
          </a:xfrm>
          <a:prstGeom prst="rect">
            <a:avLst/>
          </a:prstGeom>
          <a:noFill/>
          <a:ln w="9525">
            <a:noFill/>
            <a:miter lim="800000"/>
            <a:headEnd/>
            <a:tailEnd/>
          </a:ln>
          <a:effectLst/>
        </p:spPr>
        <p:txBody>
          <a:bodyPr wrap="none" anchor="ctr"/>
          <a:lstStyle/>
          <a:p>
            <a:pPr defTabSz="914400" fontAlgn="base">
              <a:spcBef>
                <a:spcPct val="0"/>
              </a:spcBef>
              <a:spcAft>
                <a:spcPct val="0"/>
              </a:spcAft>
              <a:defRPr/>
            </a:pPr>
            <a:endParaRPr lang="en-US" dirty="0">
              <a:solidFill>
                <a:srgbClr val="000000"/>
              </a:solidFill>
            </a:endParaRPr>
          </a:p>
        </p:txBody>
      </p:sp>
      <p:pic>
        <p:nvPicPr>
          <p:cNvPr id="6" name="Picture 10" descr="ISPI Box 251px"/>
          <p:cNvPicPr>
            <a:picLocks noChangeAspect="1" noChangeArrowheads="1"/>
          </p:cNvPicPr>
          <p:nvPr userDrawn="1"/>
        </p:nvPicPr>
        <p:blipFill>
          <a:blip r:embed="rId2" cstate="print"/>
          <a:srcRect/>
          <a:stretch>
            <a:fillRect/>
          </a:stretch>
        </p:blipFill>
        <p:spPr bwMode="auto">
          <a:xfrm>
            <a:off x="1524000" y="304800"/>
            <a:ext cx="6019800" cy="4267200"/>
          </a:xfrm>
          <a:prstGeom prst="rect">
            <a:avLst/>
          </a:prstGeom>
          <a:noFill/>
          <a:ln w="9525">
            <a:noFill/>
            <a:miter lim="800000"/>
            <a:headEnd/>
            <a:tailEnd/>
          </a:ln>
        </p:spPr>
      </p:pic>
      <p:sp>
        <p:nvSpPr>
          <p:cNvPr id="15363" name="Rectangle 3"/>
          <p:cNvSpPr>
            <a:spLocks noGrp="1" noChangeArrowheads="1"/>
          </p:cNvSpPr>
          <p:nvPr>
            <p:ph type="subTitle" idx="1"/>
          </p:nvPr>
        </p:nvSpPr>
        <p:spPr>
          <a:xfrm>
            <a:off x="762000" y="4419600"/>
            <a:ext cx="7772400" cy="762000"/>
          </a:xfrm>
        </p:spPr>
        <p:txBody>
          <a:bodyPr/>
          <a:lstStyle>
            <a:lvl1pPr marL="0" indent="0" algn="ctr">
              <a:buFontTx/>
              <a:buNone/>
              <a:defRPr sz="2000" b="1"/>
            </a:lvl1pPr>
          </a:lstStyle>
          <a:p>
            <a:r>
              <a:rPr lang="en-US"/>
              <a:t>Click to edit Master subtitle style</a:t>
            </a:r>
          </a:p>
        </p:txBody>
      </p:sp>
      <p:sp>
        <p:nvSpPr>
          <p:cNvPr id="15374" name="Rectangle 14"/>
          <p:cNvSpPr>
            <a:spLocks noGrp="1" noChangeArrowheads="1"/>
          </p:cNvSpPr>
          <p:nvPr>
            <p:ph type="ctrTitle" sz="quarter"/>
          </p:nvPr>
        </p:nvSpPr>
        <p:spPr>
          <a:xfrm>
            <a:off x="838200" y="4419600"/>
            <a:ext cx="7772400" cy="1828800"/>
          </a:xfrm>
        </p:spPr>
        <p:txBody>
          <a:bodyPr anchor="t" anchorCtr="1"/>
          <a:lstStyle>
            <a:lvl1pPr>
              <a:defRPr sz="3600"/>
            </a:lvl1pPr>
          </a:lstStyle>
          <a:p>
            <a:endParaRPr lang="en-US"/>
          </a:p>
        </p:txBody>
      </p:sp>
      <p:sp>
        <p:nvSpPr>
          <p:cNvPr id="7"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defTabSz="914400" fontAlgn="base">
              <a:spcBef>
                <a:spcPct val="0"/>
              </a:spcBef>
              <a:spcAft>
                <a:spcPct val="0"/>
              </a:spcAft>
              <a:defRPr/>
            </a:pPr>
            <a:r>
              <a:rPr lang="en-US">
                <a:solidFill>
                  <a:srgbClr val="000000"/>
                </a:solidFill>
              </a:rPr>
              <a:t>September 14, 2007</a:t>
            </a:r>
          </a:p>
        </p:txBody>
      </p:sp>
      <p:sp>
        <p:nvSpPr>
          <p:cNvPr id="8"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F6D8EEAE-7774-48D0-8DFC-5B30BFC0D01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11399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defTabSz="914400" fontAlgn="base">
              <a:spcBef>
                <a:spcPct val="0"/>
              </a:spcBef>
              <a:spcAft>
                <a:spcPct val="0"/>
              </a:spcAft>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txBox="1">
            <a:spLocks noChangeArrowheads="1"/>
          </p:cNvSpPr>
          <p:nvPr userDrawn="1"/>
        </p:nvSpPr>
        <p:spPr bwMode="auto">
          <a:xfrm>
            <a:off x="6705600" y="62484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defTabSz="914400">
              <a:defRPr/>
            </a:pPr>
            <a:fld id="{7FA835BE-886D-4773-98B3-59BF7C7D1401}" type="slidenum">
              <a:rPr lang="en-US" smtClean="0">
                <a:solidFill>
                  <a:srgbClr val="000000"/>
                </a:solidFill>
              </a:rPr>
              <a:pPr defTabSz="914400">
                <a:defRPr/>
              </a:pPr>
              <a:t>‹#›</a:t>
            </a:fld>
            <a:endParaRPr lang="en-US" dirty="0">
              <a:solidFill>
                <a:srgbClr val="000000"/>
              </a:solidFill>
            </a:endParaRPr>
          </a:p>
        </p:txBody>
      </p:sp>
    </p:spTree>
    <p:extLst>
      <p:ext uri="{BB962C8B-B14F-4D97-AF65-F5344CB8AC3E}">
        <p14:creationId xmlns:p14="http://schemas.microsoft.com/office/powerpoint/2010/main" val="35496864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defTabSz="914400" fontAlgn="base">
              <a:spcBef>
                <a:spcPct val="0"/>
              </a:spcBef>
              <a:spcAft>
                <a:spcPct val="0"/>
              </a:spcAft>
              <a:defRPr/>
            </a:pPr>
            <a:r>
              <a:rPr lang="en-US">
                <a:solidFill>
                  <a:srgbClr val="000000"/>
                </a:solidFill>
              </a:rPr>
              <a:t>September 14, 2007</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B1F4C71-3E77-4D53-87A7-E4C55B732B1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122834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14400"/>
            <a:ext cx="4038600" cy="5211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14400"/>
            <a:ext cx="4038600" cy="5211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defTabSz="914400" fontAlgn="base">
              <a:spcBef>
                <a:spcPct val="0"/>
              </a:spcBef>
              <a:spcAft>
                <a:spcPct val="0"/>
              </a:spcAft>
              <a:defRPr/>
            </a:pPr>
            <a:r>
              <a:rPr lang="en-US">
                <a:solidFill>
                  <a:srgbClr val="000000"/>
                </a:solidFill>
              </a:rPr>
              <a:t>September 14, 2007</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1F5A92C-A047-45F0-983A-C8AFBDD731F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504127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defTabSz="914400" fontAlgn="base">
              <a:spcBef>
                <a:spcPct val="0"/>
              </a:spcBef>
              <a:spcAft>
                <a:spcPct val="0"/>
              </a:spcAft>
              <a:defRPr/>
            </a:pPr>
            <a:r>
              <a:rPr lang="en-US">
                <a:solidFill>
                  <a:srgbClr val="000000"/>
                </a:solidFill>
              </a:rPr>
              <a:t>September 14, 2007</a:t>
            </a: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E77BC9C-4A6E-4320-AA86-5B0496BC8EB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872236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defTabSz="914400" fontAlgn="base">
              <a:spcBef>
                <a:spcPct val="0"/>
              </a:spcBef>
              <a:spcAft>
                <a:spcPct val="0"/>
              </a:spcAft>
              <a:defRPr/>
            </a:pPr>
            <a:r>
              <a:rPr lang="en-US">
                <a:solidFill>
                  <a:srgbClr val="000000"/>
                </a:solidFill>
              </a:rPr>
              <a:t>September 14, 2007</a:t>
            </a: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006FEE4-E6E5-46F9-90F0-2030FE7B014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602575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defTabSz="914400" fontAlgn="base">
              <a:spcBef>
                <a:spcPct val="0"/>
              </a:spcBef>
              <a:spcAft>
                <a:spcPct val="0"/>
              </a:spcAft>
              <a:defRPr/>
            </a:pPr>
            <a:r>
              <a:rPr lang="en-US">
                <a:solidFill>
                  <a:srgbClr val="000000"/>
                </a:solidFill>
              </a:rPr>
              <a:t>September 14, 2007</a:t>
            </a: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E6BE441-3566-4E09-B819-F065F966342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2786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W Title &amp; Content (logos)">
    <p:spTree>
      <p:nvGrpSpPr>
        <p:cNvPr id="1" name=""/>
        <p:cNvGrpSpPr/>
        <p:nvPr/>
      </p:nvGrpSpPr>
      <p:grpSpPr>
        <a:xfrm>
          <a:off x="0" y="0"/>
          <a:ext cx="0" cy="0"/>
          <a:chOff x="0" y="0"/>
          <a:chExt cx="0" cy="0"/>
        </a:xfrm>
      </p:grpSpPr>
      <p:sp>
        <p:nvSpPr>
          <p:cNvPr id="2" name="Title 1"/>
          <p:cNvSpPr>
            <a:spLocks noGrp="1"/>
          </p:cNvSpPr>
          <p:nvPr>
            <p:ph type="title"/>
          </p:nvPr>
        </p:nvSpPr>
        <p:spPr>
          <a:xfrm>
            <a:off x="813102" y="274639"/>
            <a:ext cx="8055724" cy="951997"/>
          </a:xfrm>
        </p:spPr>
        <p:txBody>
          <a:bodyPr/>
          <a:lstStyle/>
          <a:p>
            <a:r>
              <a:rPr lang="en-US" dirty="0"/>
              <a:t>Click to edit Master title</a:t>
            </a:r>
          </a:p>
        </p:txBody>
      </p:sp>
      <p:sp>
        <p:nvSpPr>
          <p:cNvPr id="3" name="Date Placeholder 2"/>
          <p:cNvSpPr>
            <a:spLocks noGrp="1"/>
          </p:cNvSpPr>
          <p:nvPr>
            <p:ph type="dt" sz="half" idx="10"/>
          </p:nvPr>
        </p:nvSpPr>
        <p:spPr/>
        <p:txBody>
          <a:bodyPr/>
          <a:lstStyle/>
          <a:p>
            <a:fld id="{920E684B-C663-F64A-A835-28F35CD59499}" type="datetime1">
              <a:rPr lang="en-US" smtClean="0"/>
              <a:pPr/>
              <a:t>2/21/2018</a:t>
            </a:fld>
            <a:endParaRPr lang="en-US" dirty="0"/>
          </a:p>
        </p:txBody>
      </p:sp>
      <p:sp>
        <p:nvSpPr>
          <p:cNvPr id="5" name="Slide Number Placeholder 4"/>
          <p:cNvSpPr>
            <a:spLocks noGrp="1"/>
          </p:cNvSpPr>
          <p:nvPr>
            <p:ph type="sldNum" sz="quarter" idx="12"/>
          </p:nvPr>
        </p:nvSpPr>
        <p:spPr/>
        <p:txBody>
          <a:bodyPr/>
          <a:lstStyle/>
          <a:p>
            <a:fld id="{09D8A2C3-584B-BA48-94D2-B8BDBBCAD084}" type="slidenum">
              <a:rPr lang="en-US" smtClean="0"/>
              <a:pPr/>
              <a:t>‹#›</a:t>
            </a:fld>
            <a:endParaRPr lang="en-US"/>
          </a:p>
        </p:txBody>
      </p:sp>
      <p:sp>
        <p:nvSpPr>
          <p:cNvPr id="7" name="Content Placeholder 6"/>
          <p:cNvSpPr>
            <a:spLocks noGrp="1"/>
          </p:cNvSpPr>
          <p:nvPr>
            <p:ph sz="quarter" idx="13"/>
          </p:nvPr>
        </p:nvSpPr>
        <p:spPr>
          <a:xfrm>
            <a:off x="813101" y="1216469"/>
            <a:ext cx="8058756" cy="5140788"/>
          </a:xfrm>
        </p:spPr>
        <p:txBody>
          <a:bodyPr/>
          <a:lstStyle>
            <a:lvl1pPr>
              <a:spcBef>
                <a:spcPts val="400"/>
              </a:spcBef>
              <a:spcAft>
                <a:spcPts val="400"/>
              </a:spcAft>
              <a:defRPr/>
            </a:lvl1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defTabSz="914400" fontAlgn="base">
              <a:spcBef>
                <a:spcPct val="0"/>
              </a:spcBef>
              <a:spcAft>
                <a:spcPct val="0"/>
              </a:spcAft>
              <a:defRPr/>
            </a:pPr>
            <a:r>
              <a:rPr lang="en-US">
                <a:solidFill>
                  <a:srgbClr val="000000"/>
                </a:solidFill>
              </a:rPr>
              <a:t>September 14, 2007</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BE7578A-0BC4-49A6-97C9-ACD6C1B4FFD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944950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defTabSz="914400" fontAlgn="base">
              <a:spcBef>
                <a:spcPct val="0"/>
              </a:spcBef>
              <a:spcAft>
                <a:spcPct val="0"/>
              </a:spcAft>
              <a:defRPr/>
            </a:pPr>
            <a:r>
              <a:rPr lang="en-US">
                <a:solidFill>
                  <a:srgbClr val="000000"/>
                </a:solidFill>
              </a:rPr>
              <a:t>September 14, 2007</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84C0A60-36BE-4115-BF46-0B0465DF9F5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540102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defTabSz="914400" fontAlgn="base">
              <a:spcBef>
                <a:spcPct val="0"/>
              </a:spcBef>
              <a:spcAft>
                <a:spcPct val="0"/>
              </a:spcAft>
              <a:defRPr/>
            </a:pPr>
            <a:r>
              <a:rPr lang="en-US">
                <a:solidFill>
                  <a:srgbClr val="000000"/>
                </a:solidFill>
              </a:rPr>
              <a:t>September 14, 2007</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9C0799-90F3-46C2-9002-29A0924F536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036913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defTabSz="914400" fontAlgn="base">
              <a:spcBef>
                <a:spcPct val="0"/>
              </a:spcBef>
              <a:spcAft>
                <a:spcPct val="0"/>
              </a:spcAft>
              <a:defRPr/>
            </a:pPr>
            <a:r>
              <a:rPr lang="en-US">
                <a:solidFill>
                  <a:srgbClr val="000000"/>
                </a:solidFill>
              </a:rPr>
              <a:t>September 14, 2007</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426B45F-AA6B-4D31-A38D-7440C217702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176061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096000" cy="487362"/>
          </a:xfrm>
        </p:spPr>
        <p:txBody>
          <a:bodyPr/>
          <a:lstStyle/>
          <a:p>
            <a:r>
              <a:rPr lang="en-US"/>
              <a:t>Click to edit Master title style</a:t>
            </a:r>
          </a:p>
        </p:txBody>
      </p:sp>
      <p:sp>
        <p:nvSpPr>
          <p:cNvPr id="3" name="Text Placeholder 2"/>
          <p:cNvSpPr>
            <a:spLocks noGrp="1"/>
          </p:cNvSpPr>
          <p:nvPr>
            <p:ph type="body" sz="half" idx="1"/>
          </p:nvPr>
        </p:nvSpPr>
        <p:spPr>
          <a:xfrm>
            <a:off x="457200" y="914400"/>
            <a:ext cx="4038600" cy="5211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14400"/>
            <a:ext cx="4038600" cy="5211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defTabSz="914400" fontAlgn="base">
              <a:spcBef>
                <a:spcPct val="0"/>
              </a:spcBef>
              <a:spcAft>
                <a:spcPct val="0"/>
              </a:spcAft>
              <a:defRPr/>
            </a:pPr>
            <a:r>
              <a:rPr lang="en-US">
                <a:solidFill>
                  <a:srgbClr val="000000"/>
                </a:solidFill>
              </a:rPr>
              <a:t>September 14, 2007</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38D42DE-F1F1-4530-899B-13320542C9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188690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096000" cy="487362"/>
          </a:xfrm>
        </p:spPr>
        <p:txBody>
          <a:bodyPr/>
          <a:lstStyle/>
          <a:p>
            <a:r>
              <a:rPr lang="en-US"/>
              <a:t>Click to edit Master title style</a:t>
            </a:r>
          </a:p>
        </p:txBody>
      </p:sp>
      <p:sp>
        <p:nvSpPr>
          <p:cNvPr id="3" name="Table Placeholder 2"/>
          <p:cNvSpPr>
            <a:spLocks noGrp="1"/>
          </p:cNvSpPr>
          <p:nvPr>
            <p:ph type="tbl" idx="1"/>
          </p:nvPr>
        </p:nvSpPr>
        <p:spPr>
          <a:xfrm>
            <a:off x="457200" y="914400"/>
            <a:ext cx="8229600" cy="5211763"/>
          </a:xfrm>
        </p:spPr>
        <p:txBody>
          <a:bodyPr/>
          <a:lstStyle/>
          <a:p>
            <a:pPr lvl="0"/>
            <a:endParaRPr lang="en-US" noProof="0" dirty="0"/>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defTabSz="914400" fontAlgn="base">
              <a:spcBef>
                <a:spcPct val="0"/>
              </a:spcBef>
              <a:spcAft>
                <a:spcPct val="0"/>
              </a:spcAft>
              <a:defRPr/>
            </a:pPr>
            <a:r>
              <a:rPr lang="en-US">
                <a:solidFill>
                  <a:srgbClr val="000000"/>
                </a:solidFill>
              </a:rPr>
              <a:t>September 14, 2007</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C9DC618-012A-47A0-B87E-7282E015C50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33499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IW Title">
    <p:spTree>
      <p:nvGrpSpPr>
        <p:cNvPr id="1" name=""/>
        <p:cNvGrpSpPr/>
        <p:nvPr/>
      </p:nvGrpSpPr>
      <p:grpSpPr>
        <a:xfrm>
          <a:off x="0" y="0"/>
          <a:ext cx="0" cy="0"/>
          <a:chOff x="0" y="0"/>
          <a:chExt cx="0" cy="0"/>
        </a:xfrm>
      </p:grpSpPr>
      <p:sp>
        <p:nvSpPr>
          <p:cNvPr id="2" name="Title 1"/>
          <p:cNvSpPr>
            <a:spLocks noGrp="1"/>
          </p:cNvSpPr>
          <p:nvPr>
            <p:ph type="title"/>
          </p:nvPr>
        </p:nvSpPr>
        <p:spPr>
          <a:xfrm>
            <a:off x="1292086" y="274639"/>
            <a:ext cx="7394713" cy="914399"/>
          </a:xfrm>
        </p:spPr>
        <p:txBody>
          <a:bodyPr/>
          <a:lstStyle/>
          <a:p>
            <a:r>
              <a:rPr lang="en-US" dirty="0"/>
              <a:t>Click to edit Master title</a:t>
            </a:r>
          </a:p>
        </p:txBody>
      </p:sp>
      <p:sp>
        <p:nvSpPr>
          <p:cNvPr id="3" name="Date Placeholder 2"/>
          <p:cNvSpPr>
            <a:spLocks noGrp="1"/>
          </p:cNvSpPr>
          <p:nvPr>
            <p:ph type="dt" sz="half" idx="10"/>
          </p:nvPr>
        </p:nvSpPr>
        <p:spPr/>
        <p:txBody>
          <a:bodyPr/>
          <a:lstStyle/>
          <a:p>
            <a:fld id="{0D884336-4D43-5348-B1D7-7CB2B4203C00}" type="datetime1">
              <a:rPr lang="en-US" smtClean="0"/>
              <a:pPr/>
              <a:t>2/21/2018</a:t>
            </a:fld>
            <a:endParaRPr lang="en-US" dirty="0"/>
          </a:p>
        </p:txBody>
      </p:sp>
      <p:sp>
        <p:nvSpPr>
          <p:cNvPr id="4" name="Footer Placeholder 3"/>
          <p:cNvSpPr>
            <a:spLocks noGrp="1"/>
          </p:cNvSpPr>
          <p:nvPr>
            <p:ph type="ftr" sz="quarter" idx="11"/>
          </p:nvPr>
        </p:nvSpPr>
        <p:spPr>
          <a:xfrm>
            <a:off x="4232992" y="6466780"/>
            <a:ext cx="2945297" cy="365125"/>
          </a:xfrm>
          <a:prstGeom prst="rect">
            <a:avLst/>
          </a:prstGeom>
        </p:spPr>
        <p:txBody>
          <a:bodyPr/>
          <a:lstStyle/>
          <a:p>
            <a:r>
              <a:rPr lang="en-US"/>
              <a:t>vDEMPS</a:t>
            </a:r>
            <a:endParaRPr lang="en-US" dirty="0"/>
          </a:p>
        </p:txBody>
      </p:sp>
      <p:sp>
        <p:nvSpPr>
          <p:cNvPr id="5" name="Slide Number Placeholder 4"/>
          <p:cNvSpPr>
            <a:spLocks noGrp="1"/>
          </p:cNvSpPr>
          <p:nvPr>
            <p:ph type="sldNum" sz="quarter" idx="12"/>
          </p:nvPr>
        </p:nvSpPr>
        <p:spPr/>
        <p:txBody>
          <a:bodyPr/>
          <a:lstStyle/>
          <a:p>
            <a:fld id="{09D8A2C3-584B-BA48-94D2-B8BDBBCAD08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IW only">
    <p:spTree>
      <p:nvGrpSpPr>
        <p:cNvPr id="1" name=""/>
        <p:cNvGrpSpPr/>
        <p:nvPr/>
      </p:nvGrpSpPr>
      <p:grpSpPr>
        <a:xfrm>
          <a:off x="0" y="0"/>
          <a:ext cx="0" cy="0"/>
          <a:chOff x="0" y="0"/>
          <a:chExt cx="0" cy="0"/>
        </a:xfrm>
      </p:grpSpPr>
      <p:sp>
        <p:nvSpPr>
          <p:cNvPr id="12" name="Date Placeholder 3"/>
          <p:cNvSpPr>
            <a:spLocks noGrp="1"/>
          </p:cNvSpPr>
          <p:nvPr>
            <p:ph type="dt" sz="half" idx="2"/>
          </p:nvPr>
        </p:nvSpPr>
        <p:spPr>
          <a:xfrm>
            <a:off x="7296440" y="6466780"/>
            <a:ext cx="713408" cy="365125"/>
          </a:xfrm>
          <a:prstGeom prst="rect">
            <a:avLst/>
          </a:prstGeom>
        </p:spPr>
        <p:txBody>
          <a:bodyPr anchor="b"/>
          <a:lstStyle>
            <a:lvl1pPr algn="r">
              <a:defRPr sz="1000" b="1">
                <a:solidFill>
                  <a:srgbClr val="0D2D82"/>
                </a:solidFill>
                <a:latin typeface="Arial"/>
                <a:cs typeface="Arial"/>
              </a:defRPr>
            </a:lvl1pPr>
          </a:lstStyle>
          <a:p>
            <a:fld id="{189B59E5-3588-9041-A6CC-E0305C33961D}" type="datetime1">
              <a:rPr lang="en-US" smtClean="0"/>
              <a:pPr/>
              <a:t>2/21/2018</a:t>
            </a:fld>
            <a:endParaRPr lang="en-US" dirty="0"/>
          </a:p>
        </p:txBody>
      </p:sp>
      <p:sp>
        <p:nvSpPr>
          <p:cNvPr id="13" name="Footer Placeholder 4"/>
          <p:cNvSpPr>
            <a:spLocks noGrp="1"/>
          </p:cNvSpPr>
          <p:nvPr>
            <p:ph type="ftr" sz="quarter" idx="3"/>
          </p:nvPr>
        </p:nvSpPr>
        <p:spPr>
          <a:xfrm>
            <a:off x="4232992" y="6466780"/>
            <a:ext cx="2945297" cy="365125"/>
          </a:xfrm>
          <a:prstGeom prst="rect">
            <a:avLst/>
          </a:prstGeom>
        </p:spPr>
        <p:txBody>
          <a:bodyPr anchor="b"/>
          <a:lstStyle>
            <a:lvl1pPr algn="r">
              <a:defRPr sz="1000" b="1">
                <a:solidFill>
                  <a:schemeClr val="tx2">
                    <a:lumMod val="75000"/>
                  </a:schemeClr>
                </a:solidFill>
                <a:latin typeface="Arial"/>
                <a:cs typeface="Arial"/>
              </a:defRPr>
            </a:lvl1pPr>
          </a:lstStyle>
          <a:p>
            <a:r>
              <a:rPr lang="en-US"/>
              <a:t>vDEMPS</a:t>
            </a:r>
            <a:endParaRPr lang="en-US" dirty="0"/>
          </a:p>
        </p:txBody>
      </p:sp>
      <p:sp>
        <p:nvSpPr>
          <p:cNvPr id="14" name="Slide Number Placeholder 5"/>
          <p:cNvSpPr>
            <a:spLocks noGrp="1"/>
          </p:cNvSpPr>
          <p:nvPr>
            <p:ph type="sldNum" sz="quarter" idx="4"/>
          </p:nvPr>
        </p:nvSpPr>
        <p:spPr>
          <a:xfrm>
            <a:off x="8127999" y="6466780"/>
            <a:ext cx="569843" cy="365125"/>
          </a:xfrm>
          <a:prstGeom prst="rect">
            <a:avLst/>
          </a:prstGeom>
        </p:spPr>
        <p:txBody>
          <a:bodyPr anchor="b"/>
          <a:lstStyle>
            <a:lvl1pPr algn="r">
              <a:defRPr sz="1000" b="1">
                <a:solidFill>
                  <a:srgbClr val="0D2D82"/>
                </a:solidFill>
                <a:latin typeface="Arial"/>
                <a:cs typeface="Arial"/>
              </a:defRPr>
            </a:lvl1pPr>
          </a:lstStyle>
          <a:p>
            <a:fld id="{09D8A2C3-584B-BA48-94D2-B8BDBBCAD08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0" name="Picture 9" descr="InsideWave_Thin.jpg"/>
          <p:cNvPicPr>
            <a:picLocks noChangeAspect="1"/>
          </p:cNvPicPr>
          <p:nvPr userDrawn="1"/>
        </p:nvPicPr>
        <p:blipFill>
          <a:blip r:embed="rId2"/>
          <a:stretch>
            <a:fillRect/>
          </a:stretch>
        </p:blipFill>
        <p:spPr>
          <a:xfrm>
            <a:off x="0" y="0"/>
            <a:ext cx="9144000" cy="6858000"/>
          </a:xfrm>
          <a:prstGeom prst="rect">
            <a:avLst/>
          </a:prstGeom>
        </p:spPr>
      </p:pic>
      <p:sp>
        <p:nvSpPr>
          <p:cNvPr id="3" name="Date Placeholder 2"/>
          <p:cNvSpPr>
            <a:spLocks noGrp="1"/>
          </p:cNvSpPr>
          <p:nvPr>
            <p:ph type="dt" sz="half" idx="10"/>
          </p:nvPr>
        </p:nvSpPr>
        <p:spPr/>
        <p:txBody>
          <a:bodyPr/>
          <a:lstStyle/>
          <a:p>
            <a:fld id="{B95C0DEC-ACB7-1A4F-A51F-F0E7EF07EA2E}" type="datetime1">
              <a:rPr lang="en-US" smtClean="0"/>
              <a:pPr/>
              <a:t>2/21/2018</a:t>
            </a:fld>
            <a:endParaRPr lang="en-US" dirty="0"/>
          </a:p>
        </p:txBody>
      </p:sp>
      <p:sp>
        <p:nvSpPr>
          <p:cNvPr id="4" name="Footer Placeholder 3"/>
          <p:cNvSpPr>
            <a:spLocks noGrp="1"/>
          </p:cNvSpPr>
          <p:nvPr>
            <p:ph type="ftr" sz="quarter" idx="11"/>
          </p:nvPr>
        </p:nvSpPr>
        <p:spPr>
          <a:xfrm>
            <a:off x="4232992" y="6466780"/>
            <a:ext cx="2945297" cy="365125"/>
          </a:xfrm>
          <a:prstGeom prst="rect">
            <a:avLst/>
          </a:prstGeom>
        </p:spPr>
        <p:txBody>
          <a:bodyPr/>
          <a:lstStyle/>
          <a:p>
            <a:r>
              <a:rPr lang="en-US"/>
              <a:t>vDEMPS</a:t>
            </a:r>
            <a:endParaRPr lang="en-US" dirty="0"/>
          </a:p>
        </p:txBody>
      </p:sp>
      <p:sp>
        <p:nvSpPr>
          <p:cNvPr id="5" name="Slide Number Placeholder 4"/>
          <p:cNvSpPr>
            <a:spLocks noGrp="1"/>
          </p:cNvSpPr>
          <p:nvPr>
            <p:ph type="sldNum" sz="quarter" idx="12"/>
          </p:nvPr>
        </p:nvSpPr>
        <p:spPr/>
        <p:txBody>
          <a:bodyPr/>
          <a:lstStyle/>
          <a:p>
            <a:fld id="{09D8A2C3-584B-BA48-94D2-B8BDBBCAD084}" type="slidenum">
              <a:rPr lang="en-US" smtClean="0"/>
              <a:pPr/>
              <a:t>‹#›</a:t>
            </a:fld>
            <a:endParaRPr lang="en-US" dirty="0"/>
          </a:p>
        </p:txBody>
      </p:sp>
      <p:sp>
        <p:nvSpPr>
          <p:cNvPr id="6" name="Title 5"/>
          <p:cNvSpPr>
            <a:spLocks noGrp="1"/>
          </p:cNvSpPr>
          <p:nvPr>
            <p:ph type="title"/>
          </p:nvPr>
        </p:nvSpPr>
        <p:spPr>
          <a:xfrm>
            <a:off x="607420" y="274639"/>
            <a:ext cx="8171070" cy="914399"/>
          </a:xfrm>
        </p:spPr>
        <p:txBody>
          <a:bodyPr/>
          <a:lstStyle/>
          <a:p>
            <a:r>
              <a:rPr lang="en-US"/>
              <a:t>Click to edit Master title style</a:t>
            </a:r>
          </a:p>
        </p:txBody>
      </p:sp>
      <p:sp>
        <p:nvSpPr>
          <p:cNvPr id="8" name="Content Placeholder 7"/>
          <p:cNvSpPr>
            <a:spLocks noGrp="1"/>
          </p:cNvSpPr>
          <p:nvPr>
            <p:ph sz="quarter" idx="13"/>
          </p:nvPr>
        </p:nvSpPr>
        <p:spPr>
          <a:xfrm>
            <a:off x="607420" y="1226256"/>
            <a:ext cx="4009335" cy="4937760"/>
          </a:xfrm>
        </p:spPr>
        <p:txBody>
          <a:bodyPr/>
          <a:lstStyle>
            <a:lvl1pPr>
              <a:defRPr sz="2400"/>
            </a:lvl1pPr>
            <a:lvl2pPr>
              <a:defRPr sz="2000"/>
            </a:lvl2pPr>
          </a:lstStyle>
          <a:p>
            <a:pPr lvl="0"/>
            <a:r>
              <a:rPr lang="en-US" dirty="0"/>
              <a:t>Click to edit Master text</a:t>
            </a:r>
          </a:p>
          <a:p>
            <a:pPr lvl="1"/>
            <a:r>
              <a:rPr lang="en-US" dirty="0"/>
              <a:t>Second level</a:t>
            </a:r>
          </a:p>
        </p:txBody>
      </p:sp>
      <p:sp>
        <p:nvSpPr>
          <p:cNvPr id="9" name="Content Placeholder 7"/>
          <p:cNvSpPr>
            <a:spLocks noGrp="1"/>
          </p:cNvSpPr>
          <p:nvPr>
            <p:ph sz="quarter" idx="14"/>
          </p:nvPr>
        </p:nvSpPr>
        <p:spPr>
          <a:xfrm>
            <a:off x="4769155" y="1226256"/>
            <a:ext cx="4009335" cy="4937760"/>
          </a:xfrm>
        </p:spPr>
        <p:txBody>
          <a:bodyPr/>
          <a:lstStyle>
            <a:lvl1pPr>
              <a:defRPr sz="2400"/>
            </a:lvl1pPr>
            <a:lvl2pPr>
              <a:defRPr sz="2000"/>
            </a:lvl2pPr>
          </a:lstStyle>
          <a:p>
            <a:pPr lvl="0"/>
            <a:r>
              <a:rPr lang="en-US" dirty="0"/>
              <a:t>Click to edit Master text</a:t>
            </a:r>
          </a:p>
          <a:p>
            <a:pPr lvl="1"/>
            <a:r>
              <a:rPr lang="en-US" dirty="0"/>
              <a:t>Second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W Narrow + Title ">
    <p:spTree>
      <p:nvGrpSpPr>
        <p:cNvPr id="1" name=""/>
        <p:cNvGrpSpPr/>
        <p:nvPr/>
      </p:nvGrpSpPr>
      <p:grpSpPr>
        <a:xfrm>
          <a:off x="0" y="0"/>
          <a:ext cx="0" cy="0"/>
          <a:chOff x="0" y="0"/>
          <a:chExt cx="0" cy="0"/>
        </a:xfrm>
      </p:grpSpPr>
      <p:pic>
        <p:nvPicPr>
          <p:cNvPr id="9" name="Picture 8" descr="InsideWave_Thin.jpg"/>
          <p:cNvPicPr>
            <a:picLocks noChangeAspect="1"/>
          </p:cNvPicPr>
          <p:nvPr userDrawn="1"/>
        </p:nvPicPr>
        <p:blipFill>
          <a:blip r:embed="rId2"/>
          <a:stretch>
            <a:fillRect/>
          </a:stretch>
        </p:blipFill>
        <p:spPr>
          <a:xfrm>
            <a:off x="0" y="0"/>
            <a:ext cx="9144000" cy="6858000"/>
          </a:xfrm>
          <a:prstGeom prst="rect">
            <a:avLst/>
          </a:prstGeom>
        </p:spPr>
      </p:pic>
      <p:sp>
        <p:nvSpPr>
          <p:cNvPr id="18" name="Title 1"/>
          <p:cNvSpPr>
            <a:spLocks noGrp="1"/>
          </p:cNvSpPr>
          <p:nvPr>
            <p:ph type="title"/>
          </p:nvPr>
        </p:nvSpPr>
        <p:spPr>
          <a:xfrm>
            <a:off x="607420" y="274639"/>
            <a:ext cx="7394713" cy="914399"/>
          </a:xfrm>
        </p:spPr>
        <p:txBody>
          <a:bodyPr/>
          <a:lstStyle/>
          <a:p>
            <a:r>
              <a:rPr lang="en-US" dirty="0"/>
              <a:t>Click to edit Master title</a:t>
            </a:r>
          </a:p>
        </p:txBody>
      </p:sp>
      <p:sp>
        <p:nvSpPr>
          <p:cNvPr id="19" name="Date Placeholder 3"/>
          <p:cNvSpPr>
            <a:spLocks noGrp="1"/>
          </p:cNvSpPr>
          <p:nvPr>
            <p:ph type="dt" sz="half" idx="2"/>
          </p:nvPr>
        </p:nvSpPr>
        <p:spPr>
          <a:xfrm>
            <a:off x="7296440" y="6466780"/>
            <a:ext cx="713408" cy="365125"/>
          </a:xfrm>
          <a:prstGeom prst="rect">
            <a:avLst/>
          </a:prstGeom>
        </p:spPr>
        <p:txBody>
          <a:bodyPr anchor="b"/>
          <a:lstStyle>
            <a:lvl1pPr algn="r">
              <a:defRPr sz="1000" b="1">
                <a:solidFill>
                  <a:srgbClr val="0D2D82"/>
                </a:solidFill>
                <a:latin typeface="Arial"/>
                <a:cs typeface="Arial"/>
              </a:defRPr>
            </a:lvl1pPr>
          </a:lstStyle>
          <a:p>
            <a:fld id="{D0A5C5E0-D2D0-354F-B64F-49ACEDD4909B}" type="datetime1">
              <a:rPr lang="en-US" smtClean="0"/>
              <a:pPr/>
              <a:t>2/21/2018</a:t>
            </a:fld>
            <a:endParaRPr lang="en-US" dirty="0"/>
          </a:p>
        </p:txBody>
      </p:sp>
      <p:sp>
        <p:nvSpPr>
          <p:cNvPr id="20" name="Footer Placeholder 4"/>
          <p:cNvSpPr>
            <a:spLocks noGrp="1"/>
          </p:cNvSpPr>
          <p:nvPr>
            <p:ph type="ftr" sz="quarter" idx="3"/>
          </p:nvPr>
        </p:nvSpPr>
        <p:spPr>
          <a:xfrm>
            <a:off x="4232992" y="6466780"/>
            <a:ext cx="2945297" cy="365125"/>
          </a:xfrm>
          <a:prstGeom prst="rect">
            <a:avLst/>
          </a:prstGeom>
        </p:spPr>
        <p:txBody>
          <a:bodyPr anchor="b"/>
          <a:lstStyle>
            <a:lvl1pPr algn="r">
              <a:defRPr sz="1000" b="1">
                <a:solidFill>
                  <a:schemeClr val="tx2">
                    <a:lumMod val="75000"/>
                  </a:schemeClr>
                </a:solidFill>
                <a:latin typeface="Arial"/>
                <a:cs typeface="Arial"/>
              </a:defRPr>
            </a:lvl1pPr>
          </a:lstStyle>
          <a:p>
            <a:r>
              <a:rPr lang="en-US"/>
              <a:t>vDEMPS</a:t>
            </a:r>
            <a:endParaRPr lang="en-US" dirty="0"/>
          </a:p>
        </p:txBody>
      </p:sp>
      <p:sp>
        <p:nvSpPr>
          <p:cNvPr id="21" name="Slide Number Placeholder 5"/>
          <p:cNvSpPr>
            <a:spLocks noGrp="1"/>
          </p:cNvSpPr>
          <p:nvPr>
            <p:ph type="sldNum" sz="quarter" idx="4"/>
          </p:nvPr>
        </p:nvSpPr>
        <p:spPr>
          <a:xfrm>
            <a:off x="8127999" y="6466780"/>
            <a:ext cx="569843" cy="365125"/>
          </a:xfrm>
          <a:prstGeom prst="rect">
            <a:avLst/>
          </a:prstGeom>
        </p:spPr>
        <p:txBody>
          <a:bodyPr anchor="b"/>
          <a:lstStyle>
            <a:lvl1pPr algn="r">
              <a:defRPr sz="1000" b="1">
                <a:solidFill>
                  <a:srgbClr val="0D2D82"/>
                </a:solidFill>
                <a:latin typeface="Arial"/>
                <a:cs typeface="Arial"/>
              </a:defRPr>
            </a:lvl1pPr>
          </a:lstStyle>
          <a:p>
            <a:fld id="{09D8A2C3-584B-BA48-94D2-B8BDBBCAD08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IW Narrow Picture">
    <p:spTree>
      <p:nvGrpSpPr>
        <p:cNvPr id="1" name=""/>
        <p:cNvGrpSpPr/>
        <p:nvPr/>
      </p:nvGrpSpPr>
      <p:grpSpPr>
        <a:xfrm>
          <a:off x="0" y="0"/>
          <a:ext cx="0" cy="0"/>
          <a:chOff x="0" y="0"/>
          <a:chExt cx="0" cy="0"/>
        </a:xfrm>
      </p:grpSpPr>
      <p:pic>
        <p:nvPicPr>
          <p:cNvPr id="11" name="Picture 10" descr="InsideWave_Thin.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792288" y="4800600"/>
            <a:ext cx="5486400" cy="566738"/>
          </a:xfrm>
          <a:prstGeom prst="rect">
            <a:avLst/>
          </a:prstGeom>
        </p:spPr>
        <p:txBody>
          <a:bodyPr anchor="b"/>
          <a:lstStyle>
            <a:lvl1pPr algn="l">
              <a:defRPr sz="2000" b="0">
                <a:solidFill>
                  <a:schemeClr val="tx2">
                    <a:lumMod val="75000"/>
                  </a:schemeClr>
                </a:solidFill>
                <a:latin typeface="Arial Rounded MT Bold"/>
                <a:cs typeface="Arial Rounded MT Bold"/>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5" name="Date Placeholder 3"/>
          <p:cNvSpPr>
            <a:spLocks noGrp="1"/>
          </p:cNvSpPr>
          <p:nvPr>
            <p:ph type="dt" sz="half" idx="10"/>
          </p:nvPr>
        </p:nvSpPr>
        <p:spPr>
          <a:xfrm>
            <a:off x="7296440" y="6466780"/>
            <a:ext cx="713408" cy="365125"/>
          </a:xfrm>
          <a:prstGeom prst="rect">
            <a:avLst/>
          </a:prstGeom>
        </p:spPr>
        <p:txBody>
          <a:bodyPr anchor="b"/>
          <a:lstStyle>
            <a:lvl1pPr algn="r">
              <a:defRPr sz="1000" b="1">
                <a:solidFill>
                  <a:srgbClr val="0D2D82"/>
                </a:solidFill>
                <a:latin typeface="Arial"/>
                <a:cs typeface="Arial"/>
              </a:defRPr>
            </a:lvl1pPr>
          </a:lstStyle>
          <a:p>
            <a:fld id="{70E3E055-91E7-F54F-B12C-8A6AFA5F655F}" type="datetime1">
              <a:rPr lang="en-US" smtClean="0"/>
              <a:pPr/>
              <a:t>2/21/2018</a:t>
            </a:fld>
            <a:endParaRPr lang="en-US" dirty="0"/>
          </a:p>
        </p:txBody>
      </p:sp>
      <p:sp>
        <p:nvSpPr>
          <p:cNvPr id="16" name="Footer Placeholder 4"/>
          <p:cNvSpPr>
            <a:spLocks noGrp="1"/>
          </p:cNvSpPr>
          <p:nvPr>
            <p:ph type="ftr" sz="quarter" idx="3"/>
          </p:nvPr>
        </p:nvSpPr>
        <p:spPr>
          <a:xfrm>
            <a:off x="4232992" y="6466780"/>
            <a:ext cx="2945297" cy="365125"/>
          </a:xfrm>
          <a:prstGeom prst="rect">
            <a:avLst/>
          </a:prstGeom>
        </p:spPr>
        <p:txBody>
          <a:bodyPr anchor="b"/>
          <a:lstStyle>
            <a:lvl1pPr algn="r">
              <a:defRPr sz="1000" b="1">
                <a:solidFill>
                  <a:schemeClr val="tx2">
                    <a:lumMod val="75000"/>
                  </a:schemeClr>
                </a:solidFill>
                <a:latin typeface="Arial"/>
                <a:cs typeface="Arial"/>
              </a:defRPr>
            </a:lvl1pPr>
          </a:lstStyle>
          <a:p>
            <a:r>
              <a:rPr lang="en-US"/>
              <a:t>vDEMPS</a:t>
            </a:r>
            <a:endParaRPr lang="en-US" dirty="0"/>
          </a:p>
        </p:txBody>
      </p:sp>
      <p:sp>
        <p:nvSpPr>
          <p:cNvPr id="17" name="Slide Number Placeholder 5"/>
          <p:cNvSpPr>
            <a:spLocks noGrp="1"/>
          </p:cNvSpPr>
          <p:nvPr>
            <p:ph type="sldNum" sz="quarter" idx="4"/>
          </p:nvPr>
        </p:nvSpPr>
        <p:spPr>
          <a:xfrm>
            <a:off x="8127999" y="6466780"/>
            <a:ext cx="569843" cy="365125"/>
          </a:xfrm>
          <a:prstGeom prst="rect">
            <a:avLst/>
          </a:prstGeom>
        </p:spPr>
        <p:txBody>
          <a:bodyPr anchor="b"/>
          <a:lstStyle>
            <a:lvl1pPr algn="r">
              <a:defRPr sz="1000" b="1">
                <a:solidFill>
                  <a:srgbClr val="0D2D82"/>
                </a:solidFill>
                <a:latin typeface="Arial"/>
                <a:cs typeface="Arial"/>
              </a:defRPr>
            </a:lvl1pPr>
          </a:lstStyle>
          <a:p>
            <a:fld id="{09D8A2C3-584B-BA48-94D2-B8BDBBCAD08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IW Title &amp; Content (logos)">
    <p:spTree>
      <p:nvGrpSpPr>
        <p:cNvPr id="1" name=""/>
        <p:cNvGrpSpPr/>
        <p:nvPr/>
      </p:nvGrpSpPr>
      <p:grpSpPr>
        <a:xfrm>
          <a:off x="0" y="0"/>
          <a:ext cx="0" cy="0"/>
          <a:chOff x="0" y="0"/>
          <a:chExt cx="0" cy="0"/>
        </a:xfrm>
      </p:grpSpPr>
      <p:pic>
        <p:nvPicPr>
          <p:cNvPr id="8" name="Picture 7" descr="InsideCurve.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292086" y="274639"/>
            <a:ext cx="7394713" cy="914399"/>
          </a:xfrm>
        </p:spPr>
        <p:txBody>
          <a:bodyPr/>
          <a:lstStyle/>
          <a:p>
            <a:r>
              <a:rPr lang="en-US" dirty="0"/>
              <a:t>Click to edit Master title</a:t>
            </a:r>
          </a:p>
        </p:txBody>
      </p:sp>
      <p:sp>
        <p:nvSpPr>
          <p:cNvPr id="3" name="Date Placeholder 2"/>
          <p:cNvSpPr>
            <a:spLocks noGrp="1"/>
          </p:cNvSpPr>
          <p:nvPr>
            <p:ph type="dt" sz="half" idx="10"/>
          </p:nvPr>
        </p:nvSpPr>
        <p:spPr/>
        <p:txBody>
          <a:bodyPr/>
          <a:lstStyle/>
          <a:p>
            <a:fld id="{920E684B-C663-F64A-A835-28F35CD59499}" type="datetime1">
              <a:rPr lang="en-US" smtClean="0"/>
              <a:pPr/>
              <a:t>2/21/2018</a:t>
            </a:fld>
            <a:endParaRPr lang="en-US" dirty="0"/>
          </a:p>
        </p:txBody>
      </p:sp>
      <p:sp>
        <p:nvSpPr>
          <p:cNvPr id="4" name="Footer Placeholder 3"/>
          <p:cNvSpPr>
            <a:spLocks noGrp="1"/>
          </p:cNvSpPr>
          <p:nvPr>
            <p:ph type="ftr" sz="quarter" idx="11"/>
          </p:nvPr>
        </p:nvSpPr>
        <p:spPr>
          <a:xfrm>
            <a:off x="4232992" y="6466780"/>
            <a:ext cx="2945297" cy="365125"/>
          </a:xfrm>
          <a:prstGeom prst="rect">
            <a:avLst/>
          </a:prstGeom>
        </p:spPr>
        <p:txBody>
          <a:bodyPr/>
          <a:lstStyle/>
          <a:p>
            <a:r>
              <a:rPr lang="en-US"/>
              <a:t>vDEMPS</a:t>
            </a:r>
            <a:endParaRPr lang="en-US" dirty="0"/>
          </a:p>
        </p:txBody>
      </p:sp>
      <p:sp>
        <p:nvSpPr>
          <p:cNvPr id="5" name="Slide Number Placeholder 4"/>
          <p:cNvSpPr>
            <a:spLocks noGrp="1"/>
          </p:cNvSpPr>
          <p:nvPr>
            <p:ph type="sldNum" sz="quarter" idx="12"/>
          </p:nvPr>
        </p:nvSpPr>
        <p:spPr/>
        <p:txBody>
          <a:bodyPr/>
          <a:lstStyle/>
          <a:p>
            <a:fld id="{09D8A2C3-584B-BA48-94D2-B8BDBBCAD084}" type="slidenum">
              <a:rPr lang="en-US" smtClean="0"/>
              <a:pPr/>
              <a:t>‹#›</a:t>
            </a:fld>
            <a:endParaRPr lang="en-US"/>
          </a:p>
        </p:txBody>
      </p:sp>
      <p:sp>
        <p:nvSpPr>
          <p:cNvPr id="7" name="Content Placeholder 6"/>
          <p:cNvSpPr>
            <a:spLocks noGrp="1"/>
          </p:cNvSpPr>
          <p:nvPr>
            <p:ph sz="quarter" idx="13"/>
          </p:nvPr>
        </p:nvSpPr>
        <p:spPr>
          <a:xfrm>
            <a:off x="1292085" y="1216469"/>
            <a:ext cx="7397496" cy="4937760"/>
          </a:xfrm>
        </p:spPr>
        <p:txBody>
          <a:bodyPr/>
          <a:lstStyle>
            <a:lvl1pPr>
              <a:spcBef>
                <a:spcPts val="400"/>
              </a:spcBef>
              <a:spcAft>
                <a:spcPts val="400"/>
              </a:spcAft>
              <a:defRPr/>
            </a:lvl1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IW Title &amp; Content (logos)">
    <p:spTree>
      <p:nvGrpSpPr>
        <p:cNvPr id="1" name=""/>
        <p:cNvGrpSpPr/>
        <p:nvPr/>
      </p:nvGrpSpPr>
      <p:grpSpPr>
        <a:xfrm>
          <a:off x="0" y="0"/>
          <a:ext cx="0" cy="0"/>
          <a:chOff x="0" y="0"/>
          <a:chExt cx="0" cy="0"/>
        </a:xfrm>
      </p:grpSpPr>
      <p:pic>
        <p:nvPicPr>
          <p:cNvPr id="8" name="Picture 7" descr="InsideCurve.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292086" y="274639"/>
            <a:ext cx="7394713" cy="914399"/>
          </a:xfrm>
        </p:spPr>
        <p:txBody>
          <a:bodyPr/>
          <a:lstStyle/>
          <a:p>
            <a:r>
              <a:rPr lang="en-US" dirty="0"/>
              <a:t>Click to edit Master title</a:t>
            </a:r>
          </a:p>
        </p:txBody>
      </p:sp>
      <p:sp>
        <p:nvSpPr>
          <p:cNvPr id="3" name="Date Placeholder 2"/>
          <p:cNvSpPr>
            <a:spLocks noGrp="1"/>
          </p:cNvSpPr>
          <p:nvPr>
            <p:ph type="dt" sz="half" idx="10"/>
          </p:nvPr>
        </p:nvSpPr>
        <p:spPr/>
        <p:txBody>
          <a:bodyPr/>
          <a:lstStyle/>
          <a:p>
            <a:fld id="{920E684B-C663-F64A-A835-28F35CD59499}" type="datetime1">
              <a:rPr lang="en-US" smtClean="0"/>
              <a:pPr/>
              <a:t>2/21/2018</a:t>
            </a:fld>
            <a:endParaRPr lang="en-US" dirty="0"/>
          </a:p>
        </p:txBody>
      </p:sp>
      <p:sp>
        <p:nvSpPr>
          <p:cNvPr id="4" name="Footer Placeholder 3"/>
          <p:cNvSpPr>
            <a:spLocks noGrp="1"/>
          </p:cNvSpPr>
          <p:nvPr>
            <p:ph type="ftr" sz="quarter" idx="11"/>
          </p:nvPr>
        </p:nvSpPr>
        <p:spPr>
          <a:xfrm>
            <a:off x="4232992" y="6466780"/>
            <a:ext cx="2945297" cy="365125"/>
          </a:xfrm>
          <a:prstGeom prst="rect">
            <a:avLst/>
          </a:prstGeom>
        </p:spPr>
        <p:txBody>
          <a:bodyPr/>
          <a:lstStyle/>
          <a:p>
            <a:r>
              <a:rPr lang="en-US"/>
              <a:t>vDEMPS</a:t>
            </a:r>
            <a:endParaRPr lang="en-US" dirty="0"/>
          </a:p>
        </p:txBody>
      </p:sp>
      <p:sp>
        <p:nvSpPr>
          <p:cNvPr id="5" name="Slide Number Placeholder 4"/>
          <p:cNvSpPr>
            <a:spLocks noGrp="1"/>
          </p:cNvSpPr>
          <p:nvPr>
            <p:ph type="sldNum" sz="quarter" idx="12"/>
          </p:nvPr>
        </p:nvSpPr>
        <p:spPr/>
        <p:txBody>
          <a:bodyPr/>
          <a:lstStyle/>
          <a:p>
            <a:fld id="{09D8A2C3-584B-BA48-94D2-B8BDBBCAD08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6.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InsideWaveNoLogo.jpg"/>
          <p:cNvPicPr>
            <a:picLocks noChangeAspect="1"/>
          </p:cNvPicPr>
          <p:nvPr userDrawn="1"/>
        </p:nvPicPr>
        <p:blipFill>
          <a:blip r:embed="rId14"/>
          <a:stretch>
            <a:fillRect/>
          </a:stretch>
        </p:blipFill>
        <p:spPr>
          <a:xfrm>
            <a:off x="0" y="0"/>
            <a:ext cx="4876800" cy="6858000"/>
          </a:xfrm>
          <a:prstGeom prst="rect">
            <a:avLst/>
          </a:prstGeom>
        </p:spPr>
      </p:pic>
      <p:sp>
        <p:nvSpPr>
          <p:cNvPr id="12" name="Date Placeholder 3"/>
          <p:cNvSpPr>
            <a:spLocks noGrp="1"/>
          </p:cNvSpPr>
          <p:nvPr>
            <p:ph type="dt" sz="half" idx="2"/>
          </p:nvPr>
        </p:nvSpPr>
        <p:spPr>
          <a:xfrm>
            <a:off x="7141029" y="6466780"/>
            <a:ext cx="868819" cy="365125"/>
          </a:xfrm>
          <a:prstGeom prst="rect">
            <a:avLst/>
          </a:prstGeom>
        </p:spPr>
        <p:txBody>
          <a:bodyPr anchor="b"/>
          <a:lstStyle>
            <a:lvl1pPr algn="r">
              <a:defRPr sz="1000" b="1">
                <a:solidFill>
                  <a:srgbClr val="0D2D82"/>
                </a:solidFill>
                <a:latin typeface="Arial"/>
                <a:cs typeface="Arial"/>
              </a:defRPr>
            </a:lvl1pPr>
          </a:lstStyle>
          <a:p>
            <a:fld id="{E4ABB92B-5249-E748-A3B1-8D1346AFADAB}" type="datetime1">
              <a:rPr lang="en-US" smtClean="0"/>
              <a:pPr/>
              <a:t>2/21/2018</a:t>
            </a:fld>
            <a:endParaRPr lang="en-US" dirty="0"/>
          </a:p>
        </p:txBody>
      </p:sp>
      <p:sp>
        <p:nvSpPr>
          <p:cNvPr id="14" name="Slide Number Placeholder 5"/>
          <p:cNvSpPr>
            <a:spLocks noGrp="1"/>
          </p:cNvSpPr>
          <p:nvPr>
            <p:ph type="sldNum" sz="quarter" idx="4"/>
          </p:nvPr>
        </p:nvSpPr>
        <p:spPr>
          <a:xfrm>
            <a:off x="8127999" y="6466780"/>
            <a:ext cx="569843" cy="365125"/>
          </a:xfrm>
          <a:prstGeom prst="rect">
            <a:avLst/>
          </a:prstGeom>
        </p:spPr>
        <p:txBody>
          <a:bodyPr anchor="b"/>
          <a:lstStyle>
            <a:lvl1pPr algn="r">
              <a:defRPr sz="1000" b="1">
                <a:solidFill>
                  <a:srgbClr val="0D2D82"/>
                </a:solidFill>
                <a:latin typeface="Arial"/>
                <a:cs typeface="Arial"/>
              </a:defRPr>
            </a:lvl1pPr>
          </a:lstStyle>
          <a:p>
            <a:fld id="{09D8A2C3-584B-BA48-94D2-B8BDBBCAD084}" type="slidenum">
              <a:rPr lang="en-US" smtClean="0"/>
              <a:pPr/>
              <a:t>‹#›</a:t>
            </a:fld>
            <a:endParaRPr lang="en-US" dirty="0"/>
          </a:p>
        </p:txBody>
      </p:sp>
      <p:sp>
        <p:nvSpPr>
          <p:cNvPr id="15" name="Title Placeholder 1"/>
          <p:cNvSpPr>
            <a:spLocks noGrp="1"/>
          </p:cNvSpPr>
          <p:nvPr>
            <p:ph type="title"/>
          </p:nvPr>
        </p:nvSpPr>
        <p:spPr>
          <a:xfrm>
            <a:off x="878418" y="274639"/>
            <a:ext cx="7928124" cy="943933"/>
          </a:xfrm>
          <a:prstGeom prst="rect">
            <a:avLst/>
          </a:prstGeom>
        </p:spPr>
        <p:txBody>
          <a:bodyPr vert="horz" lIns="91440" tIns="45720" rIns="91440" bIns="45720" rtlCol="0" anchor="ctr">
            <a:normAutofit/>
          </a:bodyPr>
          <a:lstStyle/>
          <a:p>
            <a:r>
              <a:rPr lang="en-US" dirty="0"/>
              <a:t>Click to edit Master title</a:t>
            </a:r>
          </a:p>
        </p:txBody>
      </p:sp>
      <p:sp>
        <p:nvSpPr>
          <p:cNvPr id="19" name="Text Placeholder 18"/>
          <p:cNvSpPr>
            <a:spLocks noGrp="1"/>
          </p:cNvSpPr>
          <p:nvPr>
            <p:ph type="body" idx="1"/>
          </p:nvPr>
        </p:nvSpPr>
        <p:spPr>
          <a:xfrm>
            <a:off x="878417" y="1216468"/>
            <a:ext cx="7928125" cy="509724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Tree>
  </p:cSld>
  <p:clrMap bg1="lt1" tx1="dk1" bg2="lt2" tx2="dk2" accent1="accent1" accent2="accent2" accent3="accent3" accent4="accent4" accent5="accent5" accent6="accent6" hlink="hlink" folHlink="folHlink"/>
  <p:sldLayoutIdLst>
    <p:sldLayoutId id="2147483670" r:id="rId1"/>
    <p:sldLayoutId id="2147483669" r:id="rId2"/>
    <p:sldLayoutId id="2147483668" r:id="rId3"/>
    <p:sldLayoutId id="2147483655" r:id="rId4"/>
    <p:sldLayoutId id="2147483673" r:id="rId5"/>
    <p:sldLayoutId id="2147483654" r:id="rId6"/>
    <p:sldLayoutId id="2147483657" r:id="rId7"/>
    <p:sldLayoutId id="2147483677" r:id="rId8"/>
    <p:sldLayoutId id="2147483678" r:id="rId9"/>
    <p:sldLayoutId id="2147483665" r:id="rId10"/>
    <p:sldLayoutId id="2147483675" r:id="rId11"/>
    <p:sldLayoutId id="2147483667" r:id="rId12"/>
  </p:sldLayoutIdLst>
  <p:hf hdr="0"/>
  <p:txStyles>
    <p:titleStyle>
      <a:lvl1pPr algn="l" defTabSz="457200" rtl="0" eaLnBrk="1" latinLnBrk="0" hangingPunct="1">
        <a:spcBef>
          <a:spcPct val="0"/>
        </a:spcBef>
        <a:buNone/>
        <a:defRPr sz="4400" b="1" i="0" kern="1200">
          <a:solidFill>
            <a:schemeClr val="tx2">
              <a:lumMod val="75000"/>
            </a:schemeClr>
          </a:solidFill>
          <a:effectLst>
            <a:outerShdw blurRad="50800" dist="38100" dir="2700000">
              <a:srgbClr val="000000">
                <a:alpha val="43000"/>
              </a:srgbClr>
            </a:outerShdw>
          </a:effectLst>
          <a:latin typeface="+mj-lt"/>
          <a:ea typeface="+mj-ea"/>
          <a:cs typeface="Arial Bold"/>
        </a:defRPr>
      </a:lvl1pPr>
    </p:titleStyle>
    <p:bodyStyle>
      <a:lvl1pPr marL="342900" indent="-342900" algn="l" defTabSz="457200" rtl="0" eaLnBrk="1" latinLnBrk="0" hangingPunct="1">
        <a:lnSpc>
          <a:spcPts val="3600"/>
        </a:lnSpc>
        <a:spcBef>
          <a:spcPts val="800"/>
        </a:spcBef>
        <a:spcAft>
          <a:spcPts val="0"/>
        </a:spcAft>
        <a:buClr>
          <a:schemeClr val="accent4">
            <a:lumMod val="75000"/>
          </a:schemeClr>
        </a:buClr>
        <a:buFont typeface="Arial"/>
        <a:buChar char="•"/>
        <a:defRPr sz="3200" kern="1200">
          <a:solidFill>
            <a:schemeClr val="tx1"/>
          </a:solidFill>
          <a:latin typeface="+mn-lt"/>
          <a:ea typeface="+mn-ea"/>
          <a:cs typeface="Arial"/>
        </a:defRPr>
      </a:lvl1pPr>
      <a:lvl2pPr marL="742950" indent="-285750" algn="l" defTabSz="457200" rtl="0" eaLnBrk="1" latinLnBrk="0" hangingPunct="1">
        <a:spcBef>
          <a:spcPts val="0"/>
        </a:spcBef>
        <a:buClr>
          <a:schemeClr val="tx1">
            <a:lumMod val="50000"/>
            <a:lumOff val="50000"/>
          </a:schemeClr>
        </a:buClr>
        <a:buFont typeface="Arial"/>
        <a:buChar char="–"/>
        <a:defRPr sz="2800" kern="1200">
          <a:solidFill>
            <a:schemeClr val="accent4">
              <a:lumMod val="75000"/>
            </a:schemeClr>
          </a:solidFill>
          <a:latin typeface="+mn-lt"/>
          <a:ea typeface="+mn-ea"/>
          <a:cs typeface="Arial"/>
        </a:defRPr>
      </a:lvl2pPr>
      <a:lvl3pPr marL="1143000" indent="-228600" algn="l" defTabSz="457200" rtl="0" eaLnBrk="1" latinLnBrk="0" hangingPunct="1">
        <a:spcBef>
          <a:spcPts val="300"/>
        </a:spcBef>
        <a:buClr>
          <a:schemeClr val="tx2">
            <a:lumMod val="75000"/>
          </a:schemeClr>
        </a:buClr>
        <a:buFont typeface="Arial"/>
        <a:buChar char="•"/>
        <a:defRPr sz="2400" kern="1200">
          <a:solidFill>
            <a:schemeClr val="tx1">
              <a:lumMod val="50000"/>
              <a:lumOff val="50000"/>
            </a:schemeClr>
          </a:solidFill>
          <a:latin typeface="+mn-lt"/>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914400"/>
            <a:ext cx="8229600" cy="5211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defTabSz="914400" fontAlgn="base">
              <a:spcBef>
                <a:spcPct val="0"/>
              </a:spcBef>
              <a:spcAft>
                <a:spcPct val="0"/>
              </a:spcAft>
              <a:defRPr/>
            </a:pPr>
            <a:endParaRPr lang="en-US">
              <a:solidFill>
                <a:srgbClr val="000000"/>
              </a:solidFill>
            </a:endParaRPr>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defTabSz="914400" fontAlgn="base">
              <a:spcBef>
                <a:spcPct val="0"/>
              </a:spcBef>
              <a:spcAft>
                <a:spcPct val="0"/>
              </a:spcAft>
              <a:defRPr/>
            </a:pPr>
            <a:fld id="{7FA835BE-886D-4773-98B3-59BF7C7D1401}" type="slidenum">
              <a:rPr lang="en-US">
                <a:solidFill>
                  <a:srgbClr val="000000"/>
                </a:solidFill>
              </a:rPr>
              <a:pPr defTabSz="914400" fontAlgn="base">
                <a:spcBef>
                  <a:spcPct val="0"/>
                </a:spcBef>
                <a:spcAft>
                  <a:spcPct val="0"/>
                </a:spcAft>
                <a:defRPr/>
              </a:pPr>
              <a:t>‹#›</a:t>
            </a:fld>
            <a:endParaRPr lang="en-US" dirty="0">
              <a:solidFill>
                <a:srgbClr val="000000"/>
              </a:solidFill>
            </a:endParaRPr>
          </a:p>
        </p:txBody>
      </p:sp>
      <p:sp>
        <p:nvSpPr>
          <p:cNvPr id="8202" name="Rectangle 10"/>
          <p:cNvSpPr>
            <a:spLocks noChangeArrowheads="1"/>
          </p:cNvSpPr>
          <p:nvPr userDrawn="1"/>
        </p:nvSpPr>
        <p:spPr bwMode="auto">
          <a:xfrm>
            <a:off x="457200" y="838200"/>
            <a:ext cx="8229600" cy="36513"/>
          </a:xfrm>
          <a:prstGeom prst="rect">
            <a:avLst/>
          </a:prstGeom>
          <a:gradFill rotWithShape="1">
            <a:gsLst>
              <a:gs pos="0">
                <a:schemeClr val="accent2"/>
              </a:gs>
              <a:gs pos="100000">
                <a:schemeClr val="bg1"/>
              </a:gs>
            </a:gsLst>
            <a:lin ang="0" scaled="1"/>
          </a:gradFill>
          <a:ln w="9525">
            <a:noFill/>
            <a:miter lim="800000"/>
            <a:headEnd/>
            <a:tailEnd/>
          </a:ln>
          <a:effectLst/>
        </p:spPr>
        <p:txBody>
          <a:bodyPr wrap="none" anchor="ctr"/>
          <a:lstStyle/>
          <a:p>
            <a:pPr defTabSz="914400" fontAlgn="base">
              <a:spcBef>
                <a:spcPct val="0"/>
              </a:spcBef>
              <a:spcAft>
                <a:spcPct val="0"/>
              </a:spcAft>
              <a:defRPr/>
            </a:pPr>
            <a:endParaRPr lang="en-US" dirty="0">
              <a:solidFill>
                <a:srgbClr val="000000"/>
              </a:solidFill>
            </a:endParaRPr>
          </a:p>
        </p:txBody>
      </p:sp>
      <p:sp>
        <p:nvSpPr>
          <p:cNvPr id="8203" name="Rectangle 11"/>
          <p:cNvSpPr>
            <a:spLocks noChangeArrowheads="1"/>
          </p:cNvSpPr>
          <p:nvPr userDrawn="1"/>
        </p:nvSpPr>
        <p:spPr bwMode="auto">
          <a:xfrm>
            <a:off x="0" y="0"/>
            <a:ext cx="9144000" cy="6858000"/>
          </a:xfrm>
          <a:prstGeom prst="rect">
            <a:avLst/>
          </a:prstGeom>
          <a:noFill/>
          <a:ln w="88900">
            <a:solidFill>
              <a:srgbClr val="000080"/>
            </a:solidFill>
            <a:miter lim="800000"/>
            <a:headEnd/>
            <a:tailEnd/>
          </a:ln>
          <a:effectLst/>
        </p:spPr>
        <p:txBody>
          <a:bodyPr wrap="none" anchor="ctr"/>
          <a:lstStyle/>
          <a:p>
            <a:pPr defTabSz="914400" fontAlgn="base">
              <a:spcBef>
                <a:spcPct val="0"/>
              </a:spcBef>
              <a:spcAft>
                <a:spcPct val="0"/>
              </a:spcAft>
              <a:defRPr/>
            </a:pPr>
            <a:endParaRPr lang="en-US" dirty="0">
              <a:solidFill>
                <a:srgbClr val="000000"/>
              </a:solidFill>
            </a:endParaRPr>
          </a:p>
        </p:txBody>
      </p:sp>
      <p:sp>
        <p:nvSpPr>
          <p:cNvPr id="1032" name="Rectangle 2"/>
          <p:cNvSpPr>
            <a:spLocks noGrp="1" noChangeArrowheads="1"/>
          </p:cNvSpPr>
          <p:nvPr>
            <p:ph type="title"/>
          </p:nvPr>
        </p:nvSpPr>
        <p:spPr bwMode="auto">
          <a:xfrm>
            <a:off x="457200" y="274638"/>
            <a:ext cx="6096000" cy="487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pic>
        <p:nvPicPr>
          <p:cNvPr id="1033" name="Picture 11" descr="ISPI Box 251px"/>
          <p:cNvPicPr>
            <a:picLocks noChangeAspect="1" noChangeArrowheads="1"/>
          </p:cNvPicPr>
          <p:nvPr userDrawn="1"/>
        </p:nvPicPr>
        <p:blipFill>
          <a:blip r:embed="rId15" cstate="print"/>
          <a:srcRect/>
          <a:stretch>
            <a:fillRect/>
          </a:stretch>
        </p:blipFill>
        <p:spPr bwMode="auto">
          <a:xfrm>
            <a:off x="6705600" y="228600"/>
            <a:ext cx="1992313" cy="1336675"/>
          </a:xfrm>
          <a:prstGeom prst="rect">
            <a:avLst/>
          </a:prstGeom>
          <a:noFill/>
          <a:ln w="9525">
            <a:noFill/>
            <a:miter lim="800000"/>
            <a:headEnd/>
            <a:tailEnd/>
          </a:ln>
        </p:spPr>
      </p:pic>
    </p:spTree>
    <p:extLst>
      <p:ext uri="{BB962C8B-B14F-4D97-AF65-F5344CB8AC3E}">
        <p14:creationId xmlns:p14="http://schemas.microsoft.com/office/powerpoint/2010/main" val="116316255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Lst>
  <p:hf hdr="0" ftr="0" dt="0"/>
  <p:txStyles>
    <p:titleStyle>
      <a:lvl1pPr algn="l" rtl="0" eaLnBrk="0" fontAlgn="base" hangingPunct="0">
        <a:spcBef>
          <a:spcPct val="0"/>
        </a:spcBef>
        <a:spcAft>
          <a:spcPct val="0"/>
        </a:spcAft>
        <a:defRPr sz="2800" b="1">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Arial" charset="0"/>
        </a:defRPr>
      </a:lvl2pPr>
      <a:lvl3pPr algn="l" rtl="0" eaLnBrk="0" fontAlgn="base" hangingPunct="0">
        <a:spcBef>
          <a:spcPct val="0"/>
        </a:spcBef>
        <a:spcAft>
          <a:spcPct val="0"/>
        </a:spcAft>
        <a:defRPr sz="2800" b="1">
          <a:solidFill>
            <a:schemeClr val="tx1"/>
          </a:solidFill>
          <a:latin typeface="Arial" charset="0"/>
        </a:defRPr>
      </a:lvl3pPr>
      <a:lvl4pPr algn="l" rtl="0" eaLnBrk="0" fontAlgn="base" hangingPunct="0">
        <a:spcBef>
          <a:spcPct val="0"/>
        </a:spcBef>
        <a:spcAft>
          <a:spcPct val="0"/>
        </a:spcAft>
        <a:defRPr sz="2800" b="1">
          <a:solidFill>
            <a:schemeClr val="tx1"/>
          </a:solidFill>
          <a:latin typeface="Arial" charset="0"/>
        </a:defRPr>
      </a:lvl4pPr>
      <a:lvl5pPr algn="l" rtl="0" eaLnBrk="0" fontAlgn="base" hangingPunct="0">
        <a:spcBef>
          <a:spcPct val="0"/>
        </a:spcBef>
        <a:spcAft>
          <a:spcPct val="0"/>
        </a:spcAft>
        <a:defRPr sz="2800" b="1">
          <a:solidFill>
            <a:schemeClr val="tx1"/>
          </a:solidFill>
          <a:latin typeface="Arial" charset="0"/>
        </a:defRPr>
      </a:lvl5pPr>
      <a:lvl6pPr marL="457200" algn="ctr" rtl="0" fontAlgn="base">
        <a:spcBef>
          <a:spcPct val="0"/>
        </a:spcBef>
        <a:spcAft>
          <a:spcPct val="0"/>
        </a:spcAft>
        <a:defRPr sz="2800" b="1">
          <a:solidFill>
            <a:schemeClr val="accent2"/>
          </a:solidFill>
          <a:latin typeface="Arial" charset="0"/>
        </a:defRPr>
      </a:lvl6pPr>
      <a:lvl7pPr marL="914400" algn="ctr" rtl="0" fontAlgn="base">
        <a:spcBef>
          <a:spcPct val="0"/>
        </a:spcBef>
        <a:spcAft>
          <a:spcPct val="0"/>
        </a:spcAft>
        <a:defRPr sz="2800" b="1">
          <a:solidFill>
            <a:schemeClr val="accent2"/>
          </a:solidFill>
          <a:latin typeface="Arial" charset="0"/>
        </a:defRPr>
      </a:lvl7pPr>
      <a:lvl8pPr marL="1371600" algn="ctr" rtl="0" fontAlgn="base">
        <a:spcBef>
          <a:spcPct val="0"/>
        </a:spcBef>
        <a:spcAft>
          <a:spcPct val="0"/>
        </a:spcAft>
        <a:defRPr sz="2800" b="1">
          <a:solidFill>
            <a:schemeClr val="accent2"/>
          </a:solidFill>
          <a:latin typeface="Arial" charset="0"/>
        </a:defRPr>
      </a:lvl8pPr>
      <a:lvl9pPr marL="1828800" algn="ctr" rtl="0" fontAlgn="base">
        <a:spcBef>
          <a:spcPct val="0"/>
        </a:spcBef>
        <a:spcAft>
          <a:spcPct val="0"/>
        </a:spcAft>
        <a:defRPr sz="2800" b="1">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28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hyperlink" Target="https://www.teachthought.com/technology/35-digital-tools-create-simple-quizzes-collect-feedback-students/" TargetMode="Externa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hyperlink" Target="https://www.nwea.org/blog/2018/the-ultimate-list-65-digital-tools-and-apps-to-support-formative-assessment-practices/" TargetMode="External"/><Relationship Id="rId5" Type="http://schemas.openxmlformats.org/officeDocument/2006/relationships/hyperlink" Target="http://webtools4u2use.wikispaces.com/finding+the+right+tool" TargetMode="External"/><Relationship Id="rId4" Type="http://schemas.openxmlformats.org/officeDocument/2006/relationships/hyperlink" Target="https://quizizz.com/" TargetMode="External"/></Relationships>
</file>

<file path=ppt/slides/_rels/slide20.xml.rels><?xml version="1.0" encoding="UTF-8" standalone="yes"?>
<Relationships xmlns="http://schemas.openxmlformats.org/package/2006/relationships"><Relationship Id="rId8" Type="http://schemas.openxmlformats.org/officeDocument/2006/relationships/hyperlink" Target="https://articulate.com/" TargetMode="External"/><Relationship Id="rId13" Type="http://schemas.openxmlformats.org/officeDocument/2006/relationships/hyperlink" Target="https://elearningindustry.com/directory/software-categories/learning-management-systems" TargetMode="External"/><Relationship Id="rId3" Type="http://schemas.openxmlformats.org/officeDocument/2006/relationships/notesSlide" Target="../notesSlides/notesSlide20.xml"/><Relationship Id="rId7" Type="http://schemas.openxmlformats.org/officeDocument/2006/relationships/hyperlink" Target="https://www.onlinequizcreator.com/" TargetMode="External"/><Relationship Id="rId12" Type="http://schemas.openxmlformats.org/officeDocument/2006/relationships/hyperlink" Target="http://www.sumtotalsystems.com/solutions/learn/" TargetMode="Externa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hyperlink" Target="https://www.questionmark.com/" TargetMode="External"/><Relationship Id="rId11" Type="http://schemas.openxmlformats.org/officeDocument/2006/relationships/hyperlink" Target="https://www.saba.com/us/apps/learning-work/" TargetMode="External"/><Relationship Id="rId5" Type="http://schemas.openxmlformats.org/officeDocument/2006/relationships/hyperlink" Target="https://exambuilder.com/" TargetMode="External"/><Relationship Id="rId10" Type="http://schemas.openxmlformats.org/officeDocument/2006/relationships/hyperlink" Target="https://www.cornerstoneondemand.com/learning/features" TargetMode="External"/><Relationship Id="rId4" Type="http://schemas.openxmlformats.org/officeDocument/2006/relationships/hyperlink" Target="https://www.act.org/" TargetMode="External"/><Relationship Id="rId9" Type="http://schemas.openxmlformats.org/officeDocument/2006/relationships/hyperlink" Target="https://www.adobe.com/products/captivate.html#mb8c61e91772876f96424b05f502635ca"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www.youtube.com/watch?v=t8Zj4cPzRz0" TargetMode="External"/><Relationship Id="rId13" Type="http://schemas.openxmlformats.org/officeDocument/2006/relationships/hyperlink" Target="https://www.youtube.com/watch?v=-Yqk5cHXsko" TargetMode="External"/><Relationship Id="rId18" Type="http://schemas.openxmlformats.org/officeDocument/2006/relationships/hyperlink" Target="https://www.livechatinc.com/typing-speed-test/#/" TargetMode="External"/><Relationship Id="rId3" Type="http://schemas.openxmlformats.org/officeDocument/2006/relationships/notesSlide" Target="../notesSlides/notesSlide21.xml"/><Relationship Id="rId7" Type="http://schemas.openxmlformats.org/officeDocument/2006/relationships/hyperlink" Target="https://www.polleverywhere.com/" TargetMode="External"/><Relationship Id="rId12" Type="http://schemas.openxmlformats.org/officeDocument/2006/relationships/hyperlink" Target="https://jeopardylabs.com/build/" TargetMode="External"/><Relationship Id="rId17" Type="http://schemas.openxmlformats.org/officeDocument/2006/relationships/hyperlink" Target="https://www.google.com/search?tbm=isch&amp;q=observation+checklist+example&amp;chips=q:observation+checklist+sample,g_4:observational&amp;sa=X&amp;ved=0ahUKEwj3rY2zyZ_ZAhUJRqwKHTYHCccQ4lYIMCgE&amp;biw=1600&amp;bih=716&amp;dpr=1" TargetMode="External"/><Relationship Id="rId2" Type="http://schemas.openxmlformats.org/officeDocument/2006/relationships/slideLayout" Target="../slideLayouts/slideLayout2.xml"/><Relationship Id="rId16" Type="http://schemas.openxmlformats.org/officeDocument/2006/relationships/hyperlink" Target="https://www.youtube.com/watch?v=MzaGbHkndts#action=share" TargetMode="External"/><Relationship Id="rId1" Type="http://schemas.openxmlformats.org/officeDocument/2006/relationships/tags" Target="../tags/tag6.xml"/><Relationship Id="rId6" Type="http://schemas.openxmlformats.org/officeDocument/2006/relationships/hyperlink" Target="https://create.kahoot.it/details/valentine-s-day/ec2b726c-5e30-46d1-b86a-3b642200cc55" TargetMode="External"/><Relationship Id="rId11" Type="http://schemas.openxmlformats.org/officeDocument/2006/relationships/hyperlink" Target="https://www.youtube.com/watch?v=ZJ7VaS3HoSE#action=share" TargetMode="External"/><Relationship Id="rId5" Type="http://schemas.openxmlformats.org/officeDocument/2006/relationships/hyperlink" Target="https://play.kahoot.it/#/?quizId=ec2b726c-5e30-46d1-b86a-3b642200cc55" TargetMode="External"/><Relationship Id="rId15" Type="http://schemas.openxmlformats.org/officeDocument/2006/relationships/hyperlink" Target="https://www.learningsim.com/" TargetMode="External"/><Relationship Id="rId10" Type="http://schemas.openxmlformats.org/officeDocument/2006/relationships/hyperlink" Target="http://www.c3softworks.com/" TargetMode="External"/><Relationship Id="rId4" Type="http://schemas.openxmlformats.org/officeDocument/2006/relationships/hyperlink" Target="https://www.turningtechnologies.com/" TargetMode="External"/><Relationship Id="rId9" Type="http://schemas.openxmlformats.org/officeDocument/2006/relationships/hyperlink" Target="https://www.surveymonkey.com/" TargetMode="External"/><Relationship Id="rId14" Type="http://schemas.openxmlformats.org/officeDocument/2006/relationships/hyperlink" Target="https://ready.csod.com/LMS/LoDetails/DetailsLo.aspx?loid=5a948467-abc0-4be0-bacd-086b04ca7ee2#t=1"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www.mbtionline.com/TaketheMBTI" TargetMode="External"/><Relationship Id="rId13" Type="http://schemas.openxmlformats.org/officeDocument/2006/relationships/hyperlink" Target="https://www.slideshare.net/talegentph/talentview-ebrochure" TargetMode="External"/><Relationship Id="rId18" Type="http://schemas.openxmlformats.org/officeDocument/2006/relationships/hyperlink" Target="https://www.prometric.com/en-us/news-and-resources/pages/videos.aspx" TargetMode="External"/><Relationship Id="rId3" Type="http://schemas.openxmlformats.org/officeDocument/2006/relationships/notesSlide" Target="../notesSlides/notesSlide22.xml"/><Relationship Id="rId7" Type="http://schemas.openxmlformats.org/officeDocument/2006/relationships/hyperlink" Target="http://discoveryourself.com/video/" TargetMode="External"/><Relationship Id="rId12" Type="http://schemas.openxmlformats.org/officeDocument/2006/relationships/hyperlink" Target="https://www.gallupstrengthscenter.com/Purchase/en-us/Product" TargetMode="External"/><Relationship Id="rId17" Type="http://schemas.openxmlformats.org/officeDocument/2006/relationships/hyperlink" Target="http://embed.vidyard.com/share/1WDx6vqibVak738wtkG9Lv?&amp;" TargetMode="External"/><Relationship Id="rId2" Type="http://schemas.openxmlformats.org/officeDocument/2006/relationships/slideLayout" Target="../slideLayouts/slideLayout2.xml"/><Relationship Id="rId16" Type="http://schemas.openxmlformats.org/officeDocument/2006/relationships/hyperlink" Target="http://www.moreofit.com/similar-to/crocodoc.com/Top_10_Sites_Like_Crocodoc/" TargetMode="External"/><Relationship Id="rId1" Type="http://schemas.openxmlformats.org/officeDocument/2006/relationships/tags" Target="../tags/tag7.xml"/><Relationship Id="rId6" Type="http://schemas.openxmlformats.org/officeDocument/2006/relationships/hyperlink" Target="https://www.capterra.com/sem-compare/pre-employment-testing-software?headline=Pre%20Employment%20Assessment%20Software&amp;gclid=EAIaIQobChMIquu9wOCf2QIVQZ7ACh2fqQ3GEAAYBCAAEgL--vD_BwE&amp;gclsrc=aw.ds" TargetMode="External"/><Relationship Id="rId11" Type="http://schemas.openxmlformats.org/officeDocument/2006/relationships/hyperlink" Target="https://www.tracomcorp.com/social-style-training/model/" TargetMode="External"/><Relationship Id="rId5" Type="http://schemas.openxmlformats.org/officeDocument/2006/relationships/hyperlink" Target="http://similarminds.com/career.html" TargetMode="External"/><Relationship Id="rId15" Type="http://schemas.openxmlformats.org/officeDocument/2006/relationships/hyperlink" Target="http://www.blackboard.com/index.html" TargetMode="External"/><Relationship Id="rId10" Type="http://schemas.openxmlformats.org/officeDocument/2006/relationships/hyperlink" Target="http://store.kornferry.com/store/lominger/en_US/pd/productID.5124936400" TargetMode="External"/><Relationship Id="rId4" Type="http://schemas.openxmlformats.org/officeDocument/2006/relationships/hyperlink" Target="http://careerassessmentsite.com/strong-interest-inventory/careers-jobs/strong-test/strong-theme-code-careers" TargetMode="External"/><Relationship Id="rId9" Type="http://schemas.openxmlformats.org/officeDocument/2006/relationships/hyperlink" Target="https://www.tonyrobbins.com/disc/" TargetMode="External"/><Relationship Id="rId14" Type="http://schemas.openxmlformats.org/officeDocument/2006/relationships/hyperlink" Target="http://www.personal-success-factors.com/6-best-free-strengths-test-site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hyperlink" Target="mailto:susan.mehrkens@comcast.net" TargetMode="External"/><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masteryconnect.com/socrativ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www.goformative.com/" TargetMode="External"/><Relationship Id="rId5" Type="http://schemas.openxmlformats.org/officeDocument/2006/relationships/hyperlink" Target="https://goformative.com/" TargetMode="External"/><Relationship Id="rId4" Type="http://schemas.openxmlformats.org/officeDocument/2006/relationships/hyperlink" Target="http://www.masteryconnect.com/socrative"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kaizena.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www.flubaroo.com/" TargetMode="External"/><Relationship Id="rId5" Type="http://schemas.openxmlformats.org/officeDocument/2006/relationships/hyperlink" Target="https://gsuite.google.com/learning-center/products/forms/get-started/" TargetMode="External"/><Relationship Id="rId4" Type="http://schemas.openxmlformats.org/officeDocument/2006/relationships/hyperlink" Target="http://www.kaizena.com/" TargetMode="Externa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708501" y="1143435"/>
            <a:ext cx="6215743" cy="2699239"/>
          </a:xfrm>
        </p:spPr>
        <p:txBody>
          <a:bodyPr anchor="t">
            <a:normAutofit/>
          </a:bodyPr>
          <a:lstStyle/>
          <a:p>
            <a:pPr algn="ctr">
              <a:lnSpc>
                <a:spcPct val="100000"/>
              </a:lnSpc>
              <a:spcBef>
                <a:spcPts val="0"/>
              </a:spcBef>
            </a:pPr>
            <a:r>
              <a:rPr lang="en-US" dirty="0"/>
              <a:t>Assessment Tools </a:t>
            </a:r>
            <a:br>
              <a:rPr lang="en-US" dirty="0"/>
            </a:br>
            <a:r>
              <a:rPr lang="en-US" dirty="0"/>
              <a:t>for </a:t>
            </a:r>
            <a:r>
              <a:rPr lang="en-US" dirty="0" smtClean="0"/>
              <a:t>K-12 and Corporate L&amp;D</a:t>
            </a:r>
            <a:endParaRPr lang="en-US" sz="2000" dirty="0"/>
          </a:p>
        </p:txBody>
      </p:sp>
      <p:sp>
        <p:nvSpPr>
          <p:cNvPr id="7" name="Subtitle 6"/>
          <p:cNvSpPr>
            <a:spLocks noGrp="1"/>
          </p:cNvSpPr>
          <p:nvPr>
            <p:ph type="subTitle" idx="1"/>
          </p:nvPr>
        </p:nvSpPr>
        <p:spPr>
          <a:xfrm>
            <a:off x="2665667" y="4015822"/>
            <a:ext cx="6301410" cy="2117355"/>
          </a:xfrm>
        </p:spPr>
        <p:txBody>
          <a:bodyPr>
            <a:noAutofit/>
          </a:bodyPr>
          <a:lstStyle/>
          <a:p>
            <a:pPr algn="ctr">
              <a:lnSpc>
                <a:spcPct val="100000"/>
              </a:lnSpc>
            </a:pPr>
            <a:r>
              <a:rPr lang="en-US" sz="2400" dirty="0"/>
              <a:t>Digital Learning Forum </a:t>
            </a:r>
          </a:p>
          <a:p>
            <a:pPr algn="ctr">
              <a:lnSpc>
                <a:spcPct val="100000"/>
              </a:lnSpc>
            </a:pPr>
            <a:r>
              <a:rPr lang="en-US" sz="2400" dirty="0"/>
              <a:t>February 12, 2018</a:t>
            </a:r>
          </a:p>
          <a:p>
            <a:pPr algn="ctr">
              <a:lnSpc>
                <a:spcPct val="100000"/>
              </a:lnSpc>
            </a:pPr>
            <a:endParaRPr lang="en-US" sz="2400" dirty="0"/>
          </a:p>
          <a:p>
            <a:pPr algn="ctr">
              <a:lnSpc>
                <a:spcPct val="100000"/>
              </a:lnSpc>
            </a:pPr>
            <a:r>
              <a:rPr lang="en-US" sz="2400" dirty="0"/>
              <a:t>Presented by: Sue Mehrkens</a:t>
            </a:r>
          </a:p>
          <a:p>
            <a:pPr algn="ctr">
              <a:lnSpc>
                <a:spcPct val="100000"/>
              </a:lnSpc>
            </a:pPr>
            <a:r>
              <a:rPr lang="en-US" sz="2400" dirty="0"/>
              <a:t>K-12 Info Provided by: </a:t>
            </a:r>
            <a:r>
              <a:rPr lang="en-US" sz="2400" dirty="0" smtClean="0"/>
              <a:t>Patricia Leonard </a:t>
            </a:r>
          </a:p>
          <a:p>
            <a:pPr algn="ctr">
              <a:lnSpc>
                <a:spcPct val="100000"/>
              </a:lnSpc>
            </a:pPr>
            <a:r>
              <a:rPr lang="en-US" sz="2400" dirty="0" smtClean="0"/>
              <a:t>and Carole </a:t>
            </a:r>
            <a:r>
              <a:rPr lang="en-US" sz="2400" dirty="0"/>
              <a:t>Bagley, Ph.D.</a:t>
            </a:r>
          </a:p>
        </p:txBody>
      </p:sp>
    </p:spTree>
    <p:custDataLst>
      <p:tags r:id="rId1"/>
    </p:custData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Kirkpatrick’s Levels of Evaluation</a:t>
            </a:r>
          </a:p>
        </p:txBody>
      </p:sp>
      <p:sp>
        <p:nvSpPr>
          <p:cNvPr id="3" name="Date Placeholder 2"/>
          <p:cNvSpPr>
            <a:spLocks noGrp="1"/>
          </p:cNvSpPr>
          <p:nvPr>
            <p:ph type="dt" sz="half" idx="10"/>
          </p:nvPr>
        </p:nvSpPr>
        <p:spPr/>
        <p:txBody>
          <a:bodyPr/>
          <a:lstStyle/>
          <a:p>
            <a:fld id="{920E684B-C663-F64A-A835-28F35CD59499}" type="datetime1">
              <a:rPr lang="en-US" smtClean="0"/>
              <a:pPr/>
              <a:t>2/21/2018</a:t>
            </a:fld>
            <a:endParaRPr lang="en-US" dirty="0"/>
          </a:p>
        </p:txBody>
      </p:sp>
      <p:sp>
        <p:nvSpPr>
          <p:cNvPr id="4" name="Slide Number Placeholder 3"/>
          <p:cNvSpPr>
            <a:spLocks noGrp="1"/>
          </p:cNvSpPr>
          <p:nvPr>
            <p:ph type="sldNum" sz="quarter" idx="12"/>
          </p:nvPr>
        </p:nvSpPr>
        <p:spPr/>
        <p:txBody>
          <a:bodyPr/>
          <a:lstStyle/>
          <a:p>
            <a:fld id="{09D8A2C3-584B-BA48-94D2-B8BDBBCAD084}" type="slidenum">
              <a:rPr lang="en-US" smtClean="0"/>
              <a:pPr/>
              <a:t>10</a:t>
            </a:fld>
            <a:endParaRPr lang="en-US"/>
          </a:p>
        </p:txBody>
      </p:sp>
      <p:sp>
        <p:nvSpPr>
          <p:cNvPr id="7" name="Cube 6"/>
          <p:cNvSpPr/>
          <p:nvPr/>
        </p:nvSpPr>
        <p:spPr bwMode="auto">
          <a:xfrm>
            <a:off x="1575836" y="4382837"/>
            <a:ext cx="6096000" cy="1285875"/>
          </a:xfrm>
          <a:prstGeom prst="cube">
            <a:avLst>
              <a:gd name="adj" fmla="val 23387"/>
            </a:avLst>
          </a:prstGeom>
          <a:gradFill>
            <a:gsLst>
              <a:gs pos="0">
                <a:srgbClr val="03D4A8"/>
              </a:gs>
              <a:gs pos="25000">
                <a:srgbClr val="21D6E0"/>
              </a:gs>
              <a:gs pos="75000">
                <a:srgbClr val="0087E6"/>
              </a:gs>
              <a:gs pos="100000">
                <a:srgbClr val="005CBF"/>
              </a:gs>
            </a:gsLst>
            <a:lin ang="5400000" scaled="0"/>
          </a:gradFill>
          <a:ln w="12699"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none" lIns="85593" tIns="42045" rIns="85593" bIns="42045" numCol="1" rtlCol="0" anchor="t" anchorCtr="0" compatLnSpc="1">
            <a:prstTxWarp prst="textNoShape">
              <a:avLst/>
            </a:prstTxWarp>
          </a:bodyPr>
          <a:lstStyle/>
          <a:p>
            <a:pPr defTabSz="864931"/>
            <a:endParaRPr lang="en-US" sz="4200" dirty="0"/>
          </a:p>
        </p:txBody>
      </p:sp>
      <p:sp>
        <p:nvSpPr>
          <p:cNvPr id="8" name="Content Placeholder 5"/>
          <p:cNvSpPr>
            <a:spLocks noGrp="1"/>
          </p:cNvSpPr>
          <p:nvPr>
            <p:ph sz="half" idx="4294967295"/>
          </p:nvPr>
        </p:nvSpPr>
        <p:spPr>
          <a:xfrm>
            <a:off x="1596572" y="4549357"/>
            <a:ext cx="5294258" cy="1262230"/>
          </a:xfrm>
          <a:prstGeom prst="rect">
            <a:avLst/>
          </a:prstGeom>
        </p:spPr>
        <p:txBody>
          <a:bodyPr anchor="ctr">
            <a:normAutofit/>
          </a:bodyPr>
          <a:lstStyle/>
          <a:p>
            <a:pPr algn="ctr">
              <a:buNone/>
            </a:pPr>
            <a:r>
              <a:rPr lang="en-US" dirty="0"/>
              <a:t>1. Reaction</a:t>
            </a:r>
          </a:p>
        </p:txBody>
      </p:sp>
      <p:grpSp>
        <p:nvGrpSpPr>
          <p:cNvPr id="9" name="Group 24"/>
          <p:cNvGrpSpPr/>
          <p:nvPr/>
        </p:nvGrpSpPr>
        <p:grpSpPr>
          <a:xfrm>
            <a:off x="2032000" y="3382712"/>
            <a:ext cx="5225143" cy="1428750"/>
            <a:chOff x="2366812" y="4191000"/>
            <a:chExt cx="5486400" cy="1524000"/>
          </a:xfrm>
        </p:grpSpPr>
        <p:sp>
          <p:nvSpPr>
            <p:cNvPr id="10" name="Cube 9"/>
            <p:cNvSpPr/>
            <p:nvPr/>
          </p:nvSpPr>
          <p:spPr bwMode="auto">
            <a:xfrm>
              <a:off x="2366812" y="4191000"/>
              <a:ext cx="5486400" cy="1371600"/>
            </a:xfrm>
            <a:prstGeom prst="cube">
              <a:avLst>
                <a:gd name="adj" fmla="val 23387"/>
              </a:avLst>
            </a:prstGeom>
            <a:gradFill>
              <a:gsLst>
                <a:gs pos="0">
                  <a:srgbClr val="DDEBCF"/>
                </a:gs>
                <a:gs pos="50000">
                  <a:srgbClr val="9CB86E"/>
                </a:gs>
                <a:gs pos="100000">
                  <a:srgbClr val="156B13"/>
                </a:gs>
              </a:gsLst>
              <a:lin ang="5400000" scaled="0"/>
            </a:gradFill>
            <a:ln w="12699"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none" lIns="90488" tIns="44450" rIns="90488" bIns="44450" numCol="1" rtlCol="0" anchor="t" anchorCtr="0" compatLnSpc="1">
              <a:prstTxWarp prst="textNoShape">
                <a:avLst/>
              </a:prstTxWarp>
            </a:bodyPr>
            <a:lstStyle/>
            <a:p>
              <a:pPr algn="ctr" defTabSz="864931"/>
              <a:endParaRPr lang="en-US" sz="3200" dirty="0"/>
            </a:p>
          </p:txBody>
        </p:sp>
        <p:sp>
          <p:nvSpPr>
            <p:cNvPr id="11" name="Content Placeholder 5"/>
            <p:cNvSpPr txBox="1">
              <a:spLocks/>
            </p:cNvSpPr>
            <p:nvPr/>
          </p:nvSpPr>
          <p:spPr bwMode="auto">
            <a:xfrm>
              <a:off x="2425474" y="4521905"/>
              <a:ext cx="4974956" cy="1193095"/>
            </a:xfrm>
            <a:prstGeom prst="rect">
              <a:avLst/>
            </a:prstGeom>
            <a:noFill/>
            <a:ln w="12700">
              <a:noFill/>
              <a:miter lim="800000"/>
              <a:headEnd/>
              <a:tailEnd/>
            </a:ln>
          </p:spPr>
          <p:txBody>
            <a:bodyPr vert="horz" wrap="square" lIns="95655" tIns="46988" rIns="95655" bIns="46988" numCol="1" anchor="ctr" anchorCtr="0" compatLnSpc="1">
              <a:prstTxWarp prst="textNoShape">
                <a:avLst/>
              </a:prstTxWarp>
              <a:normAutofit/>
            </a:bodyPr>
            <a:lstStyle/>
            <a:p>
              <a:pPr marL="486524" indent="-486524" algn="ctr" defTabSz="864931" eaLnBrk="1" hangingPunct="1">
                <a:lnSpc>
                  <a:spcPct val="85000"/>
                </a:lnSpc>
                <a:spcBef>
                  <a:spcPct val="30000"/>
                </a:spcBef>
                <a:buClr>
                  <a:srgbClr val="DC241F"/>
                </a:buClr>
                <a:defRPr/>
              </a:pPr>
              <a:r>
                <a:rPr lang="en-US" sz="3200" kern="0" dirty="0">
                  <a:latin typeface="+mn-lt"/>
                </a:rPr>
                <a:t>2.  Learning</a:t>
              </a:r>
              <a:endParaRPr lang="en-US" sz="3200" b="0" kern="0" dirty="0">
                <a:latin typeface="+mn-lt"/>
              </a:endParaRPr>
            </a:p>
          </p:txBody>
        </p:sp>
      </p:grpSp>
      <p:grpSp>
        <p:nvGrpSpPr>
          <p:cNvPr id="6" name="Group 5"/>
          <p:cNvGrpSpPr/>
          <p:nvPr/>
        </p:nvGrpSpPr>
        <p:grpSpPr>
          <a:xfrm>
            <a:off x="2540000" y="2365582"/>
            <a:ext cx="4354286" cy="1404277"/>
            <a:chOff x="2540000" y="2365582"/>
            <a:chExt cx="4354286" cy="1404277"/>
          </a:xfrm>
        </p:grpSpPr>
        <p:sp>
          <p:nvSpPr>
            <p:cNvPr id="13" name="Cube 12"/>
            <p:cNvSpPr/>
            <p:nvPr/>
          </p:nvSpPr>
          <p:spPr bwMode="auto">
            <a:xfrm>
              <a:off x="2540000" y="2365582"/>
              <a:ext cx="4354286" cy="1285875"/>
            </a:xfrm>
            <a:prstGeom prst="cube">
              <a:avLst>
                <a:gd name="adj" fmla="val 23387"/>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w="12699"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none" lIns="90488" tIns="44450" rIns="90488" bIns="44450" numCol="1" rtlCol="0" anchor="t" anchorCtr="0" compatLnSpc="1">
              <a:prstTxWarp prst="textNoShape">
                <a:avLst/>
              </a:prstTxWarp>
            </a:bodyPr>
            <a:lstStyle/>
            <a:p>
              <a:pPr algn="ctr" defTabSz="864931"/>
              <a:endParaRPr lang="en-US" sz="3200" dirty="0"/>
            </a:p>
          </p:txBody>
        </p:sp>
        <p:sp>
          <p:nvSpPr>
            <p:cNvPr id="14" name="Content Placeholder 5"/>
            <p:cNvSpPr txBox="1">
              <a:spLocks/>
            </p:cNvSpPr>
            <p:nvPr/>
          </p:nvSpPr>
          <p:spPr bwMode="auto">
            <a:xfrm>
              <a:off x="2562135" y="2651332"/>
              <a:ext cx="4165236" cy="1118527"/>
            </a:xfrm>
            <a:prstGeom prst="rect">
              <a:avLst/>
            </a:prstGeom>
            <a:noFill/>
            <a:ln w="12700">
              <a:noFill/>
              <a:miter lim="800000"/>
              <a:headEnd/>
              <a:tailEnd/>
            </a:ln>
          </p:spPr>
          <p:txBody>
            <a:bodyPr vert="horz" wrap="square" lIns="95655" tIns="46988" rIns="95655" bIns="46988" numCol="1" anchor="ctr" anchorCtr="0" compatLnSpc="1">
              <a:prstTxWarp prst="textNoShape">
                <a:avLst/>
              </a:prstTxWarp>
              <a:normAutofit/>
            </a:bodyPr>
            <a:lstStyle/>
            <a:p>
              <a:pPr marL="486524" indent="-486524" algn="ctr" defTabSz="864931" eaLnBrk="1" hangingPunct="1">
                <a:lnSpc>
                  <a:spcPct val="85000"/>
                </a:lnSpc>
                <a:spcBef>
                  <a:spcPct val="30000"/>
                </a:spcBef>
                <a:buClr>
                  <a:srgbClr val="DC241F"/>
                </a:buClr>
                <a:defRPr/>
              </a:pPr>
              <a:r>
                <a:rPr lang="en-US" sz="3200" kern="0" dirty="0">
                  <a:latin typeface="+mn-lt"/>
                </a:rPr>
                <a:t>3.  Behavior</a:t>
              </a:r>
              <a:endParaRPr lang="en-US" sz="3200" b="0" kern="0" dirty="0">
                <a:latin typeface="+mn-lt"/>
              </a:endParaRPr>
            </a:p>
          </p:txBody>
        </p:sp>
      </p:grpSp>
      <p:grpSp>
        <p:nvGrpSpPr>
          <p:cNvPr id="15" name="Group 22"/>
          <p:cNvGrpSpPr/>
          <p:nvPr/>
        </p:nvGrpSpPr>
        <p:grpSpPr>
          <a:xfrm>
            <a:off x="2975428" y="1368636"/>
            <a:ext cx="3483429" cy="1571625"/>
            <a:chOff x="3200400" y="2057400"/>
            <a:chExt cx="3657600" cy="1676400"/>
          </a:xfrm>
        </p:grpSpPr>
        <p:sp>
          <p:nvSpPr>
            <p:cNvPr id="16" name="Cube 15"/>
            <p:cNvSpPr/>
            <p:nvPr/>
          </p:nvSpPr>
          <p:spPr bwMode="auto">
            <a:xfrm>
              <a:off x="3200400" y="2057400"/>
              <a:ext cx="3657600" cy="1371600"/>
            </a:xfrm>
            <a:prstGeom prst="cube">
              <a:avLst>
                <a:gd name="adj" fmla="val 23387"/>
              </a:avLst>
            </a:prstGeom>
            <a:solidFill>
              <a:srgbClr val="FFFF99"/>
            </a:solidFill>
            <a:ln w="12699"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none" lIns="90488" tIns="44450" rIns="90488" bIns="44450" numCol="1" rtlCol="0" anchor="t" anchorCtr="0" compatLnSpc="1">
              <a:prstTxWarp prst="textNoShape">
                <a:avLst/>
              </a:prstTxWarp>
            </a:bodyPr>
            <a:lstStyle/>
            <a:p>
              <a:pPr algn="ctr" defTabSz="864931"/>
              <a:endParaRPr lang="en-US" sz="3200" dirty="0"/>
            </a:p>
          </p:txBody>
        </p:sp>
        <p:sp>
          <p:nvSpPr>
            <p:cNvPr id="17" name="Content Placeholder 5"/>
            <p:cNvSpPr txBox="1">
              <a:spLocks/>
            </p:cNvSpPr>
            <p:nvPr/>
          </p:nvSpPr>
          <p:spPr bwMode="auto">
            <a:xfrm>
              <a:off x="3217871" y="2106478"/>
              <a:ext cx="3446035" cy="1627322"/>
            </a:xfrm>
            <a:prstGeom prst="rect">
              <a:avLst/>
            </a:prstGeom>
            <a:noFill/>
            <a:ln w="12700">
              <a:noFill/>
              <a:miter lim="800000"/>
              <a:headEnd/>
              <a:tailEnd/>
            </a:ln>
          </p:spPr>
          <p:txBody>
            <a:bodyPr vert="horz" wrap="square" lIns="95655" tIns="46988" rIns="95655" bIns="46988" numCol="1" anchor="ctr" anchorCtr="0" compatLnSpc="1">
              <a:prstTxWarp prst="textNoShape">
                <a:avLst/>
              </a:prstTxWarp>
              <a:normAutofit/>
            </a:bodyPr>
            <a:lstStyle/>
            <a:p>
              <a:pPr marL="174187" indent="-174187" algn="ctr" defTabSz="864931" eaLnBrk="1" hangingPunct="1">
                <a:lnSpc>
                  <a:spcPct val="85000"/>
                </a:lnSpc>
                <a:spcBef>
                  <a:spcPct val="30000"/>
                </a:spcBef>
                <a:buClr>
                  <a:srgbClr val="DC241F"/>
                </a:buClr>
                <a:defRPr/>
              </a:pPr>
              <a:r>
                <a:rPr lang="en-US" sz="3200" kern="0" dirty="0">
                  <a:latin typeface="+mn-lt"/>
                </a:rPr>
                <a:t>4. Results</a:t>
              </a:r>
            </a:p>
          </p:txBody>
        </p:sp>
      </p:grpSp>
    </p:spTree>
    <p:extLst>
      <p:ext uri="{BB962C8B-B14F-4D97-AF65-F5344CB8AC3E}">
        <p14:creationId xmlns:p14="http://schemas.microsoft.com/office/powerpoint/2010/main" val="1145590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wipe(down)">
                                      <p:cBhvr>
                                        <p:cTn id="10" dur="500"/>
                                        <p:tgtEl>
                                          <p:spTgt spid="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Gagne's Nine Levels of Learning</a:t>
            </a:r>
          </a:p>
        </p:txBody>
      </p:sp>
      <p:sp>
        <p:nvSpPr>
          <p:cNvPr id="3" name="Date Placeholder 2"/>
          <p:cNvSpPr>
            <a:spLocks noGrp="1"/>
          </p:cNvSpPr>
          <p:nvPr>
            <p:ph type="dt" sz="half" idx="10"/>
          </p:nvPr>
        </p:nvSpPr>
        <p:spPr/>
        <p:txBody>
          <a:bodyPr/>
          <a:lstStyle/>
          <a:p>
            <a:fld id="{920E684B-C663-F64A-A835-28F35CD59499}" type="datetime1">
              <a:rPr lang="en-US" smtClean="0"/>
              <a:pPr/>
              <a:t>2/21/2018</a:t>
            </a:fld>
            <a:endParaRPr lang="en-US" dirty="0"/>
          </a:p>
        </p:txBody>
      </p:sp>
      <p:sp>
        <p:nvSpPr>
          <p:cNvPr id="4" name="Slide Number Placeholder 3"/>
          <p:cNvSpPr>
            <a:spLocks noGrp="1"/>
          </p:cNvSpPr>
          <p:nvPr>
            <p:ph type="sldNum" sz="quarter" idx="12"/>
          </p:nvPr>
        </p:nvSpPr>
        <p:spPr/>
        <p:txBody>
          <a:bodyPr/>
          <a:lstStyle/>
          <a:p>
            <a:fld id="{09D8A2C3-584B-BA48-94D2-B8BDBBCAD084}" type="slidenum">
              <a:rPr lang="en-US" smtClean="0"/>
              <a:pPr/>
              <a:t>11</a:t>
            </a:fld>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1813" y="1351855"/>
            <a:ext cx="3000375" cy="511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3067888" y="1905001"/>
            <a:ext cx="3004300" cy="620486"/>
          </a:xfrm>
          <a:prstGeom prst="rect">
            <a:avLst/>
          </a:prstGeom>
          <a:no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599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E6BE441-3566-4E09-B819-F065F966342C}" type="slidenum">
              <a:rPr lang="en-US" smtClean="0">
                <a:solidFill>
                  <a:srgbClr val="000000"/>
                </a:solidFill>
              </a:rPr>
              <a:pPr>
                <a:defRPr/>
              </a:pPr>
              <a:t>12</a:t>
            </a:fld>
            <a:endParaRPr lang="en-US" dirty="0">
              <a:solidFill>
                <a:srgbClr val="0000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13" y="0"/>
            <a:ext cx="8977574" cy="6858000"/>
          </a:xfrm>
          <a:prstGeom prst="rect">
            <a:avLst/>
          </a:prstGeom>
        </p:spPr>
      </p:pic>
      <p:sp>
        <p:nvSpPr>
          <p:cNvPr id="5" name="TextBox 4"/>
          <p:cNvSpPr txBox="1"/>
          <p:nvPr/>
        </p:nvSpPr>
        <p:spPr>
          <a:xfrm>
            <a:off x="7391400" y="120134"/>
            <a:ext cx="1612364" cy="369332"/>
          </a:xfrm>
          <a:prstGeom prst="rect">
            <a:avLst/>
          </a:prstGeom>
          <a:noFill/>
        </p:spPr>
        <p:txBody>
          <a:bodyPr wrap="none" rtlCol="0">
            <a:spAutoFit/>
          </a:bodyPr>
          <a:lstStyle/>
          <a:p>
            <a:pPr defTabSz="914400" fontAlgn="base">
              <a:spcBef>
                <a:spcPct val="0"/>
              </a:spcBef>
              <a:spcAft>
                <a:spcPct val="0"/>
              </a:spcAft>
            </a:pPr>
            <a:r>
              <a:rPr lang="en-US" b="1" u="sng" dirty="0">
                <a:solidFill>
                  <a:srgbClr val="6600CC"/>
                </a:solidFill>
              </a:rPr>
              <a:t>www.ispi.org</a:t>
            </a:r>
          </a:p>
        </p:txBody>
      </p:sp>
      <p:sp>
        <p:nvSpPr>
          <p:cNvPr id="4" name="Rectangle 3"/>
          <p:cNvSpPr/>
          <p:nvPr/>
        </p:nvSpPr>
        <p:spPr>
          <a:xfrm>
            <a:off x="740227" y="4365169"/>
            <a:ext cx="7663543" cy="1883229"/>
          </a:xfrm>
          <a:prstGeom prst="rect">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550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a:xfrm>
            <a:off x="813100" y="1213515"/>
            <a:ext cx="7560367" cy="5234608"/>
          </a:xfrm>
        </p:spPr>
        <p:txBody>
          <a:bodyPr>
            <a:noAutofit/>
          </a:bodyPr>
          <a:lstStyle/>
          <a:p>
            <a:r>
              <a:rPr lang="en-US" dirty="0"/>
              <a:t>Align assessment strategy with organizational goals, objectives and culture.  </a:t>
            </a:r>
          </a:p>
          <a:p>
            <a:pPr lvl="1">
              <a:lnSpc>
                <a:spcPct val="80000"/>
              </a:lnSpc>
            </a:pPr>
            <a:r>
              <a:rPr lang="en-US" dirty="0"/>
              <a:t>Begin…with the end in mind.</a:t>
            </a:r>
          </a:p>
          <a:p>
            <a:pPr lvl="1">
              <a:lnSpc>
                <a:spcPct val="80000"/>
              </a:lnSpc>
            </a:pPr>
            <a:r>
              <a:rPr lang="en-US" dirty="0"/>
              <a:t>Focus on end results/key outcomes.</a:t>
            </a:r>
          </a:p>
          <a:p>
            <a:pPr lvl="1">
              <a:lnSpc>
                <a:spcPct val="80000"/>
              </a:lnSpc>
            </a:pPr>
            <a:r>
              <a:rPr lang="en-US" dirty="0"/>
              <a:t>Assess ongoing management support of training goals.</a:t>
            </a:r>
          </a:p>
          <a:p>
            <a:r>
              <a:rPr lang="en-US" dirty="0"/>
              <a:t>Plan </a:t>
            </a:r>
            <a:r>
              <a:rPr lang="en-US" b="1" i="1" dirty="0"/>
              <a:t>what</a:t>
            </a:r>
            <a:r>
              <a:rPr lang="en-US" dirty="0"/>
              <a:t> you want to measure and </a:t>
            </a:r>
            <a:r>
              <a:rPr lang="en-US" b="1" i="1" dirty="0"/>
              <a:t>why</a:t>
            </a:r>
            <a:r>
              <a:rPr lang="en-US" dirty="0"/>
              <a:t>.  </a:t>
            </a:r>
          </a:p>
          <a:p>
            <a:r>
              <a:rPr lang="en-US" dirty="0"/>
              <a:t>Decide on the types of assessment (</a:t>
            </a:r>
            <a:r>
              <a:rPr lang="en-US" b="1" i="1" dirty="0"/>
              <a:t>how</a:t>
            </a:r>
            <a:r>
              <a:rPr lang="en-US" dirty="0"/>
              <a:t>).</a:t>
            </a:r>
          </a:p>
          <a:p>
            <a:r>
              <a:rPr lang="en-US" dirty="0"/>
              <a:t>Consider documenting your process. </a:t>
            </a:r>
          </a:p>
          <a:p>
            <a:r>
              <a:rPr lang="en-US" dirty="0"/>
              <a:t>Keep it simple for others.</a:t>
            </a:r>
          </a:p>
          <a:p>
            <a:pPr marL="0" indent="0">
              <a:lnSpc>
                <a:spcPct val="100000"/>
              </a:lnSpc>
              <a:buNone/>
            </a:pPr>
            <a:endParaRPr lang="en-US" sz="2000" dirty="0"/>
          </a:p>
        </p:txBody>
      </p:sp>
      <p:sp>
        <p:nvSpPr>
          <p:cNvPr id="2" name="Title 1"/>
          <p:cNvSpPr>
            <a:spLocks noGrp="1"/>
          </p:cNvSpPr>
          <p:nvPr>
            <p:ph type="title"/>
          </p:nvPr>
        </p:nvSpPr>
        <p:spPr/>
        <p:txBody>
          <a:bodyPr>
            <a:normAutofit/>
          </a:bodyPr>
          <a:lstStyle/>
          <a:p>
            <a:r>
              <a:rPr lang="en-US" dirty="0"/>
              <a:t>Overall Assessment Tasks</a:t>
            </a:r>
          </a:p>
        </p:txBody>
      </p:sp>
      <p:sp>
        <p:nvSpPr>
          <p:cNvPr id="3" name="Date Placeholder 2"/>
          <p:cNvSpPr>
            <a:spLocks noGrp="1"/>
          </p:cNvSpPr>
          <p:nvPr>
            <p:ph type="dt" sz="half" idx="10"/>
          </p:nvPr>
        </p:nvSpPr>
        <p:spPr>
          <a:xfrm>
            <a:off x="7296439" y="6466780"/>
            <a:ext cx="831559" cy="365125"/>
          </a:xfrm>
        </p:spPr>
        <p:txBody>
          <a:bodyPr/>
          <a:lstStyle/>
          <a:p>
            <a:fld id="{920E684B-C663-F64A-A835-28F35CD59499}" type="datetime1">
              <a:rPr lang="en-US" smtClean="0"/>
              <a:pPr/>
              <a:t>2/21/2018</a:t>
            </a:fld>
            <a:endParaRPr lang="en-US" dirty="0"/>
          </a:p>
        </p:txBody>
      </p:sp>
      <p:sp>
        <p:nvSpPr>
          <p:cNvPr id="5" name="Slide Number Placeholder 4"/>
          <p:cNvSpPr>
            <a:spLocks noGrp="1"/>
          </p:cNvSpPr>
          <p:nvPr>
            <p:ph type="sldNum" sz="quarter" idx="12"/>
          </p:nvPr>
        </p:nvSpPr>
        <p:spPr/>
        <p:txBody>
          <a:bodyPr/>
          <a:lstStyle/>
          <a:p>
            <a:fld id="{09D8A2C3-584B-BA48-94D2-B8BDBBCAD084}" type="slidenum">
              <a:rPr lang="en-US" smtClean="0"/>
              <a:pPr/>
              <a:t>13</a:t>
            </a:fld>
            <a:endParaRPr lang="en-US"/>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6413" y="78648"/>
            <a:ext cx="1781899" cy="1760991"/>
          </a:xfrm>
          <a:prstGeom prst="rect">
            <a:avLst/>
          </a:prstGeom>
        </p:spPr>
      </p:pic>
    </p:spTree>
    <p:custDataLst>
      <p:tags r:id="rId1"/>
    </p:custDataLst>
    <p:extLst>
      <p:ext uri="{BB962C8B-B14F-4D97-AF65-F5344CB8AC3E}">
        <p14:creationId xmlns:p14="http://schemas.microsoft.com/office/powerpoint/2010/main" val="1761211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 Data</a:t>
            </a:r>
          </a:p>
        </p:txBody>
      </p:sp>
      <p:sp>
        <p:nvSpPr>
          <p:cNvPr id="3" name="Date Placeholder 2"/>
          <p:cNvSpPr>
            <a:spLocks noGrp="1"/>
          </p:cNvSpPr>
          <p:nvPr>
            <p:ph type="dt" sz="half" idx="10"/>
          </p:nvPr>
        </p:nvSpPr>
        <p:spPr/>
        <p:txBody>
          <a:bodyPr/>
          <a:lstStyle/>
          <a:p>
            <a:fld id="{920E684B-C663-F64A-A835-28F35CD59499}" type="datetime1">
              <a:rPr lang="en-US" smtClean="0"/>
              <a:pPr/>
              <a:t>2/21/2018</a:t>
            </a:fld>
            <a:endParaRPr lang="en-US" dirty="0"/>
          </a:p>
        </p:txBody>
      </p:sp>
      <p:sp>
        <p:nvSpPr>
          <p:cNvPr id="4" name="Slide Number Placeholder 3"/>
          <p:cNvSpPr>
            <a:spLocks noGrp="1"/>
          </p:cNvSpPr>
          <p:nvPr>
            <p:ph type="sldNum" sz="quarter" idx="12"/>
          </p:nvPr>
        </p:nvSpPr>
        <p:spPr/>
        <p:txBody>
          <a:bodyPr/>
          <a:lstStyle/>
          <a:p>
            <a:fld id="{09D8A2C3-584B-BA48-94D2-B8BDBBCAD084}" type="slidenum">
              <a:rPr lang="en-US" smtClean="0"/>
              <a:pPr/>
              <a:t>14</a:t>
            </a:fld>
            <a:endParaRPr lang="en-US"/>
          </a:p>
        </p:txBody>
      </p:sp>
      <p:sp>
        <p:nvSpPr>
          <p:cNvPr id="5" name="Content Placeholder 4"/>
          <p:cNvSpPr>
            <a:spLocks noGrp="1"/>
          </p:cNvSpPr>
          <p:nvPr>
            <p:ph sz="quarter" idx="13"/>
          </p:nvPr>
        </p:nvSpPr>
        <p:spPr>
          <a:xfrm>
            <a:off x="813101" y="1216469"/>
            <a:ext cx="8236558" cy="5140788"/>
          </a:xfrm>
        </p:spPr>
        <p:txBody>
          <a:bodyPr>
            <a:normAutofit/>
          </a:bodyPr>
          <a:lstStyle/>
          <a:p>
            <a:r>
              <a:rPr lang="en-US" dirty="0"/>
              <a:t>Leverage existing data.</a:t>
            </a:r>
          </a:p>
          <a:p>
            <a:pPr lvl="1"/>
            <a:r>
              <a:rPr lang="en-US" dirty="0"/>
              <a:t>Successful completion of e-learning modules, time spent, ILTs, post-training assessments, etc.</a:t>
            </a:r>
          </a:p>
          <a:p>
            <a:pPr marL="342900" lvl="1" indent="-342900">
              <a:lnSpc>
                <a:spcPts val="3600"/>
              </a:lnSpc>
              <a:spcBef>
                <a:spcPts val="400"/>
              </a:spcBef>
              <a:spcAft>
                <a:spcPts val="400"/>
              </a:spcAft>
              <a:buClr>
                <a:schemeClr val="accent4">
                  <a:lumMod val="75000"/>
                </a:schemeClr>
              </a:buClr>
              <a:buFont typeface="Arial"/>
              <a:buChar char="•"/>
            </a:pPr>
            <a:r>
              <a:rPr lang="en-US" sz="3200" dirty="0">
                <a:solidFill>
                  <a:schemeClr val="tx1"/>
                </a:solidFill>
              </a:rPr>
              <a:t>Collect, analyze &amp; summarize data in phases.</a:t>
            </a:r>
          </a:p>
          <a:p>
            <a:pPr lvl="1">
              <a:lnSpc>
                <a:spcPct val="80000"/>
              </a:lnSpc>
            </a:pPr>
            <a:r>
              <a:rPr lang="en-US" dirty="0"/>
              <a:t>Look for trends.</a:t>
            </a:r>
          </a:p>
          <a:p>
            <a:pPr lvl="1">
              <a:lnSpc>
                <a:spcPct val="80000"/>
              </a:lnSpc>
            </a:pPr>
            <a:r>
              <a:rPr lang="en-US" dirty="0"/>
              <a:t>Explain the implications of the data.</a:t>
            </a:r>
          </a:p>
          <a:p>
            <a:pPr lvl="1">
              <a:lnSpc>
                <a:spcPct val="80000"/>
              </a:lnSpc>
            </a:pPr>
            <a:r>
              <a:rPr lang="en-US" dirty="0"/>
              <a:t>Avoid “information overload.”  </a:t>
            </a:r>
          </a:p>
          <a:p>
            <a:pPr marL="342900" lvl="1" indent="-342900">
              <a:lnSpc>
                <a:spcPts val="3600"/>
              </a:lnSpc>
              <a:spcBef>
                <a:spcPts val="400"/>
              </a:spcBef>
              <a:spcAft>
                <a:spcPts val="400"/>
              </a:spcAft>
              <a:buClr>
                <a:schemeClr val="accent4">
                  <a:lumMod val="75000"/>
                </a:schemeClr>
              </a:buClr>
              <a:buFont typeface="Arial"/>
              <a:buChar char="•"/>
            </a:pPr>
            <a:r>
              <a:rPr lang="en-US" sz="3200" dirty="0">
                <a:solidFill>
                  <a:schemeClr val="tx1"/>
                </a:solidFill>
              </a:rPr>
              <a:t>Track significant questions, prioritize issues and evaluate results to key goals or stakeholder expectations.</a:t>
            </a:r>
          </a:p>
          <a:p>
            <a:pPr lvl="1">
              <a:lnSpc>
                <a:spcPct val="80000"/>
              </a:lnSpc>
            </a:pPr>
            <a:r>
              <a:rPr lang="en-US" dirty="0"/>
              <a:t>Adjust assessment strategy as needed over time. </a:t>
            </a:r>
          </a:p>
        </p:txBody>
      </p:sp>
      <p:pic>
        <p:nvPicPr>
          <p:cNvPr id="7170"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2123" y="73479"/>
            <a:ext cx="2417536" cy="1450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6807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Best Practices</a:t>
            </a:r>
          </a:p>
        </p:txBody>
      </p:sp>
      <p:sp>
        <p:nvSpPr>
          <p:cNvPr id="3" name="Date Placeholder 2"/>
          <p:cNvSpPr>
            <a:spLocks noGrp="1"/>
          </p:cNvSpPr>
          <p:nvPr>
            <p:ph type="dt" sz="half" idx="10"/>
          </p:nvPr>
        </p:nvSpPr>
        <p:spPr/>
        <p:txBody>
          <a:bodyPr/>
          <a:lstStyle/>
          <a:p>
            <a:fld id="{920E684B-C663-F64A-A835-28F35CD59499}" type="datetime1">
              <a:rPr lang="en-US" smtClean="0"/>
              <a:pPr/>
              <a:t>2/21/2018</a:t>
            </a:fld>
            <a:endParaRPr lang="en-US" dirty="0"/>
          </a:p>
        </p:txBody>
      </p:sp>
      <p:sp>
        <p:nvSpPr>
          <p:cNvPr id="4" name="Slide Number Placeholder 3"/>
          <p:cNvSpPr>
            <a:spLocks noGrp="1"/>
          </p:cNvSpPr>
          <p:nvPr>
            <p:ph type="sldNum" sz="quarter" idx="12"/>
          </p:nvPr>
        </p:nvSpPr>
        <p:spPr/>
        <p:txBody>
          <a:bodyPr/>
          <a:lstStyle/>
          <a:p>
            <a:fld id="{09D8A2C3-584B-BA48-94D2-B8BDBBCAD084}" type="slidenum">
              <a:rPr lang="en-US" smtClean="0"/>
              <a:pPr/>
              <a:t>15</a:t>
            </a:fld>
            <a:endParaRPr lang="en-US"/>
          </a:p>
        </p:txBody>
      </p:sp>
      <p:sp>
        <p:nvSpPr>
          <p:cNvPr id="5" name="Content Placeholder 4"/>
          <p:cNvSpPr>
            <a:spLocks noGrp="1"/>
          </p:cNvSpPr>
          <p:nvPr>
            <p:ph sz="quarter" idx="13"/>
          </p:nvPr>
        </p:nvSpPr>
        <p:spPr>
          <a:xfrm>
            <a:off x="813101" y="1216468"/>
            <a:ext cx="8058756" cy="5615437"/>
          </a:xfrm>
        </p:spPr>
        <p:txBody>
          <a:bodyPr>
            <a:normAutofit fontScale="85000" lnSpcReduction="10000"/>
          </a:bodyPr>
          <a:lstStyle/>
          <a:p>
            <a:r>
              <a:rPr lang="en-US" dirty="0"/>
              <a:t>Tie each question to a learning objective. </a:t>
            </a:r>
          </a:p>
          <a:p>
            <a:r>
              <a:rPr lang="en-US" dirty="0"/>
              <a:t>Maintain a consistent look/feel for all tests.</a:t>
            </a:r>
          </a:p>
          <a:p>
            <a:r>
              <a:rPr lang="en-US" dirty="0"/>
              <a:t>Use multiple choice, true/false and yes/no questions. </a:t>
            </a:r>
          </a:p>
          <a:p>
            <a:pPr lvl="1"/>
            <a:r>
              <a:rPr lang="en-US" dirty="0"/>
              <a:t>Minimize the use of matching, fill-in-the-blank, hotspot and drag &amp; drop. </a:t>
            </a:r>
          </a:p>
          <a:p>
            <a:r>
              <a:rPr lang="en-US" dirty="0"/>
              <a:t>Time tests - People tend to perform better.</a:t>
            </a:r>
          </a:p>
          <a:p>
            <a:r>
              <a:rPr lang="en-US" dirty="0"/>
              <a:t>Design to accommodate the minimum requirements. </a:t>
            </a:r>
          </a:p>
          <a:p>
            <a:r>
              <a:rPr lang="en-US" dirty="0"/>
              <a:t>Use consistent scoring and grading scale. </a:t>
            </a:r>
          </a:p>
          <a:p>
            <a:r>
              <a:rPr lang="en-US" dirty="0"/>
              <a:t>Limit the number of attempts so people don’t “bang of the test.”</a:t>
            </a:r>
          </a:p>
          <a:p>
            <a:r>
              <a:rPr lang="en-US" dirty="0"/>
              <a:t>Plan for regular reviews (every 6 months).</a:t>
            </a:r>
          </a:p>
        </p:txBody>
      </p:sp>
      <p:pic>
        <p:nvPicPr>
          <p:cNvPr id="6" name="Picture 2" descr="C:\Documents and Settings\MehrkensL\Local Settings\Temporary Internet Files\Content.IE5\J9LYY4US\MPj04022660000[1].jpg"/>
          <p:cNvPicPr>
            <a:picLocks noChangeAspect="1" noChangeArrowheads="1"/>
          </p:cNvPicPr>
          <p:nvPr/>
        </p:nvPicPr>
        <p:blipFill>
          <a:blip r:embed="rId3" cstate="print"/>
          <a:srcRect/>
          <a:stretch>
            <a:fillRect/>
          </a:stretch>
        </p:blipFill>
        <p:spPr bwMode="auto">
          <a:xfrm>
            <a:off x="7794171" y="83938"/>
            <a:ext cx="1251856" cy="1290495"/>
          </a:xfrm>
          <a:prstGeom prst="rect">
            <a:avLst/>
          </a:prstGeom>
          <a:noFill/>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4409" y="4593770"/>
            <a:ext cx="5800725" cy="740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4624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1+#ppt_w/2"/>
                                          </p:val>
                                        </p:tav>
                                        <p:tav tm="100000">
                                          <p:val>
                                            <p:strVal val="#ppt_x"/>
                                          </p:val>
                                        </p:tav>
                                      </p:tavLst>
                                    </p:anim>
                                    <p:anim calcmode="lin" valueType="num">
                                      <p:cBhvr additive="base">
                                        <p:cTn id="8" dur="500" fill="hold"/>
                                        <p:tgtEl>
                                          <p:spTgt spid="40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Writing Standards   </a:t>
            </a:r>
            <a:r>
              <a:rPr lang="en-US" sz="2000" b="0" dirty="0">
                <a:effectLst/>
              </a:rPr>
              <a:t>(1 of 3)</a:t>
            </a:r>
            <a:endParaRPr lang="en-US" sz="2000" dirty="0"/>
          </a:p>
        </p:txBody>
      </p:sp>
      <p:sp>
        <p:nvSpPr>
          <p:cNvPr id="3" name="Date Placeholder 2"/>
          <p:cNvSpPr>
            <a:spLocks noGrp="1"/>
          </p:cNvSpPr>
          <p:nvPr>
            <p:ph type="dt" sz="half" idx="10"/>
          </p:nvPr>
        </p:nvSpPr>
        <p:spPr/>
        <p:txBody>
          <a:bodyPr/>
          <a:lstStyle/>
          <a:p>
            <a:fld id="{920E684B-C663-F64A-A835-28F35CD59499}" type="datetime1">
              <a:rPr lang="en-US" smtClean="0"/>
              <a:pPr/>
              <a:t>2/21/2018</a:t>
            </a:fld>
            <a:endParaRPr lang="en-US" dirty="0"/>
          </a:p>
        </p:txBody>
      </p:sp>
      <p:sp>
        <p:nvSpPr>
          <p:cNvPr id="4" name="Slide Number Placeholder 3"/>
          <p:cNvSpPr>
            <a:spLocks noGrp="1"/>
          </p:cNvSpPr>
          <p:nvPr>
            <p:ph type="sldNum" sz="quarter" idx="12"/>
          </p:nvPr>
        </p:nvSpPr>
        <p:spPr/>
        <p:txBody>
          <a:bodyPr/>
          <a:lstStyle/>
          <a:p>
            <a:fld id="{09D8A2C3-584B-BA48-94D2-B8BDBBCAD084}" type="slidenum">
              <a:rPr lang="en-US" smtClean="0"/>
              <a:pPr/>
              <a:t>16</a:t>
            </a:fld>
            <a:endParaRPr lang="en-US"/>
          </a:p>
        </p:txBody>
      </p:sp>
      <p:sp>
        <p:nvSpPr>
          <p:cNvPr id="5" name="Content Placeholder 4"/>
          <p:cNvSpPr>
            <a:spLocks noGrp="1"/>
          </p:cNvSpPr>
          <p:nvPr>
            <p:ph sz="quarter" idx="13"/>
          </p:nvPr>
        </p:nvSpPr>
        <p:spPr>
          <a:xfrm>
            <a:off x="813101" y="1216468"/>
            <a:ext cx="8058756" cy="5336731"/>
          </a:xfrm>
        </p:spPr>
        <p:txBody>
          <a:bodyPr>
            <a:normAutofit/>
          </a:bodyPr>
          <a:lstStyle/>
          <a:p>
            <a:r>
              <a:rPr lang="en-US" dirty="0"/>
              <a:t>Start with “Which of the following…”</a:t>
            </a:r>
          </a:p>
          <a:p>
            <a:r>
              <a:rPr lang="en-US" dirty="0"/>
              <a:t>Clear/concise sentence structure.</a:t>
            </a:r>
          </a:p>
          <a:p>
            <a:pPr lvl="1"/>
            <a:r>
              <a:rPr lang="en-US" dirty="0"/>
              <a:t>Use “</a:t>
            </a:r>
            <a:r>
              <a:rPr lang="en-US" b="1" dirty="0"/>
              <a:t>active</a:t>
            </a:r>
            <a:r>
              <a:rPr lang="en-US" dirty="0"/>
              <a:t> voice.” </a:t>
            </a:r>
          </a:p>
          <a:p>
            <a:pPr lvl="1"/>
            <a:r>
              <a:rPr lang="en-US" dirty="0"/>
              <a:t>Provide instructions first then ask the question.</a:t>
            </a:r>
          </a:p>
          <a:p>
            <a:pPr lvl="1"/>
            <a:r>
              <a:rPr lang="en-US" dirty="0"/>
              <a:t>Tell people where to go and then what to do. </a:t>
            </a:r>
          </a:p>
          <a:p>
            <a:pPr lvl="2"/>
            <a:r>
              <a:rPr lang="en-US" dirty="0"/>
              <a:t>Use the System Configuration icon to access the controller parameters. </a:t>
            </a:r>
          </a:p>
          <a:p>
            <a:r>
              <a:rPr lang="en-US" dirty="0"/>
              <a:t>Emphasize key words with </a:t>
            </a:r>
            <a:r>
              <a:rPr lang="en-US" b="1" dirty="0"/>
              <a:t>boldface</a:t>
            </a:r>
            <a:r>
              <a:rPr lang="en-US" dirty="0"/>
              <a:t>. </a:t>
            </a:r>
          </a:p>
          <a:p>
            <a:pPr lvl="1"/>
            <a:r>
              <a:rPr lang="en-US" dirty="0"/>
              <a:t>Avoid underlining. </a:t>
            </a:r>
          </a:p>
        </p:txBody>
      </p:sp>
      <p:pic>
        <p:nvPicPr>
          <p:cNvPr id="5122" name="Picture 2" descr="Image result for wri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3931" y="97945"/>
            <a:ext cx="2078575" cy="1073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30374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Writing Standards   </a:t>
            </a:r>
            <a:r>
              <a:rPr lang="en-US" sz="2000" b="0" dirty="0">
                <a:effectLst/>
              </a:rPr>
              <a:t>(2 of 3)</a:t>
            </a:r>
            <a:endParaRPr lang="en-US" sz="2000" dirty="0"/>
          </a:p>
        </p:txBody>
      </p:sp>
      <p:sp>
        <p:nvSpPr>
          <p:cNvPr id="3" name="Date Placeholder 2"/>
          <p:cNvSpPr>
            <a:spLocks noGrp="1"/>
          </p:cNvSpPr>
          <p:nvPr>
            <p:ph type="dt" sz="half" idx="10"/>
          </p:nvPr>
        </p:nvSpPr>
        <p:spPr/>
        <p:txBody>
          <a:bodyPr/>
          <a:lstStyle/>
          <a:p>
            <a:fld id="{920E684B-C663-F64A-A835-28F35CD59499}" type="datetime1">
              <a:rPr lang="en-US" smtClean="0"/>
              <a:pPr/>
              <a:t>2/21/2018</a:t>
            </a:fld>
            <a:endParaRPr lang="en-US" dirty="0"/>
          </a:p>
        </p:txBody>
      </p:sp>
      <p:sp>
        <p:nvSpPr>
          <p:cNvPr id="4" name="Slide Number Placeholder 3"/>
          <p:cNvSpPr>
            <a:spLocks noGrp="1"/>
          </p:cNvSpPr>
          <p:nvPr>
            <p:ph type="sldNum" sz="quarter" idx="12"/>
          </p:nvPr>
        </p:nvSpPr>
        <p:spPr/>
        <p:txBody>
          <a:bodyPr/>
          <a:lstStyle/>
          <a:p>
            <a:fld id="{09D8A2C3-584B-BA48-94D2-B8BDBBCAD084}" type="slidenum">
              <a:rPr lang="en-US" smtClean="0"/>
              <a:pPr/>
              <a:t>17</a:t>
            </a:fld>
            <a:endParaRPr lang="en-US"/>
          </a:p>
        </p:txBody>
      </p:sp>
      <p:sp>
        <p:nvSpPr>
          <p:cNvPr id="5" name="Content Placeholder 4"/>
          <p:cNvSpPr>
            <a:spLocks noGrp="1"/>
          </p:cNvSpPr>
          <p:nvPr>
            <p:ph sz="quarter" idx="13"/>
          </p:nvPr>
        </p:nvSpPr>
        <p:spPr>
          <a:xfrm>
            <a:off x="813101" y="1216468"/>
            <a:ext cx="8058756" cy="5336731"/>
          </a:xfrm>
        </p:spPr>
        <p:txBody>
          <a:bodyPr>
            <a:normAutofit/>
          </a:bodyPr>
          <a:lstStyle/>
          <a:p>
            <a:r>
              <a:rPr lang="en-US" dirty="0"/>
              <a:t>Use homogeneous distractors of similar length. </a:t>
            </a:r>
          </a:p>
          <a:p>
            <a:r>
              <a:rPr lang="en-US" dirty="0"/>
              <a:t>Use a fairly consistent number of options. </a:t>
            </a:r>
          </a:p>
          <a:p>
            <a:r>
              <a:rPr lang="en-US" dirty="0"/>
              <a:t>Use positive verbiage. </a:t>
            </a:r>
          </a:p>
          <a:p>
            <a:pPr lvl="1"/>
            <a:r>
              <a:rPr lang="en-US" dirty="0"/>
              <a:t>Avoid no, not, never, neither, etc.</a:t>
            </a:r>
          </a:p>
          <a:p>
            <a:pPr lvl="2"/>
            <a:r>
              <a:rPr lang="en-US" dirty="0"/>
              <a:t>People tend to see these as false</a:t>
            </a:r>
          </a:p>
          <a:p>
            <a:r>
              <a:rPr lang="en-US" dirty="0"/>
              <a:t>Ask at least one other person to review the test for grammar, consistency, etc. </a:t>
            </a:r>
          </a:p>
          <a:p>
            <a:endParaRPr lang="en-US" dirty="0"/>
          </a:p>
          <a:p>
            <a:endParaRPr lang="en-US" dirty="0"/>
          </a:p>
          <a:p>
            <a:pPr lvl="1"/>
            <a:endParaRPr lang="en-US" dirty="0"/>
          </a:p>
          <a:p>
            <a:endParaRPr lang="en-US" dirty="0"/>
          </a:p>
        </p:txBody>
      </p:sp>
      <p:pic>
        <p:nvPicPr>
          <p:cNvPr id="7" name="Picture 2" descr="Image result for wri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3931" y="97945"/>
            <a:ext cx="2078575" cy="1073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075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Writing Standards   </a:t>
            </a:r>
            <a:r>
              <a:rPr lang="en-US" sz="2000" b="0" dirty="0">
                <a:effectLst/>
              </a:rPr>
              <a:t>(3 of 3)</a:t>
            </a:r>
            <a:endParaRPr lang="en-US" sz="2000" dirty="0"/>
          </a:p>
        </p:txBody>
      </p:sp>
      <p:sp>
        <p:nvSpPr>
          <p:cNvPr id="3" name="Date Placeholder 2"/>
          <p:cNvSpPr>
            <a:spLocks noGrp="1"/>
          </p:cNvSpPr>
          <p:nvPr>
            <p:ph type="dt" sz="half" idx="10"/>
          </p:nvPr>
        </p:nvSpPr>
        <p:spPr/>
        <p:txBody>
          <a:bodyPr/>
          <a:lstStyle/>
          <a:p>
            <a:fld id="{920E684B-C663-F64A-A835-28F35CD59499}" type="datetime1">
              <a:rPr lang="en-US" smtClean="0"/>
              <a:pPr/>
              <a:t>2/21/2018</a:t>
            </a:fld>
            <a:endParaRPr lang="en-US" dirty="0"/>
          </a:p>
        </p:txBody>
      </p:sp>
      <p:sp>
        <p:nvSpPr>
          <p:cNvPr id="4" name="Slide Number Placeholder 3"/>
          <p:cNvSpPr>
            <a:spLocks noGrp="1"/>
          </p:cNvSpPr>
          <p:nvPr>
            <p:ph type="sldNum" sz="quarter" idx="12"/>
          </p:nvPr>
        </p:nvSpPr>
        <p:spPr/>
        <p:txBody>
          <a:bodyPr/>
          <a:lstStyle/>
          <a:p>
            <a:fld id="{09D8A2C3-584B-BA48-94D2-B8BDBBCAD084}" type="slidenum">
              <a:rPr lang="en-US" smtClean="0"/>
              <a:pPr/>
              <a:t>18</a:t>
            </a:fld>
            <a:endParaRPr lang="en-US"/>
          </a:p>
        </p:txBody>
      </p:sp>
      <p:sp>
        <p:nvSpPr>
          <p:cNvPr id="5" name="Content Placeholder 4"/>
          <p:cNvSpPr>
            <a:spLocks noGrp="1"/>
          </p:cNvSpPr>
          <p:nvPr>
            <p:ph sz="quarter" idx="13"/>
          </p:nvPr>
        </p:nvSpPr>
        <p:spPr/>
        <p:txBody>
          <a:bodyPr>
            <a:normAutofit lnSpcReduction="10000"/>
          </a:bodyPr>
          <a:lstStyle/>
          <a:p>
            <a:r>
              <a:rPr lang="en-US" dirty="0"/>
              <a:t>For multiple answer, use:</a:t>
            </a:r>
          </a:p>
          <a:p>
            <a:pPr lvl="1"/>
            <a:r>
              <a:rPr lang="en-US" dirty="0"/>
              <a:t>Select X (#) that apply.</a:t>
            </a:r>
          </a:p>
          <a:p>
            <a:pPr lvl="1"/>
            <a:endParaRPr lang="en-US" dirty="0"/>
          </a:p>
          <a:p>
            <a:pPr lvl="1"/>
            <a:endParaRPr lang="en-US" dirty="0"/>
          </a:p>
          <a:p>
            <a:pPr lvl="1"/>
            <a:endParaRPr lang="en-US" dirty="0"/>
          </a:p>
          <a:p>
            <a:pPr lvl="1"/>
            <a:endParaRPr lang="en-US" dirty="0"/>
          </a:p>
          <a:p>
            <a:pPr lvl="1"/>
            <a:endParaRPr lang="en-US" dirty="0"/>
          </a:p>
          <a:p>
            <a:pPr lvl="1"/>
            <a:endParaRPr lang="en-US" dirty="0"/>
          </a:p>
          <a:p>
            <a:r>
              <a:rPr lang="en-US" dirty="0"/>
              <a:t>Avoid easy options: </a:t>
            </a:r>
          </a:p>
          <a:p>
            <a:pPr lvl="1"/>
            <a:r>
              <a:rPr lang="en-US" dirty="0"/>
              <a:t>Both A &amp; C</a:t>
            </a:r>
          </a:p>
          <a:p>
            <a:pPr lvl="1"/>
            <a:r>
              <a:rPr lang="en-US" dirty="0"/>
              <a:t>All of the above</a:t>
            </a:r>
          </a:p>
          <a:p>
            <a:pPr lvl="1"/>
            <a:r>
              <a:rPr lang="en-US" dirty="0"/>
              <a:t>None of the above</a:t>
            </a:r>
          </a:p>
          <a:p>
            <a:endParaRPr lang="en-US" dirty="0"/>
          </a:p>
        </p:txBody>
      </p:sp>
      <p:pic>
        <p:nvPicPr>
          <p:cNvPr id="8" name="Picture 2" descr="Image result for wri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3931" y="97945"/>
            <a:ext cx="2078575" cy="107317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3075" y="2211840"/>
            <a:ext cx="4933950" cy="20859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 name="Right Arrow 8"/>
          <p:cNvSpPr/>
          <p:nvPr/>
        </p:nvSpPr>
        <p:spPr>
          <a:xfrm>
            <a:off x="903514" y="2993571"/>
            <a:ext cx="729343" cy="174172"/>
          </a:xfrm>
          <a:prstGeom prst="rightArrow">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1470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Graphics Standards</a:t>
            </a:r>
          </a:p>
        </p:txBody>
      </p:sp>
      <p:sp>
        <p:nvSpPr>
          <p:cNvPr id="3" name="Date Placeholder 2"/>
          <p:cNvSpPr>
            <a:spLocks noGrp="1"/>
          </p:cNvSpPr>
          <p:nvPr>
            <p:ph type="dt" sz="half" idx="10"/>
          </p:nvPr>
        </p:nvSpPr>
        <p:spPr/>
        <p:txBody>
          <a:bodyPr/>
          <a:lstStyle/>
          <a:p>
            <a:fld id="{920E684B-C663-F64A-A835-28F35CD59499}" type="datetime1">
              <a:rPr lang="en-US" smtClean="0"/>
              <a:pPr/>
              <a:t>2/21/2018</a:t>
            </a:fld>
            <a:endParaRPr lang="en-US" dirty="0"/>
          </a:p>
        </p:txBody>
      </p:sp>
      <p:sp>
        <p:nvSpPr>
          <p:cNvPr id="4" name="Slide Number Placeholder 3"/>
          <p:cNvSpPr>
            <a:spLocks noGrp="1"/>
          </p:cNvSpPr>
          <p:nvPr>
            <p:ph type="sldNum" sz="quarter" idx="12"/>
          </p:nvPr>
        </p:nvSpPr>
        <p:spPr/>
        <p:txBody>
          <a:bodyPr/>
          <a:lstStyle/>
          <a:p>
            <a:fld id="{09D8A2C3-584B-BA48-94D2-B8BDBBCAD084}" type="slidenum">
              <a:rPr lang="en-US" smtClean="0"/>
              <a:pPr/>
              <a:t>19</a:t>
            </a:fld>
            <a:endParaRPr lang="en-US"/>
          </a:p>
        </p:txBody>
      </p:sp>
      <p:sp>
        <p:nvSpPr>
          <p:cNvPr id="5" name="Content Placeholder 4"/>
          <p:cNvSpPr>
            <a:spLocks noGrp="1"/>
          </p:cNvSpPr>
          <p:nvPr>
            <p:ph sz="quarter" idx="13"/>
          </p:nvPr>
        </p:nvSpPr>
        <p:spPr/>
        <p:txBody>
          <a:bodyPr/>
          <a:lstStyle/>
          <a:p>
            <a:r>
              <a:rPr lang="en-US" dirty="0"/>
              <a:t>Start with “Refer to the following graphic.”</a:t>
            </a:r>
          </a:p>
          <a:p>
            <a:r>
              <a:rPr lang="en-US" dirty="0"/>
              <a:t>For screenshots, highlight the area of the screen that corresponds with the question.</a:t>
            </a:r>
          </a:p>
          <a:p>
            <a:pPr lvl="1"/>
            <a:r>
              <a:rPr lang="en-US" dirty="0"/>
              <a:t>Helps people focus on the desired information. </a:t>
            </a:r>
          </a:p>
          <a:p>
            <a:r>
              <a:rPr lang="en-US" dirty="0"/>
              <a:t>Capture images in high resolution. </a:t>
            </a:r>
          </a:p>
          <a:p>
            <a:pPr lvl="1"/>
            <a:r>
              <a:rPr lang="en-US" dirty="0"/>
              <a:t>Import may be better than copy/paste</a:t>
            </a:r>
          </a:p>
          <a:p>
            <a:pPr lvl="1"/>
            <a:r>
              <a:rPr lang="en-US" dirty="0"/>
              <a:t>JPG is often clearer than BMP or PNG. </a:t>
            </a:r>
          </a:p>
          <a:p>
            <a:r>
              <a:rPr lang="en-US" dirty="0"/>
              <a:t>Crop as needed to avoid scrolling. </a:t>
            </a:r>
          </a:p>
          <a:p>
            <a:endParaRPr lang="en-US" dirty="0"/>
          </a:p>
        </p:txBody>
      </p:sp>
      <p:pic>
        <p:nvPicPr>
          <p:cNvPr id="6" name="Picture 5"/>
          <p:cNvPicPr/>
          <p:nvPr/>
        </p:nvPicPr>
        <p:blipFill>
          <a:blip r:embed="rId3"/>
          <a:stretch>
            <a:fillRect/>
          </a:stretch>
        </p:blipFill>
        <p:spPr>
          <a:xfrm>
            <a:off x="1752600" y="5207000"/>
            <a:ext cx="5943600" cy="1404242"/>
          </a:xfrm>
          <a:prstGeom prst="rect">
            <a:avLst/>
          </a:prstGeom>
          <a:ln>
            <a:solidFill>
              <a:schemeClr val="accent1"/>
            </a:solidFill>
          </a:ln>
        </p:spPr>
      </p:pic>
    </p:spTree>
    <p:extLst>
      <p:ext uri="{BB962C8B-B14F-4D97-AF65-F5344CB8AC3E}">
        <p14:creationId xmlns:p14="http://schemas.microsoft.com/office/powerpoint/2010/main" val="2837714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a:t>
            </a:r>
          </a:p>
        </p:txBody>
      </p:sp>
      <p:sp>
        <p:nvSpPr>
          <p:cNvPr id="3" name="Date Placeholder 2"/>
          <p:cNvSpPr>
            <a:spLocks noGrp="1"/>
          </p:cNvSpPr>
          <p:nvPr>
            <p:ph type="dt" sz="half" idx="10"/>
          </p:nvPr>
        </p:nvSpPr>
        <p:spPr>
          <a:xfrm>
            <a:off x="7296439" y="6466780"/>
            <a:ext cx="831559" cy="365125"/>
          </a:xfrm>
        </p:spPr>
        <p:txBody>
          <a:bodyPr/>
          <a:lstStyle/>
          <a:p>
            <a:fld id="{920E684B-C663-F64A-A835-28F35CD59499}" type="datetime1">
              <a:rPr lang="en-US" smtClean="0"/>
              <a:pPr/>
              <a:t>2/21/2018</a:t>
            </a:fld>
            <a:endParaRPr lang="en-US" dirty="0"/>
          </a:p>
        </p:txBody>
      </p:sp>
      <p:sp>
        <p:nvSpPr>
          <p:cNvPr id="5" name="Slide Number Placeholder 4"/>
          <p:cNvSpPr>
            <a:spLocks noGrp="1"/>
          </p:cNvSpPr>
          <p:nvPr>
            <p:ph type="sldNum" sz="quarter" idx="12"/>
          </p:nvPr>
        </p:nvSpPr>
        <p:spPr/>
        <p:txBody>
          <a:bodyPr/>
          <a:lstStyle/>
          <a:p>
            <a:fld id="{09D8A2C3-584B-BA48-94D2-B8BDBBCAD084}" type="slidenum">
              <a:rPr lang="en-US" smtClean="0"/>
              <a:pPr/>
              <a:t>2</a:t>
            </a:fld>
            <a:endParaRPr lang="en-US"/>
          </a:p>
        </p:txBody>
      </p:sp>
      <p:sp>
        <p:nvSpPr>
          <p:cNvPr id="6" name="Content Placeholder 5"/>
          <p:cNvSpPr>
            <a:spLocks noGrp="1"/>
          </p:cNvSpPr>
          <p:nvPr>
            <p:ph sz="quarter" idx="13"/>
          </p:nvPr>
        </p:nvSpPr>
        <p:spPr>
          <a:xfrm>
            <a:off x="1292085" y="1417982"/>
            <a:ext cx="7397496" cy="4797761"/>
          </a:xfrm>
        </p:spPr>
        <p:txBody>
          <a:bodyPr>
            <a:normAutofit fontScale="92500" lnSpcReduction="20000"/>
          </a:bodyPr>
          <a:lstStyle/>
          <a:p>
            <a:pPr marL="0" indent="0">
              <a:buNone/>
            </a:pPr>
            <a:r>
              <a:rPr lang="en-US" sz="3500" b="1" dirty="0">
                <a:solidFill>
                  <a:schemeClr val="bg1">
                    <a:lumMod val="75000"/>
                  </a:schemeClr>
                </a:solidFill>
              </a:rPr>
              <a:t>K-12 Education </a:t>
            </a:r>
            <a:r>
              <a:rPr lang="en-US" sz="3600" b="1" dirty="0">
                <a:solidFill>
                  <a:schemeClr val="bg1">
                    <a:lumMod val="75000"/>
                  </a:schemeClr>
                </a:solidFill>
              </a:rPr>
              <a:t>(Patricia Leonard)</a:t>
            </a:r>
            <a:endParaRPr lang="en-US" sz="3500" b="1" dirty="0">
              <a:solidFill>
                <a:schemeClr val="bg1">
                  <a:lumMod val="75000"/>
                </a:schemeClr>
              </a:solidFill>
            </a:endParaRPr>
          </a:p>
          <a:p>
            <a:pPr lvl="1">
              <a:lnSpc>
                <a:spcPct val="110000"/>
              </a:lnSpc>
            </a:pPr>
            <a:r>
              <a:rPr lang="en-US" sz="3000" dirty="0">
                <a:solidFill>
                  <a:schemeClr val="bg1">
                    <a:lumMod val="75000"/>
                  </a:schemeClr>
                </a:solidFill>
              </a:rPr>
              <a:t>What is formative assessment and how can you make it more effective.</a:t>
            </a:r>
          </a:p>
          <a:p>
            <a:pPr lvl="1"/>
            <a:r>
              <a:rPr lang="en-US" sz="3000" dirty="0">
                <a:solidFill>
                  <a:schemeClr val="bg1">
                    <a:lumMod val="75000"/>
                  </a:schemeClr>
                </a:solidFill>
              </a:rPr>
              <a:t>Why use formative </a:t>
            </a:r>
            <a:r>
              <a:rPr lang="en-US" sz="3000" dirty="0">
                <a:solidFill>
                  <a:schemeClr val="bg1">
                    <a:lumMod val="75000"/>
                  </a:schemeClr>
                </a:solidFill>
                <a:hlinkClick r:id="rId4"/>
              </a:rPr>
              <a:t>assessment</a:t>
            </a:r>
            <a:r>
              <a:rPr lang="en-US" sz="3000" dirty="0">
                <a:solidFill>
                  <a:schemeClr val="bg1">
                    <a:lumMod val="75000"/>
                  </a:schemeClr>
                </a:solidFill>
              </a:rPr>
              <a:t>.</a:t>
            </a:r>
          </a:p>
          <a:p>
            <a:pPr lvl="1"/>
            <a:r>
              <a:rPr lang="en-US" sz="3000" dirty="0">
                <a:solidFill>
                  <a:schemeClr val="bg1">
                    <a:lumMod val="75000"/>
                  </a:schemeClr>
                </a:solidFill>
              </a:rPr>
              <a:t>A </a:t>
            </a:r>
            <a:r>
              <a:rPr lang="en-US" sz="3000" dirty="0">
                <a:solidFill>
                  <a:schemeClr val="bg1">
                    <a:lumMod val="75000"/>
                  </a:schemeClr>
                </a:solidFill>
                <a:hlinkClick r:id="rId5"/>
              </a:rPr>
              <a:t>variety </a:t>
            </a:r>
            <a:r>
              <a:rPr lang="en-US" sz="3000" dirty="0">
                <a:solidFill>
                  <a:schemeClr val="bg1">
                    <a:lumMod val="75000"/>
                  </a:schemeClr>
                </a:solidFill>
              </a:rPr>
              <a:t>of </a:t>
            </a:r>
            <a:r>
              <a:rPr lang="en-US" sz="3000" dirty="0">
                <a:solidFill>
                  <a:schemeClr val="bg1">
                    <a:lumMod val="75000"/>
                  </a:schemeClr>
                </a:solidFill>
                <a:hlinkClick r:id="rId6"/>
              </a:rPr>
              <a:t>assessment</a:t>
            </a:r>
            <a:r>
              <a:rPr lang="en-US" sz="3000" dirty="0">
                <a:solidFill>
                  <a:schemeClr val="bg1">
                    <a:lumMod val="75000"/>
                  </a:schemeClr>
                </a:solidFill>
              </a:rPr>
              <a:t> </a:t>
            </a:r>
            <a:r>
              <a:rPr lang="en-US" sz="3000" dirty="0">
                <a:solidFill>
                  <a:schemeClr val="bg1">
                    <a:lumMod val="75000"/>
                  </a:schemeClr>
                </a:solidFill>
                <a:hlinkClick r:id="rId7"/>
              </a:rPr>
              <a:t>tools</a:t>
            </a:r>
            <a:r>
              <a:rPr lang="en-US" sz="3000" dirty="0">
                <a:solidFill>
                  <a:schemeClr val="bg1">
                    <a:lumMod val="75000"/>
                  </a:schemeClr>
                </a:solidFill>
              </a:rPr>
              <a:t>.</a:t>
            </a:r>
          </a:p>
          <a:p>
            <a:pPr marL="0" indent="0">
              <a:buNone/>
            </a:pPr>
            <a:r>
              <a:rPr lang="en-US" sz="3500" b="1" dirty="0"/>
              <a:t>Corporate L&amp;D (Sue Mehrkens)</a:t>
            </a:r>
          </a:p>
          <a:p>
            <a:pPr lvl="1"/>
            <a:r>
              <a:rPr lang="en-US" sz="3000" dirty="0"/>
              <a:t>The importance of an overall assessment strategy.</a:t>
            </a:r>
          </a:p>
          <a:p>
            <a:pPr lvl="1"/>
            <a:r>
              <a:rPr lang="en-US" sz="3000" dirty="0"/>
              <a:t>Formative and culminating assessment methods that meet your objectives.</a:t>
            </a:r>
          </a:p>
          <a:p>
            <a:pPr lvl="1"/>
            <a:r>
              <a:rPr lang="en-US" sz="3000" dirty="0"/>
              <a:t>Assessment best practices.</a:t>
            </a:r>
          </a:p>
          <a:p>
            <a:pPr lvl="1"/>
            <a:r>
              <a:rPr lang="en-US" sz="3000" dirty="0"/>
              <a:t>Assessment tools used in corporate settings.</a:t>
            </a:r>
          </a:p>
        </p:txBody>
      </p:sp>
    </p:spTree>
    <p:custDataLst>
      <p:tags r:id="rId1"/>
    </p:custDataLst>
    <p:extLst>
      <p:ext uri="{BB962C8B-B14F-4D97-AF65-F5344CB8AC3E}">
        <p14:creationId xmlns:p14="http://schemas.microsoft.com/office/powerpoint/2010/main" val="37736189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296439" y="6466780"/>
            <a:ext cx="831559" cy="365125"/>
          </a:xfrm>
        </p:spPr>
        <p:txBody>
          <a:bodyPr/>
          <a:lstStyle/>
          <a:p>
            <a:fld id="{920E684B-C663-F64A-A835-28F35CD59499}" type="datetime1">
              <a:rPr lang="en-US" smtClean="0"/>
              <a:pPr/>
              <a:t>2/21/2018</a:t>
            </a:fld>
            <a:endParaRPr lang="en-US" dirty="0"/>
          </a:p>
        </p:txBody>
      </p:sp>
      <p:sp>
        <p:nvSpPr>
          <p:cNvPr id="5" name="Slide Number Placeholder 4"/>
          <p:cNvSpPr>
            <a:spLocks noGrp="1"/>
          </p:cNvSpPr>
          <p:nvPr>
            <p:ph type="sldNum" sz="quarter" idx="12"/>
          </p:nvPr>
        </p:nvSpPr>
        <p:spPr/>
        <p:txBody>
          <a:bodyPr/>
          <a:lstStyle/>
          <a:p>
            <a:fld id="{09D8A2C3-584B-BA48-94D2-B8BDBBCAD084}" type="slidenum">
              <a:rPr lang="en-US" smtClean="0"/>
              <a:pPr/>
              <a:t>20</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4114899271"/>
              </p:ext>
            </p:extLst>
          </p:nvPr>
        </p:nvGraphicFramePr>
        <p:xfrm>
          <a:off x="925281" y="1182747"/>
          <a:ext cx="7946576" cy="5528589"/>
        </p:xfrm>
        <a:graphic>
          <a:graphicData uri="http://schemas.openxmlformats.org/drawingml/2006/table">
            <a:tbl>
              <a:tblPr firstRow="1" bandRow="1">
                <a:tableStyleId>{5C22544A-7EE6-4342-B048-85BDC9FD1C3A}</a:tableStyleId>
              </a:tblPr>
              <a:tblGrid>
                <a:gridCol w="2198919">
                  <a:extLst>
                    <a:ext uri="{9D8B030D-6E8A-4147-A177-3AD203B41FA5}">
                      <a16:colId xmlns="" xmlns:a16="http://schemas.microsoft.com/office/drawing/2014/main" val="20000"/>
                    </a:ext>
                  </a:extLst>
                </a:gridCol>
                <a:gridCol w="3182447">
                  <a:extLst>
                    <a:ext uri="{9D8B030D-6E8A-4147-A177-3AD203B41FA5}">
                      <a16:colId xmlns="" xmlns:a16="http://schemas.microsoft.com/office/drawing/2014/main" val="20001"/>
                    </a:ext>
                  </a:extLst>
                </a:gridCol>
                <a:gridCol w="2565210">
                  <a:extLst>
                    <a:ext uri="{9D8B030D-6E8A-4147-A177-3AD203B41FA5}">
                      <a16:colId xmlns="" xmlns:a16="http://schemas.microsoft.com/office/drawing/2014/main" val="20002"/>
                    </a:ext>
                  </a:extLst>
                </a:gridCol>
              </a:tblGrid>
              <a:tr h="384796">
                <a:tc>
                  <a:txBody>
                    <a:bodyPr/>
                    <a:lstStyle/>
                    <a:p>
                      <a:r>
                        <a:rPr lang="en-US" dirty="0"/>
                        <a:t>Types</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t>Purpose/Uses</a:t>
                      </a:r>
                    </a:p>
                  </a:txBody>
                  <a:tcPr/>
                </a:tc>
                <a:tc>
                  <a:txBody>
                    <a:bodyPr/>
                    <a:lstStyle/>
                    <a:p>
                      <a:pPr algn="ctr"/>
                      <a:r>
                        <a:rPr lang="en-US" dirty="0"/>
                        <a:t>Tools/Examples</a:t>
                      </a:r>
                    </a:p>
                  </a:txBody>
                  <a:tcPr/>
                </a:tc>
                <a:extLst>
                  <a:ext uri="{0D108BD9-81ED-4DB2-BD59-A6C34878D82A}">
                    <a16:rowId xmlns="" xmlns:a16="http://schemas.microsoft.com/office/drawing/2014/main" val="10000"/>
                  </a:ext>
                </a:extLst>
              </a:tr>
              <a:tr h="910854">
                <a:tc>
                  <a:txBody>
                    <a:bodyPr/>
                    <a:lstStyle/>
                    <a:p>
                      <a:r>
                        <a:rPr lang="en-US" b="1" dirty="0"/>
                        <a:t>Paper-based</a:t>
                      </a:r>
                      <a:r>
                        <a:rPr lang="en-US" b="1" baseline="0" dirty="0"/>
                        <a:t> Tests </a:t>
                      </a:r>
                      <a:endParaRPr lang="en-US" b="1" dirty="0"/>
                    </a:p>
                  </a:txBody>
                  <a:tcPr/>
                </a:tc>
                <a:tc>
                  <a:txBody>
                    <a:bodyPr/>
                    <a:lstStyle/>
                    <a:p>
                      <a:pPr marL="285750" indent="-285750" algn="l">
                        <a:buFont typeface="Arial" panose="020B0604020202020204" pitchFamily="34" charset="0"/>
                        <a:buChar char="•"/>
                      </a:pPr>
                      <a:r>
                        <a:rPr lang="en-US" dirty="0"/>
                        <a:t>Knowledge-based</a:t>
                      </a:r>
                      <a:r>
                        <a:rPr lang="en-US" baseline="0" dirty="0"/>
                        <a:t> testing (multiple choice, T/F, matching, short-answer, etc.)</a:t>
                      </a:r>
                      <a:endParaRPr lang="en-US" dirty="0"/>
                    </a:p>
                  </a:txBody>
                  <a:tcPr/>
                </a:tc>
                <a:tc>
                  <a:txBody>
                    <a:bodyPr/>
                    <a:lstStyle/>
                    <a:p>
                      <a:pPr algn="l"/>
                      <a:r>
                        <a:rPr lang="en-US" dirty="0">
                          <a:hlinkClick r:id="rId4"/>
                        </a:rPr>
                        <a:t>ACT Test</a:t>
                      </a:r>
                      <a:endParaRPr lang="en-US" dirty="0"/>
                    </a:p>
                    <a:p>
                      <a:pPr algn="l"/>
                      <a:r>
                        <a:rPr lang="en-US" dirty="0"/>
                        <a:t>AP Tests (Physics, Stats…)</a:t>
                      </a:r>
                    </a:p>
                  </a:txBody>
                  <a:tcPr/>
                </a:tc>
                <a:extLst>
                  <a:ext uri="{0D108BD9-81ED-4DB2-BD59-A6C34878D82A}">
                    <a16:rowId xmlns="" xmlns:a16="http://schemas.microsoft.com/office/drawing/2014/main" val="10001"/>
                  </a:ext>
                </a:extLst>
              </a:tr>
              <a:tr h="937553">
                <a:tc>
                  <a:txBody>
                    <a:bodyPr/>
                    <a:lstStyle/>
                    <a:p>
                      <a:r>
                        <a:rPr lang="en-US" b="1" dirty="0"/>
                        <a:t>Standalone Online Tests</a:t>
                      </a:r>
                    </a:p>
                  </a:txBody>
                  <a:tcPr/>
                </a:tc>
                <a:tc>
                  <a:txBody>
                    <a:bodyPr/>
                    <a:lstStyle/>
                    <a:p>
                      <a:pPr marL="285750" indent="-285750" algn="l">
                        <a:buFont typeface="Arial" panose="020B0604020202020204" pitchFamily="34" charset="0"/>
                        <a:buChar char="•"/>
                      </a:pPr>
                      <a:r>
                        <a:rPr lang="en-US" dirty="0"/>
                        <a:t>Knowledge-based</a:t>
                      </a:r>
                      <a:r>
                        <a:rPr lang="en-US" baseline="0" dirty="0"/>
                        <a:t> testing </a:t>
                      </a:r>
                    </a:p>
                    <a:p>
                      <a:pPr marL="285750" indent="-285750" algn="l">
                        <a:buFont typeface="Arial" panose="020B0604020202020204" pitchFamily="34" charset="0"/>
                        <a:buChar char="•"/>
                      </a:pPr>
                      <a:r>
                        <a:rPr lang="en-US" baseline="0" dirty="0"/>
                        <a:t>Pretests, Quizzes, Final Exams and Test-outs</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err="1">
                          <a:hlinkClick r:id="rId5"/>
                        </a:rPr>
                        <a:t>ExamBuilder</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hlinkClick r:id="rId6"/>
                        </a:rPr>
                        <a:t>Questionmark</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hlinkClick r:id="rId7"/>
                        </a:rPr>
                        <a:t>Online Quiz Creator</a:t>
                      </a:r>
                      <a:r>
                        <a:rPr lang="en-US" dirty="0"/>
                        <a:t> </a:t>
                      </a:r>
                      <a:r>
                        <a:rPr lang="en-US" sz="900" i="1" dirty="0"/>
                        <a:t>(slide 20)</a:t>
                      </a:r>
                    </a:p>
                  </a:txBody>
                  <a:tcPr/>
                </a:tc>
                <a:extLst>
                  <a:ext uri="{0D108BD9-81ED-4DB2-BD59-A6C34878D82A}">
                    <a16:rowId xmlns="" xmlns:a16="http://schemas.microsoft.com/office/drawing/2014/main" val="10002"/>
                  </a:ext>
                </a:extLst>
              </a:tr>
              <a:tr h="677079">
                <a:tc>
                  <a:txBody>
                    <a:bodyPr/>
                    <a:lstStyle/>
                    <a:p>
                      <a:r>
                        <a:rPr lang="en-US" b="1" dirty="0"/>
                        <a:t>eLearning Knowledge Checks &amp; Tests</a:t>
                      </a:r>
                    </a:p>
                  </a:txBody>
                  <a:tcPr/>
                </a:tc>
                <a:tc>
                  <a:txBody>
                    <a:bodyPr/>
                    <a:lstStyle/>
                    <a:p>
                      <a:pPr marL="285750" indent="-285750" algn="l">
                        <a:buFont typeface="Arial" panose="020B0604020202020204" pitchFamily="34" charset="0"/>
                        <a:buChar char="•"/>
                      </a:pPr>
                      <a:r>
                        <a:rPr lang="en-US" dirty="0"/>
                        <a:t>Interactivity</a:t>
                      </a:r>
                      <a:r>
                        <a:rPr lang="en-US" baseline="0" dirty="0"/>
                        <a:t> &amp; check points</a:t>
                      </a:r>
                      <a:endParaRPr lang="en-US" dirty="0"/>
                    </a:p>
                    <a:p>
                      <a:pPr marL="285750" indent="-285750" algn="l">
                        <a:buFont typeface="Arial" panose="020B0604020202020204" pitchFamily="34" charset="0"/>
                        <a:buChar char="•"/>
                      </a:pPr>
                      <a:r>
                        <a:rPr lang="en-US" dirty="0"/>
                        <a:t>Knowledge-based</a:t>
                      </a:r>
                      <a:r>
                        <a:rPr lang="en-US" baseline="0" dirty="0"/>
                        <a:t> testing </a:t>
                      </a:r>
                    </a:p>
                    <a:p>
                      <a:pPr marL="285750" indent="-285750" algn="l">
                        <a:buFont typeface="Arial" panose="020B0604020202020204" pitchFamily="34" charset="0"/>
                        <a:buChar char="•"/>
                      </a:pPr>
                      <a:r>
                        <a:rPr lang="en-US" baseline="0" dirty="0"/>
                        <a:t>Software procedures</a:t>
                      </a:r>
                    </a:p>
                  </a:txBody>
                  <a:tcPr/>
                </a:tc>
                <a:tc>
                  <a:txBody>
                    <a:bodyPr/>
                    <a:lstStyle/>
                    <a:p>
                      <a:pPr algn="l"/>
                      <a:r>
                        <a:rPr lang="en-US" dirty="0">
                          <a:hlinkClick r:id="rId8"/>
                        </a:rPr>
                        <a:t>Articulate</a:t>
                      </a:r>
                      <a:r>
                        <a:rPr lang="en-US" baseline="0" dirty="0">
                          <a:hlinkClick r:id="rId8"/>
                        </a:rPr>
                        <a:t> Storyline</a:t>
                      </a:r>
                      <a:endParaRPr lang="en-US" baseline="0" dirty="0"/>
                    </a:p>
                    <a:p>
                      <a:pPr algn="l"/>
                      <a:r>
                        <a:rPr lang="en-US" baseline="0" dirty="0">
                          <a:hlinkClick r:id="rId9"/>
                        </a:rPr>
                        <a:t>Adobe Captivate</a:t>
                      </a:r>
                      <a:endParaRPr lang="en-US" dirty="0"/>
                    </a:p>
                  </a:txBody>
                  <a:tcPr/>
                </a:tc>
                <a:extLst>
                  <a:ext uri="{0D108BD9-81ED-4DB2-BD59-A6C34878D82A}">
                    <a16:rowId xmlns="" xmlns:a16="http://schemas.microsoft.com/office/drawing/2014/main" val="10003"/>
                  </a:ext>
                </a:extLst>
              </a:tr>
              <a:tr h="677079">
                <a:tc>
                  <a:txBody>
                    <a:bodyPr/>
                    <a:lstStyle/>
                    <a:p>
                      <a:r>
                        <a:rPr lang="en-US" b="1" dirty="0"/>
                        <a:t>Integrated LMS</a:t>
                      </a:r>
                      <a:r>
                        <a:rPr lang="en-US" b="1" baseline="0" dirty="0"/>
                        <a:t> </a:t>
                      </a:r>
                      <a:r>
                        <a:rPr lang="en-US" b="1" dirty="0"/>
                        <a:t>Tests </a:t>
                      </a:r>
                    </a:p>
                  </a:txBody>
                  <a:tcPr/>
                </a:tc>
                <a:tc>
                  <a:txBody>
                    <a:bodyPr/>
                    <a:lstStyle/>
                    <a:p>
                      <a:pPr marL="285750" indent="-285750" algn="l">
                        <a:buFont typeface="Arial" panose="020B0604020202020204" pitchFamily="34" charset="0"/>
                        <a:buChar char="•"/>
                      </a:pPr>
                      <a:r>
                        <a:rPr lang="en-US" dirty="0"/>
                        <a:t>Knowledge-based</a:t>
                      </a:r>
                      <a:r>
                        <a:rPr lang="en-US" baseline="0" dirty="0"/>
                        <a:t> testing</a:t>
                      </a:r>
                    </a:p>
                    <a:p>
                      <a:pPr marL="285750" indent="-285750" algn="l">
                        <a:buFont typeface="Arial" panose="020B0604020202020204" pitchFamily="34" charset="0"/>
                        <a:buChar char="•"/>
                      </a:pPr>
                      <a:r>
                        <a:rPr lang="en-US" baseline="0" dirty="0"/>
                        <a:t>Periodic certification or recertification</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hlinkClick r:id="rId10"/>
                        </a:rPr>
                        <a:t>Cornerstone on Demand</a:t>
                      </a:r>
                      <a:endParaRPr lang="en-US" dirty="0"/>
                    </a:p>
                    <a:p>
                      <a:pPr algn="l"/>
                      <a:r>
                        <a:rPr lang="en-US" dirty="0" smtClean="0">
                          <a:hlinkClick r:id="rId11"/>
                        </a:rPr>
                        <a:t>Saba</a:t>
                      </a:r>
                      <a:endParaRPr lang="en-US" dirty="0" smtClean="0"/>
                    </a:p>
                    <a:p>
                      <a:pPr algn="l"/>
                      <a:r>
                        <a:rPr lang="en-US" dirty="0" err="1" smtClean="0">
                          <a:hlinkClick r:id="rId12"/>
                        </a:rPr>
                        <a:t>SumTotal</a:t>
                      </a:r>
                      <a:endParaRPr lang="en-US" dirty="0"/>
                    </a:p>
                    <a:p>
                      <a:pPr algn="l"/>
                      <a:r>
                        <a:rPr lang="en-US" dirty="0">
                          <a:hlinkClick r:id="rId13"/>
                        </a:rPr>
                        <a:t>Comparison</a:t>
                      </a:r>
                      <a:endParaRPr lang="en-US" dirty="0"/>
                    </a:p>
                  </a:txBody>
                  <a:tcPr/>
                </a:tc>
                <a:extLst>
                  <a:ext uri="{0D108BD9-81ED-4DB2-BD59-A6C34878D82A}">
                    <a16:rowId xmlns="" xmlns:a16="http://schemas.microsoft.com/office/drawing/2014/main" val="10004"/>
                  </a:ext>
                </a:extLst>
              </a:tr>
              <a:tr h="677079">
                <a:tc>
                  <a:txBody>
                    <a:bodyPr/>
                    <a:lstStyle/>
                    <a:p>
                      <a:r>
                        <a:rPr lang="en-US" b="1" dirty="0"/>
                        <a:t>Individual or Group Presentations</a:t>
                      </a:r>
                    </a:p>
                  </a:txBody>
                  <a:tcPr/>
                </a:tc>
                <a:tc>
                  <a:txBody>
                    <a:bodyPr/>
                    <a:lstStyle/>
                    <a:p>
                      <a:pPr marL="285750" indent="-285750" algn="l">
                        <a:buFont typeface="Arial" panose="020B0604020202020204" pitchFamily="34" charset="0"/>
                        <a:buChar char="•"/>
                      </a:pPr>
                      <a:r>
                        <a:rPr lang="en-US" baseline="0" dirty="0"/>
                        <a:t>Mastery learning</a:t>
                      </a:r>
                    </a:p>
                    <a:p>
                      <a:pPr marL="285750" indent="-285750" algn="l">
                        <a:buFont typeface="Arial" panose="020B0604020202020204" pitchFamily="34" charset="0"/>
                        <a:buChar char="•"/>
                      </a:pPr>
                      <a:r>
                        <a:rPr lang="en-US" baseline="0" dirty="0"/>
                        <a:t>Case studies and role plays</a:t>
                      </a:r>
                    </a:p>
                    <a:p>
                      <a:pPr marL="285750" indent="-285750" algn="l">
                        <a:buFont typeface="Arial" panose="020B0604020202020204" pitchFamily="34" charset="0"/>
                        <a:buChar char="•"/>
                      </a:pPr>
                      <a:r>
                        <a:rPr lang="en-US" baseline="0" dirty="0"/>
                        <a:t>Communication skills</a:t>
                      </a:r>
                    </a:p>
                    <a:p>
                      <a:pPr marL="285750" indent="-285750" algn="l">
                        <a:buFont typeface="Arial" panose="020B0604020202020204" pitchFamily="34" charset="0"/>
                        <a:buChar char="•"/>
                      </a:pPr>
                      <a:r>
                        <a:rPr lang="en-US" baseline="0" dirty="0"/>
                        <a:t>Sales training</a:t>
                      </a:r>
                    </a:p>
                  </a:txBody>
                  <a:tcPr/>
                </a:tc>
                <a:tc>
                  <a:txBody>
                    <a:bodyPr/>
                    <a:lstStyle/>
                    <a:p>
                      <a:pPr algn="l"/>
                      <a:r>
                        <a:rPr lang="en-US" dirty="0"/>
                        <a:t>Video</a:t>
                      </a:r>
                    </a:p>
                  </a:txBody>
                  <a:tcPr/>
                </a:tc>
                <a:extLst>
                  <a:ext uri="{0D108BD9-81ED-4DB2-BD59-A6C34878D82A}">
                    <a16:rowId xmlns="" xmlns:a16="http://schemas.microsoft.com/office/drawing/2014/main" val="10005"/>
                  </a:ext>
                </a:extLst>
              </a:tr>
            </a:tbl>
          </a:graphicData>
        </a:graphic>
      </p:graphicFrame>
      <p:sp>
        <p:nvSpPr>
          <p:cNvPr id="9" name="Title 8"/>
          <p:cNvSpPr>
            <a:spLocks noGrp="1"/>
          </p:cNvSpPr>
          <p:nvPr>
            <p:ph type="title"/>
          </p:nvPr>
        </p:nvSpPr>
        <p:spPr>
          <a:xfrm>
            <a:off x="845760" y="274639"/>
            <a:ext cx="7394713" cy="1090335"/>
          </a:xfrm>
        </p:spPr>
        <p:txBody>
          <a:bodyPr>
            <a:normAutofit/>
          </a:bodyPr>
          <a:lstStyle/>
          <a:p>
            <a:r>
              <a:rPr lang="en-US" dirty="0"/>
              <a:t>Assessment Matrix   </a:t>
            </a:r>
            <a:r>
              <a:rPr lang="en-US" sz="2000" b="0" dirty="0">
                <a:effectLst/>
              </a:rPr>
              <a:t>(1 of 3)</a:t>
            </a:r>
          </a:p>
        </p:txBody>
      </p:sp>
    </p:spTree>
    <p:custDataLst>
      <p:tags r:id="rId1"/>
    </p:custDataLst>
    <p:extLst>
      <p:ext uri="{BB962C8B-B14F-4D97-AF65-F5344CB8AC3E}">
        <p14:creationId xmlns:p14="http://schemas.microsoft.com/office/powerpoint/2010/main" val="19275554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296439" y="6466780"/>
            <a:ext cx="831559" cy="365125"/>
          </a:xfrm>
        </p:spPr>
        <p:txBody>
          <a:bodyPr/>
          <a:lstStyle/>
          <a:p>
            <a:fld id="{920E684B-C663-F64A-A835-28F35CD59499}" type="datetime1">
              <a:rPr lang="en-US" smtClean="0"/>
              <a:pPr/>
              <a:t>2/21/2018</a:t>
            </a:fld>
            <a:endParaRPr lang="en-US" dirty="0"/>
          </a:p>
        </p:txBody>
      </p:sp>
      <p:sp>
        <p:nvSpPr>
          <p:cNvPr id="5" name="Slide Number Placeholder 4"/>
          <p:cNvSpPr>
            <a:spLocks noGrp="1"/>
          </p:cNvSpPr>
          <p:nvPr>
            <p:ph type="sldNum" sz="quarter" idx="12"/>
          </p:nvPr>
        </p:nvSpPr>
        <p:spPr/>
        <p:txBody>
          <a:bodyPr/>
          <a:lstStyle/>
          <a:p>
            <a:fld id="{09D8A2C3-584B-BA48-94D2-B8BDBBCAD084}" type="slidenum">
              <a:rPr lang="en-US" smtClean="0"/>
              <a:pPr/>
              <a:t>21</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1383005974"/>
              </p:ext>
            </p:extLst>
          </p:nvPr>
        </p:nvGraphicFramePr>
        <p:xfrm>
          <a:off x="925281" y="1182747"/>
          <a:ext cx="7946576" cy="5427071"/>
        </p:xfrm>
        <a:graphic>
          <a:graphicData uri="http://schemas.openxmlformats.org/drawingml/2006/table">
            <a:tbl>
              <a:tblPr firstRow="1" bandRow="1">
                <a:tableStyleId>{5C22544A-7EE6-4342-B048-85BDC9FD1C3A}</a:tableStyleId>
              </a:tblPr>
              <a:tblGrid>
                <a:gridCol w="2198919">
                  <a:extLst>
                    <a:ext uri="{9D8B030D-6E8A-4147-A177-3AD203B41FA5}">
                      <a16:colId xmlns="" xmlns:a16="http://schemas.microsoft.com/office/drawing/2014/main" val="20000"/>
                    </a:ext>
                  </a:extLst>
                </a:gridCol>
                <a:gridCol w="3182447">
                  <a:extLst>
                    <a:ext uri="{9D8B030D-6E8A-4147-A177-3AD203B41FA5}">
                      <a16:colId xmlns="" xmlns:a16="http://schemas.microsoft.com/office/drawing/2014/main" val="20001"/>
                    </a:ext>
                  </a:extLst>
                </a:gridCol>
                <a:gridCol w="2565210">
                  <a:extLst>
                    <a:ext uri="{9D8B030D-6E8A-4147-A177-3AD203B41FA5}">
                      <a16:colId xmlns="" xmlns:a16="http://schemas.microsoft.com/office/drawing/2014/main" val="20002"/>
                    </a:ext>
                  </a:extLst>
                </a:gridCol>
              </a:tblGrid>
              <a:tr h="384796">
                <a:tc>
                  <a:txBody>
                    <a:bodyPr/>
                    <a:lstStyle/>
                    <a:p>
                      <a:r>
                        <a:rPr lang="en-US" dirty="0"/>
                        <a:t>Types</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t>Purpose/Uses</a:t>
                      </a:r>
                    </a:p>
                  </a:txBody>
                  <a:tcPr/>
                </a:tc>
                <a:tc>
                  <a:txBody>
                    <a:bodyPr/>
                    <a:lstStyle/>
                    <a:p>
                      <a:pPr algn="ctr"/>
                      <a:r>
                        <a:rPr lang="en-US" dirty="0"/>
                        <a:t>Tools/Examples</a:t>
                      </a:r>
                    </a:p>
                  </a:txBody>
                  <a:tcPr/>
                </a:tc>
                <a:extLst>
                  <a:ext uri="{0D108BD9-81ED-4DB2-BD59-A6C34878D82A}">
                    <a16:rowId xmlns="" xmlns:a16="http://schemas.microsoft.com/office/drawing/2014/main" val="10000"/>
                  </a:ext>
                </a:extLst>
              </a:tr>
              <a:tr h="677079">
                <a:tc>
                  <a:txBody>
                    <a:bodyPr/>
                    <a:lstStyle/>
                    <a:p>
                      <a:r>
                        <a:rPr lang="en-US" b="1" dirty="0"/>
                        <a:t>Online Polling &amp; Surveys</a:t>
                      </a:r>
                    </a:p>
                  </a:txBody>
                  <a:tcPr/>
                </a:tc>
                <a:tc>
                  <a:txBody>
                    <a:bodyPr/>
                    <a:lstStyle/>
                    <a:p>
                      <a:pPr marL="285750" indent="-285750" algn="l">
                        <a:buFont typeface="Arial" panose="020B0604020202020204" pitchFamily="34" charset="0"/>
                        <a:buChar char="•"/>
                      </a:pPr>
                      <a:r>
                        <a:rPr lang="en-US" baseline="0" dirty="0"/>
                        <a:t>General gauge of learning</a:t>
                      </a:r>
                    </a:p>
                    <a:p>
                      <a:pPr marL="285750" indent="-285750" algn="l">
                        <a:buFont typeface="Arial" panose="020B0604020202020204" pitchFamily="34" charset="0"/>
                        <a:buChar char="•"/>
                      </a:pPr>
                      <a:r>
                        <a:rPr lang="en-US" baseline="0" dirty="0"/>
                        <a:t>Typically used for ILT or webinars </a:t>
                      </a:r>
                    </a:p>
                  </a:txBody>
                  <a:tcPr/>
                </a:tc>
                <a:tc>
                  <a:txBody>
                    <a:bodyPr/>
                    <a:lstStyle/>
                    <a:p>
                      <a:pPr algn="l"/>
                      <a:r>
                        <a:rPr lang="en-US" dirty="0">
                          <a:hlinkClick r:id="rId4"/>
                        </a:rPr>
                        <a:t>ARS</a:t>
                      </a:r>
                      <a:r>
                        <a:rPr lang="en-US" dirty="0"/>
                        <a:t>     </a:t>
                      </a:r>
                      <a:r>
                        <a:rPr lang="en-US" sz="900" i="1" dirty="0"/>
                        <a:t>(slide 21)</a:t>
                      </a:r>
                    </a:p>
                    <a:p>
                      <a:pPr algn="l"/>
                      <a:r>
                        <a:rPr lang="en-US" baseline="0" dirty="0" err="1">
                          <a:hlinkClick r:id="rId5"/>
                        </a:rPr>
                        <a:t>Kahoot</a:t>
                      </a:r>
                      <a:r>
                        <a:rPr lang="en-US" baseline="0" dirty="0"/>
                        <a:t>     </a:t>
                      </a:r>
                      <a:r>
                        <a:rPr lang="en-US" baseline="0" dirty="0">
                          <a:hlinkClick r:id="rId6"/>
                        </a:rPr>
                        <a:t>ILT Link</a:t>
                      </a:r>
                      <a:endParaRPr lang="en-US" baseline="0" dirty="0"/>
                    </a:p>
                    <a:p>
                      <a:pPr algn="l"/>
                      <a:r>
                        <a:rPr lang="en-US" baseline="0" dirty="0">
                          <a:hlinkClick r:id="rId7"/>
                        </a:rPr>
                        <a:t>Poll Everywhere</a:t>
                      </a: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hlinkClick r:id="rId8"/>
                        </a:rPr>
                        <a:t>WebEx Polling</a:t>
                      </a:r>
                      <a:endParaRPr lang="en-US" baseline="0" dirty="0"/>
                    </a:p>
                    <a:p>
                      <a:pPr algn="l"/>
                      <a:r>
                        <a:rPr lang="en-US" baseline="0" dirty="0" err="1">
                          <a:hlinkClick r:id="rId9"/>
                        </a:rPr>
                        <a:t>SurveyMonkey</a:t>
                      </a:r>
                      <a:endParaRPr lang="en-US" baseline="0" dirty="0"/>
                    </a:p>
                  </a:txBody>
                  <a:tcPr/>
                </a:tc>
                <a:extLst>
                  <a:ext uri="{0D108BD9-81ED-4DB2-BD59-A6C34878D82A}">
                    <a16:rowId xmlns="" xmlns:a16="http://schemas.microsoft.com/office/drawing/2014/main" val="10001"/>
                  </a:ext>
                </a:extLst>
              </a:tr>
              <a:tr h="677079">
                <a:tc>
                  <a:txBody>
                    <a:bodyPr/>
                    <a:lstStyle/>
                    <a:p>
                      <a:r>
                        <a:rPr lang="en-US" b="1" dirty="0"/>
                        <a:t>Interactive</a:t>
                      </a:r>
                      <a:r>
                        <a:rPr lang="en-US" b="1" baseline="0" dirty="0"/>
                        <a:t> Games</a:t>
                      </a:r>
                      <a:endParaRPr lang="en-US" b="1" dirty="0"/>
                    </a:p>
                  </a:txBody>
                  <a:tcPr/>
                </a:tc>
                <a:tc>
                  <a:txBody>
                    <a:bodyPr/>
                    <a:lstStyle/>
                    <a:p>
                      <a:pPr marL="285750" indent="-285750" algn="l">
                        <a:buFont typeface="Arial" panose="020B0604020202020204" pitchFamily="34" charset="0"/>
                        <a:buChar char="•"/>
                      </a:pPr>
                      <a:r>
                        <a:rPr lang="en-US" baseline="0" dirty="0"/>
                        <a:t>Informal content review</a:t>
                      </a:r>
                    </a:p>
                  </a:txBody>
                  <a:tcPr/>
                </a:tc>
                <a:tc>
                  <a:txBody>
                    <a:bodyPr/>
                    <a:lstStyle/>
                    <a:p>
                      <a:pPr algn="l"/>
                      <a:r>
                        <a:rPr lang="en-US" dirty="0">
                          <a:hlinkClick r:id="rId10"/>
                        </a:rPr>
                        <a:t>C3SoftWorks</a:t>
                      </a:r>
                      <a:endParaRPr lang="en-US" dirty="0"/>
                    </a:p>
                    <a:p>
                      <a:pPr algn="l"/>
                      <a:r>
                        <a:rPr lang="en-US" dirty="0" smtClean="0">
                          <a:hlinkClick r:id="rId11"/>
                        </a:rPr>
                        <a:t>Bravo</a:t>
                      </a:r>
                      <a:endParaRPr lang="en-US" dirty="0" smtClean="0"/>
                    </a:p>
                    <a:p>
                      <a:pPr algn="l"/>
                      <a:r>
                        <a:rPr lang="en-US" dirty="0" smtClean="0">
                          <a:hlinkClick r:id="rId12"/>
                        </a:rPr>
                        <a:t>Jeopardy</a:t>
                      </a:r>
                      <a:endParaRPr lang="en-US" dirty="0"/>
                    </a:p>
                  </a:txBody>
                  <a:tcPr/>
                </a:tc>
                <a:extLst>
                  <a:ext uri="{0D108BD9-81ED-4DB2-BD59-A6C34878D82A}">
                    <a16:rowId xmlns="" xmlns:a16="http://schemas.microsoft.com/office/drawing/2014/main" val="10002"/>
                  </a:ext>
                </a:extLst>
              </a:tr>
              <a:tr h="1201795">
                <a:tc>
                  <a:txBody>
                    <a:bodyPr/>
                    <a:lstStyle/>
                    <a:p>
                      <a:r>
                        <a:rPr lang="en-US" b="1" dirty="0"/>
                        <a:t>Hands-on Tests</a:t>
                      </a:r>
                    </a:p>
                  </a:txBody>
                  <a:tcPr/>
                </a:tc>
                <a:tc>
                  <a:txBody>
                    <a:bodyPr/>
                    <a:lstStyle/>
                    <a:p>
                      <a:pPr marL="285750" indent="-285750" algn="l">
                        <a:buFont typeface="Arial" panose="020B0604020202020204" pitchFamily="34" charset="0"/>
                        <a:buChar char="•"/>
                      </a:pPr>
                      <a:r>
                        <a:rPr lang="en-US" baseline="0" dirty="0"/>
                        <a:t>Knowledge transfer</a:t>
                      </a:r>
                    </a:p>
                    <a:p>
                      <a:pPr marL="285750" indent="-285750" algn="l">
                        <a:buFont typeface="Arial" panose="020B0604020202020204" pitchFamily="34" charset="0"/>
                        <a:buChar char="•"/>
                      </a:pPr>
                      <a:r>
                        <a:rPr lang="en-US" baseline="0" dirty="0"/>
                        <a:t>Realistic/reliable predictor of on-the-job success</a:t>
                      </a:r>
                    </a:p>
                    <a:p>
                      <a:pPr marL="285750" indent="-285750" algn="l">
                        <a:buFont typeface="Arial" panose="020B0604020202020204" pitchFamily="34" charset="0"/>
                        <a:buChar char="•"/>
                      </a:pPr>
                      <a:r>
                        <a:rPr lang="en-US" dirty="0"/>
                        <a:t>Simulations in “real settings”</a:t>
                      </a:r>
                      <a:endParaRPr lang="en-US" baseline="0" dirty="0"/>
                    </a:p>
                  </a:txBody>
                  <a:tcPr/>
                </a:tc>
                <a:tc>
                  <a:txBody>
                    <a:bodyPr/>
                    <a:lstStyle/>
                    <a:p>
                      <a:pPr algn="l"/>
                      <a:r>
                        <a:rPr lang="en-US" dirty="0">
                          <a:hlinkClick r:id="rId13"/>
                        </a:rPr>
                        <a:t>CPR training</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baseline="0" dirty="0">
                          <a:solidFill>
                            <a:schemeClr val="dk1"/>
                          </a:solidFill>
                          <a:latin typeface="+mn-lt"/>
                          <a:ea typeface="+mn-ea"/>
                          <a:cs typeface="+mn-cs"/>
                          <a:hlinkClick r:id="rId14"/>
                        </a:rPr>
                        <a:t>First Aid</a:t>
                      </a:r>
                      <a:endParaRPr lang="en-US" sz="1800" kern="1200" baseline="0" dirty="0">
                        <a:solidFill>
                          <a:schemeClr val="dk1"/>
                        </a:solidFill>
                        <a:latin typeface="+mn-lt"/>
                        <a:ea typeface="+mn-ea"/>
                        <a:cs typeface="+mn-cs"/>
                        <a:hlinkClick r:id="rId15"/>
                      </a:endParaRPr>
                    </a:p>
                    <a:p>
                      <a:pPr algn="l"/>
                      <a:r>
                        <a:rPr lang="en-US" dirty="0">
                          <a:hlinkClick r:id="rId16"/>
                        </a:rPr>
                        <a:t>Emergency Kit</a:t>
                      </a:r>
                      <a:endParaRPr lang="en-US" dirty="0">
                        <a:hlinkClick r:id="rId15"/>
                      </a:endParaRPr>
                    </a:p>
                    <a:p>
                      <a:pPr algn="l"/>
                      <a:r>
                        <a:rPr lang="en-US" dirty="0">
                          <a:hlinkClick r:id="rId15"/>
                        </a:rPr>
                        <a:t>LearningSim.com</a:t>
                      </a:r>
                      <a:r>
                        <a:rPr lang="en-US" dirty="0"/>
                        <a:t> </a:t>
                      </a:r>
                    </a:p>
                  </a:txBody>
                  <a:tcPr/>
                </a:tc>
                <a:extLst>
                  <a:ext uri="{0D108BD9-81ED-4DB2-BD59-A6C34878D82A}">
                    <a16:rowId xmlns="" xmlns:a16="http://schemas.microsoft.com/office/drawing/2014/main" val="10003"/>
                  </a:ext>
                </a:extLst>
              </a:tr>
              <a:tr h="67707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Competency Tests (or </a:t>
                      </a:r>
                      <a:r>
                        <a:rPr lang="en-US" b="1" dirty="0" err="1"/>
                        <a:t>Practicals</a:t>
                      </a:r>
                      <a:r>
                        <a:rPr lang="en-US" b="1" dirty="0"/>
                        <a:t>)</a:t>
                      </a:r>
                    </a:p>
                  </a:txBody>
                  <a:tcPr/>
                </a:tc>
                <a:tc>
                  <a:txBody>
                    <a:bodyPr/>
                    <a:lstStyle/>
                    <a:p>
                      <a:pPr marL="285750" indent="-285750" algn="l">
                        <a:buFont typeface="Arial" panose="020B0604020202020204" pitchFamily="34" charset="0"/>
                        <a:buChar char="•"/>
                      </a:pPr>
                      <a:r>
                        <a:rPr lang="en-US" dirty="0"/>
                        <a:t>Process/procedural testing</a:t>
                      </a:r>
                    </a:p>
                    <a:p>
                      <a:pPr marL="285750" indent="-285750" algn="l">
                        <a:buFont typeface="Arial" panose="020B0604020202020204" pitchFamily="34" charset="0"/>
                        <a:buChar char="•"/>
                      </a:pPr>
                      <a:r>
                        <a:rPr lang="en-US" dirty="0"/>
                        <a:t>Structured observations by field mentors and/or</a:t>
                      </a:r>
                      <a:r>
                        <a:rPr lang="en-US" baseline="0" dirty="0"/>
                        <a:t> </a:t>
                      </a:r>
                      <a:r>
                        <a:rPr lang="en-US" dirty="0"/>
                        <a:t>managers</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chemeClr val="dk1"/>
                          </a:solidFill>
                          <a:latin typeface="+mn-lt"/>
                          <a:ea typeface="+mn-ea"/>
                          <a:cs typeface="+mn-cs"/>
                        </a:rPr>
                        <a:t>Equipment competency</a:t>
                      </a:r>
                      <a:r>
                        <a:rPr lang="en-US" sz="1800" kern="1200" baseline="0" dirty="0">
                          <a:solidFill>
                            <a:schemeClr val="dk1"/>
                          </a:solidFill>
                          <a:latin typeface="+mn-lt"/>
                          <a:ea typeface="+mn-ea"/>
                          <a:cs typeface="+mn-cs"/>
                        </a:rPr>
                        <a:t> </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hlinkClick r:id="rId17"/>
                        </a:rPr>
                        <a:t>Observational Checklists</a:t>
                      </a:r>
                      <a:endParaRPr lang="en-US" sz="1800" kern="1200" dirty="0">
                        <a:solidFill>
                          <a:schemeClr val="dk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baseline="0" dirty="0">
                          <a:solidFill>
                            <a:schemeClr val="dk1"/>
                          </a:solidFill>
                          <a:latin typeface="+mn-lt"/>
                          <a:ea typeface="+mn-ea"/>
                          <a:cs typeface="+mn-cs"/>
                          <a:hlinkClick r:id="rId18"/>
                        </a:rPr>
                        <a:t>Keyboarding</a:t>
                      </a:r>
                      <a:endParaRPr lang="en-US" sz="1800" kern="1200" dirty="0">
                        <a:solidFill>
                          <a:schemeClr val="dk1"/>
                        </a:solidFill>
                        <a:latin typeface="+mn-lt"/>
                        <a:ea typeface="+mn-ea"/>
                        <a:cs typeface="+mn-cs"/>
                      </a:endParaRPr>
                    </a:p>
                    <a:p>
                      <a:pPr marL="0" algn="l" defTabSz="457200" rtl="0" eaLnBrk="1" latinLnBrk="0" hangingPunct="1"/>
                      <a:endParaRPr lang="en-US" sz="1800" kern="1200" dirty="0">
                        <a:solidFill>
                          <a:schemeClr val="dk1"/>
                        </a:solidFill>
                        <a:latin typeface="+mn-lt"/>
                        <a:ea typeface="+mn-ea"/>
                        <a:cs typeface="+mn-cs"/>
                      </a:endParaRPr>
                    </a:p>
                  </a:txBody>
                  <a:tcPr/>
                </a:tc>
                <a:extLst>
                  <a:ext uri="{0D108BD9-81ED-4DB2-BD59-A6C34878D82A}">
                    <a16:rowId xmlns="" xmlns:a16="http://schemas.microsoft.com/office/drawing/2014/main" val="10004"/>
                  </a:ext>
                </a:extLst>
              </a:tr>
            </a:tbl>
          </a:graphicData>
        </a:graphic>
      </p:graphicFrame>
      <p:sp>
        <p:nvSpPr>
          <p:cNvPr id="9" name="Title 8"/>
          <p:cNvSpPr>
            <a:spLocks noGrp="1"/>
          </p:cNvSpPr>
          <p:nvPr>
            <p:ph type="title"/>
          </p:nvPr>
        </p:nvSpPr>
        <p:spPr>
          <a:xfrm>
            <a:off x="845760" y="274639"/>
            <a:ext cx="7394713" cy="1090335"/>
          </a:xfrm>
        </p:spPr>
        <p:txBody>
          <a:bodyPr>
            <a:normAutofit/>
          </a:bodyPr>
          <a:lstStyle/>
          <a:p>
            <a:r>
              <a:rPr lang="en-US" dirty="0"/>
              <a:t>Assessment Matrix   </a:t>
            </a:r>
            <a:r>
              <a:rPr lang="en-US" sz="2000" b="0" dirty="0">
                <a:effectLst/>
              </a:rPr>
              <a:t>(2 of 3)</a:t>
            </a:r>
            <a:endParaRPr lang="en-US" sz="2000" dirty="0"/>
          </a:p>
        </p:txBody>
      </p:sp>
    </p:spTree>
    <p:custDataLst>
      <p:tags r:id="rId1"/>
    </p:custDataLst>
    <p:extLst>
      <p:ext uri="{BB962C8B-B14F-4D97-AF65-F5344CB8AC3E}">
        <p14:creationId xmlns:p14="http://schemas.microsoft.com/office/powerpoint/2010/main" val="14153306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296439" y="6466780"/>
            <a:ext cx="831559" cy="365125"/>
          </a:xfrm>
        </p:spPr>
        <p:txBody>
          <a:bodyPr/>
          <a:lstStyle/>
          <a:p>
            <a:fld id="{920E684B-C663-F64A-A835-28F35CD59499}" type="datetime1">
              <a:rPr lang="en-US" smtClean="0"/>
              <a:pPr/>
              <a:t>2/21/2018</a:t>
            </a:fld>
            <a:endParaRPr lang="en-US" dirty="0"/>
          </a:p>
        </p:txBody>
      </p:sp>
      <p:sp>
        <p:nvSpPr>
          <p:cNvPr id="5" name="Slide Number Placeholder 4"/>
          <p:cNvSpPr>
            <a:spLocks noGrp="1"/>
          </p:cNvSpPr>
          <p:nvPr>
            <p:ph type="sldNum" sz="quarter" idx="12"/>
          </p:nvPr>
        </p:nvSpPr>
        <p:spPr/>
        <p:txBody>
          <a:bodyPr/>
          <a:lstStyle/>
          <a:p>
            <a:fld id="{09D8A2C3-584B-BA48-94D2-B8BDBBCAD084}" type="slidenum">
              <a:rPr lang="en-US" smtClean="0"/>
              <a:pPr/>
              <a:t>22</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2761404289"/>
              </p:ext>
            </p:extLst>
          </p:nvPr>
        </p:nvGraphicFramePr>
        <p:xfrm>
          <a:off x="925281" y="1182747"/>
          <a:ext cx="7946576" cy="5176675"/>
        </p:xfrm>
        <a:graphic>
          <a:graphicData uri="http://schemas.openxmlformats.org/drawingml/2006/table">
            <a:tbl>
              <a:tblPr firstRow="1" bandRow="1">
                <a:tableStyleId>{5C22544A-7EE6-4342-B048-85BDC9FD1C3A}</a:tableStyleId>
              </a:tblPr>
              <a:tblGrid>
                <a:gridCol w="2198919">
                  <a:extLst>
                    <a:ext uri="{9D8B030D-6E8A-4147-A177-3AD203B41FA5}">
                      <a16:colId xmlns="" xmlns:a16="http://schemas.microsoft.com/office/drawing/2014/main" val="20000"/>
                    </a:ext>
                  </a:extLst>
                </a:gridCol>
                <a:gridCol w="3182447">
                  <a:extLst>
                    <a:ext uri="{9D8B030D-6E8A-4147-A177-3AD203B41FA5}">
                      <a16:colId xmlns="" xmlns:a16="http://schemas.microsoft.com/office/drawing/2014/main" val="20001"/>
                    </a:ext>
                  </a:extLst>
                </a:gridCol>
                <a:gridCol w="2565210">
                  <a:extLst>
                    <a:ext uri="{9D8B030D-6E8A-4147-A177-3AD203B41FA5}">
                      <a16:colId xmlns="" xmlns:a16="http://schemas.microsoft.com/office/drawing/2014/main" val="20002"/>
                    </a:ext>
                  </a:extLst>
                </a:gridCol>
              </a:tblGrid>
              <a:tr h="384796">
                <a:tc>
                  <a:txBody>
                    <a:bodyPr/>
                    <a:lstStyle/>
                    <a:p>
                      <a:r>
                        <a:rPr lang="en-US" dirty="0"/>
                        <a:t>Types</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t>Purpose/Uses</a:t>
                      </a:r>
                    </a:p>
                  </a:txBody>
                  <a:tcPr/>
                </a:tc>
                <a:tc>
                  <a:txBody>
                    <a:bodyPr/>
                    <a:lstStyle/>
                    <a:p>
                      <a:pPr algn="ctr"/>
                      <a:r>
                        <a:rPr lang="en-US" dirty="0"/>
                        <a:t>Tools/Examples</a:t>
                      </a:r>
                    </a:p>
                  </a:txBody>
                  <a:tcPr/>
                </a:tc>
                <a:extLst>
                  <a:ext uri="{0D108BD9-81ED-4DB2-BD59-A6C34878D82A}">
                    <a16:rowId xmlns="" xmlns:a16="http://schemas.microsoft.com/office/drawing/2014/main" val="10000"/>
                  </a:ext>
                </a:extLst>
              </a:tr>
              <a:tr h="677079">
                <a:tc>
                  <a:txBody>
                    <a:bodyPr/>
                    <a:lstStyle/>
                    <a:p>
                      <a:r>
                        <a:rPr lang="en-US" b="1" dirty="0"/>
                        <a:t>Career Exploration</a:t>
                      </a:r>
                    </a:p>
                  </a:txBody>
                  <a:tcPr/>
                </a:tc>
                <a:tc>
                  <a:txBody>
                    <a:bodyPr/>
                    <a:lstStyle/>
                    <a:p>
                      <a:pPr marL="285750" indent="-285750" algn="l">
                        <a:buFont typeface="Arial" panose="020B0604020202020204" pitchFamily="34" charset="0"/>
                        <a:buChar char="•"/>
                      </a:pPr>
                      <a:r>
                        <a:rPr lang="en-US" baseline="0" dirty="0"/>
                        <a:t>To assess career interests</a:t>
                      </a:r>
                    </a:p>
                  </a:txBody>
                  <a:tcPr/>
                </a:tc>
                <a:tc>
                  <a:txBody>
                    <a:bodyPr/>
                    <a:lstStyle/>
                    <a:p>
                      <a:pPr algn="l"/>
                      <a:r>
                        <a:rPr lang="en-US" dirty="0">
                          <a:hlinkClick r:id="rId4"/>
                        </a:rPr>
                        <a:t>Strong Campbell Interest Inventory</a:t>
                      </a:r>
                      <a:endParaRPr lang="en-US" dirty="0"/>
                    </a:p>
                    <a:p>
                      <a:pPr algn="l"/>
                      <a:r>
                        <a:rPr lang="en-US" dirty="0">
                          <a:hlinkClick r:id="rId5"/>
                        </a:rPr>
                        <a:t>Similar Minds</a:t>
                      </a:r>
                      <a:endParaRPr lang="en-US" dirty="0"/>
                    </a:p>
                  </a:txBody>
                  <a:tcPr/>
                </a:tc>
                <a:extLst>
                  <a:ext uri="{0D108BD9-81ED-4DB2-BD59-A6C34878D82A}">
                    <a16:rowId xmlns="" xmlns:a16="http://schemas.microsoft.com/office/drawing/2014/main" val="10001"/>
                  </a:ext>
                </a:extLst>
              </a:tr>
              <a:tr h="677079">
                <a:tc>
                  <a:txBody>
                    <a:bodyPr/>
                    <a:lstStyle/>
                    <a:p>
                      <a:r>
                        <a:rPr lang="en-US" b="1" dirty="0"/>
                        <a:t>Pre-employment</a:t>
                      </a:r>
                      <a:r>
                        <a:rPr lang="en-US" b="1" baseline="0" dirty="0"/>
                        <a:t> Tests</a:t>
                      </a:r>
                      <a:endParaRPr lang="en-US" b="1" dirty="0"/>
                    </a:p>
                  </a:txBody>
                  <a:tcPr/>
                </a:tc>
                <a:tc>
                  <a:txBody>
                    <a:bodyPr/>
                    <a:lstStyle/>
                    <a:p>
                      <a:pPr marL="285750" indent="-285750" algn="l">
                        <a:buFont typeface="Arial" panose="020B0604020202020204" pitchFamily="34" charset="0"/>
                        <a:buChar char="•"/>
                      </a:pPr>
                      <a:r>
                        <a:rPr lang="en-US" dirty="0"/>
                        <a:t>To</a:t>
                      </a:r>
                      <a:r>
                        <a:rPr lang="en-US" baseline="0" dirty="0"/>
                        <a:t> confirm candidate qualifications</a:t>
                      </a:r>
                      <a:endParaRPr lang="en-US" dirty="0"/>
                    </a:p>
                  </a:txBody>
                  <a:tcPr/>
                </a:tc>
                <a:tc>
                  <a:txBody>
                    <a:bodyPr/>
                    <a:lstStyle/>
                    <a:p>
                      <a:pPr algn="l"/>
                      <a:r>
                        <a:rPr lang="en-US" dirty="0" err="1">
                          <a:hlinkClick r:id="rId6"/>
                        </a:rPr>
                        <a:t>Capterra</a:t>
                      </a:r>
                      <a:endParaRPr lang="en-US" dirty="0"/>
                    </a:p>
                  </a:txBody>
                  <a:tcPr/>
                </a:tc>
                <a:extLst>
                  <a:ext uri="{0D108BD9-81ED-4DB2-BD59-A6C34878D82A}">
                    <a16:rowId xmlns="" xmlns:a16="http://schemas.microsoft.com/office/drawing/2014/main" val="10002"/>
                  </a:ext>
                </a:extLst>
              </a:tr>
              <a:tr h="677079">
                <a:tc>
                  <a:txBody>
                    <a:bodyPr/>
                    <a:lstStyle/>
                    <a:p>
                      <a:r>
                        <a:rPr lang="en-US" b="1" dirty="0"/>
                        <a:t>Self-reviews, 360</a:t>
                      </a:r>
                      <a:r>
                        <a:rPr lang="en-US" b="1" dirty="0">
                          <a:sym typeface="Symbol"/>
                        </a:rPr>
                        <a:t></a:t>
                      </a:r>
                      <a:r>
                        <a:rPr lang="en-US" b="1" dirty="0"/>
                        <a:t> and</a:t>
                      </a:r>
                      <a:r>
                        <a:rPr lang="en-US" b="1" baseline="0" dirty="0"/>
                        <a:t> Peer Reviews</a:t>
                      </a:r>
                      <a:endParaRPr lang="en-US" b="1" dirty="0"/>
                    </a:p>
                  </a:txBody>
                  <a:tcPr/>
                </a:tc>
                <a:tc>
                  <a:txBody>
                    <a:bodyPr/>
                    <a:lstStyle/>
                    <a:p>
                      <a:pPr marL="285750" indent="-285750" algn="l">
                        <a:buFont typeface="Arial" panose="020B0604020202020204" pitchFamily="34" charset="0"/>
                        <a:buChar char="•"/>
                      </a:pPr>
                      <a:r>
                        <a:rPr lang="en-US" dirty="0"/>
                        <a:t>To gauge</a:t>
                      </a:r>
                      <a:r>
                        <a:rPr lang="en-US" baseline="0" dirty="0"/>
                        <a:t> learning/perf.</a:t>
                      </a:r>
                    </a:p>
                    <a:p>
                      <a:pPr marL="285750" indent="-285750" algn="l">
                        <a:buFont typeface="Arial" panose="020B0604020202020204" pitchFamily="34" charset="0"/>
                        <a:buChar char="•"/>
                      </a:pPr>
                      <a:r>
                        <a:rPr lang="en-US" baseline="0" dirty="0"/>
                        <a:t>Personality profiles</a:t>
                      </a:r>
                      <a:endParaRPr lang="en-US" dirty="0"/>
                    </a:p>
                    <a:p>
                      <a:pPr marL="285750" indent="-285750" algn="l">
                        <a:buFont typeface="Arial" panose="020B0604020202020204" pitchFamily="34" charset="0"/>
                        <a:buChar char="•"/>
                      </a:pPr>
                      <a:r>
                        <a:rPr lang="en-US" dirty="0"/>
                        <a:t>To obtain feedback to/from others</a:t>
                      </a:r>
                    </a:p>
                  </a:txBody>
                  <a:tcPr/>
                </a:tc>
                <a:tc>
                  <a:txBody>
                    <a:bodyPr/>
                    <a:lstStyle/>
                    <a:p>
                      <a:pPr algn="l"/>
                      <a:r>
                        <a:rPr lang="en-US" dirty="0">
                          <a:hlinkClick r:id="rId7"/>
                        </a:rPr>
                        <a:t>Discover Yourself</a:t>
                      </a:r>
                      <a:endParaRPr lang="en-US" dirty="0">
                        <a:hlinkClick r:id="rId8"/>
                      </a:endParaRPr>
                    </a:p>
                    <a:p>
                      <a:pPr algn="l"/>
                      <a:r>
                        <a:rPr lang="en-US" dirty="0">
                          <a:hlinkClick r:id="rId8"/>
                        </a:rPr>
                        <a:t>MBTI</a:t>
                      </a:r>
                      <a:r>
                        <a:rPr lang="en-US" dirty="0"/>
                        <a:t>    </a:t>
                      </a:r>
                      <a:r>
                        <a:rPr lang="en-US" dirty="0" err="1">
                          <a:hlinkClick r:id="rId9"/>
                        </a:rPr>
                        <a:t>DiSC</a:t>
                      </a:r>
                      <a:endParaRPr lang="en-US" dirty="0">
                        <a:hlinkClick r:id="rId10"/>
                      </a:endParaRPr>
                    </a:p>
                    <a:p>
                      <a:pPr algn="l"/>
                      <a:r>
                        <a:rPr lang="en-US" dirty="0">
                          <a:hlinkClick r:id="rId10"/>
                        </a:rPr>
                        <a:t>Multi-rater</a:t>
                      </a:r>
                      <a:r>
                        <a:rPr lang="en-US" baseline="0" dirty="0">
                          <a:hlinkClick r:id="rId10"/>
                        </a:rPr>
                        <a:t> 360</a:t>
                      </a:r>
                      <a:endParaRPr lang="en-US" baseline="0" dirty="0"/>
                    </a:p>
                    <a:p>
                      <a:pPr algn="l"/>
                      <a:r>
                        <a:rPr lang="en-US" baseline="0" dirty="0">
                          <a:hlinkClick r:id="rId11"/>
                        </a:rPr>
                        <a:t>Social Styles Inventory</a:t>
                      </a:r>
                      <a:endParaRPr lang="en-US" baseline="0" dirty="0"/>
                    </a:p>
                    <a:p>
                      <a:pPr algn="l"/>
                      <a:r>
                        <a:rPr lang="en-US" baseline="0" dirty="0">
                          <a:hlinkClick r:id="rId12"/>
                        </a:rPr>
                        <a:t>StrengthsFinder</a:t>
                      </a:r>
                      <a:endParaRPr lang="en-US" baseline="0" dirty="0"/>
                    </a:p>
                    <a:p>
                      <a:pPr algn="l"/>
                      <a:r>
                        <a:rPr lang="en-US" baseline="0" dirty="0" err="1">
                          <a:hlinkClick r:id="rId13"/>
                        </a:rPr>
                        <a:t>TalentView</a:t>
                      </a:r>
                      <a:endParaRPr lang="en-US" baseline="0" dirty="0"/>
                    </a:p>
                    <a:p>
                      <a:pPr algn="l"/>
                      <a:r>
                        <a:rPr lang="en-US" baseline="0" dirty="0">
                          <a:hlinkClick r:id="rId14"/>
                        </a:rPr>
                        <a:t>Other Self Assessments</a:t>
                      </a:r>
                      <a:endParaRPr lang="en-US" dirty="0"/>
                    </a:p>
                  </a:txBody>
                  <a:tcPr/>
                </a:tc>
                <a:extLst>
                  <a:ext uri="{0D108BD9-81ED-4DB2-BD59-A6C34878D82A}">
                    <a16:rowId xmlns="" xmlns:a16="http://schemas.microsoft.com/office/drawing/2014/main" val="10003"/>
                  </a:ext>
                </a:extLst>
              </a:tr>
              <a:tr h="677079">
                <a:tc>
                  <a:txBody>
                    <a:bodyPr/>
                    <a:lstStyle/>
                    <a:p>
                      <a:r>
                        <a:rPr lang="en-US" b="1" dirty="0"/>
                        <a:t>Integrated Solutions</a:t>
                      </a:r>
                    </a:p>
                  </a:txBody>
                  <a:tcPr/>
                </a:tc>
                <a:tc>
                  <a:txBody>
                    <a:bodyPr/>
                    <a:lstStyle/>
                    <a:p>
                      <a:pPr marL="285750" indent="-285750" algn="l">
                        <a:buFont typeface="Arial" panose="020B0604020202020204" pitchFamily="34" charset="0"/>
                        <a:buChar char="•"/>
                      </a:pPr>
                      <a:r>
                        <a:rPr lang="en-US" dirty="0"/>
                        <a:t>Links to your LMS</a:t>
                      </a:r>
                    </a:p>
                    <a:p>
                      <a:pPr marL="285750" indent="-285750" algn="l">
                        <a:buFont typeface="Arial" panose="020B0604020202020204" pitchFamily="34" charset="0"/>
                        <a:buChar char="•"/>
                      </a:pPr>
                      <a:r>
                        <a:rPr lang="en-US" dirty="0"/>
                        <a:t>Includes multiple</a:t>
                      </a:r>
                      <a:r>
                        <a:rPr lang="en-US" baseline="0" dirty="0"/>
                        <a:t> forms of assessments and reporting. </a:t>
                      </a:r>
                      <a:endParaRPr lang="en-US" dirty="0"/>
                    </a:p>
                  </a:txBody>
                  <a:tcPr/>
                </a:tc>
                <a:tc>
                  <a:txBody>
                    <a:bodyPr/>
                    <a:lstStyle/>
                    <a:p>
                      <a:pPr algn="l"/>
                      <a:r>
                        <a:rPr lang="en-US" dirty="0" smtClean="0">
                          <a:hlinkClick r:id="rId15"/>
                        </a:rPr>
                        <a:t>Blackboard</a:t>
                      </a:r>
                      <a:endParaRPr lang="en-US" dirty="0" smtClean="0"/>
                    </a:p>
                    <a:p>
                      <a:pPr algn="l"/>
                      <a:r>
                        <a:rPr lang="en-US" dirty="0" smtClean="0">
                          <a:hlinkClick r:id="rId16"/>
                        </a:rPr>
                        <a:t>Document</a:t>
                      </a:r>
                      <a:r>
                        <a:rPr lang="en-US" baseline="0" dirty="0" smtClean="0">
                          <a:hlinkClick r:id="rId16"/>
                        </a:rPr>
                        <a:t> Editing</a:t>
                      </a:r>
                      <a:endParaRPr lang="en-US" dirty="0" smtClean="0">
                        <a:hlinkClick r:id="rId17"/>
                      </a:endParaRPr>
                    </a:p>
                    <a:p>
                      <a:pPr algn="l"/>
                      <a:r>
                        <a:rPr lang="en-US" dirty="0" smtClean="0">
                          <a:hlinkClick r:id="rId17"/>
                        </a:rPr>
                        <a:t>Metrics </a:t>
                      </a:r>
                      <a:r>
                        <a:rPr lang="en-US" dirty="0">
                          <a:hlinkClick r:id="rId17"/>
                        </a:rPr>
                        <a:t>that Matter</a:t>
                      </a:r>
                      <a:endParaRPr lang="en-US" dirty="0"/>
                    </a:p>
                    <a:p>
                      <a:pPr algn="l"/>
                      <a:r>
                        <a:rPr lang="en-US" dirty="0" err="1">
                          <a:hlinkClick r:id="rId18"/>
                        </a:rPr>
                        <a:t>Prometric</a:t>
                      </a:r>
                      <a:endParaRPr lang="en-US" dirty="0"/>
                    </a:p>
                  </a:txBody>
                  <a:tcPr/>
                </a:tc>
                <a:extLst>
                  <a:ext uri="{0D108BD9-81ED-4DB2-BD59-A6C34878D82A}">
                    <a16:rowId xmlns="" xmlns:a16="http://schemas.microsoft.com/office/drawing/2014/main" val="10004"/>
                  </a:ext>
                </a:extLst>
              </a:tr>
            </a:tbl>
          </a:graphicData>
        </a:graphic>
      </p:graphicFrame>
      <p:sp>
        <p:nvSpPr>
          <p:cNvPr id="9" name="Title 8"/>
          <p:cNvSpPr>
            <a:spLocks noGrp="1"/>
          </p:cNvSpPr>
          <p:nvPr>
            <p:ph type="title"/>
          </p:nvPr>
        </p:nvSpPr>
        <p:spPr>
          <a:xfrm>
            <a:off x="845760" y="274639"/>
            <a:ext cx="7394713" cy="1090335"/>
          </a:xfrm>
        </p:spPr>
        <p:txBody>
          <a:bodyPr>
            <a:normAutofit/>
          </a:bodyPr>
          <a:lstStyle/>
          <a:p>
            <a:r>
              <a:rPr lang="en-US" dirty="0"/>
              <a:t>Assessment Matrix   </a:t>
            </a:r>
            <a:r>
              <a:rPr lang="en-US" sz="2000" b="0" dirty="0">
                <a:effectLst/>
              </a:rPr>
              <a:t>(3 of 3)</a:t>
            </a:r>
            <a:endParaRPr lang="en-US" sz="2000" dirty="0"/>
          </a:p>
        </p:txBody>
      </p:sp>
    </p:spTree>
    <p:custDataLst>
      <p:tags r:id="rId1"/>
    </p:custDataLst>
    <p:extLst>
      <p:ext uri="{BB962C8B-B14F-4D97-AF65-F5344CB8AC3E}">
        <p14:creationId xmlns:p14="http://schemas.microsoft.com/office/powerpoint/2010/main" val="32460582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Online Quiz Creator</a:t>
            </a:r>
          </a:p>
        </p:txBody>
      </p:sp>
      <p:sp>
        <p:nvSpPr>
          <p:cNvPr id="3" name="Date Placeholder 2"/>
          <p:cNvSpPr>
            <a:spLocks noGrp="1"/>
          </p:cNvSpPr>
          <p:nvPr>
            <p:ph type="dt" sz="half" idx="10"/>
          </p:nvPr>
        </p:nvSpPr>
        <p:spPr/>
        <p:txBody>
          <a:bodyPr/>
          <a:lstStyle/>
          <a:p>
            <a:fld id="{920E684B-C663-F64A-A835-28F35CD59499}" type="datetime1">
              <a:rPr lang="en-US" smtClean="0"/>
              <a:pPr/>
              <a:t>2/21/2018</a:t>
            </a:fld>
            <a:endParaRPr lang="en-US" dirty="0"/>
          </a:p>
        </p:txBody>
      </p:sp>
      <p:sp>
        <p:nvSpPr>
          <p:cNvPr id="4" name="Slide Number Placeholder 3"/>
          <p:cNvSpPr>
            <a:spLocks noGrp="1"/>
          </p:cNvSpPr>
          <p:nvPr>
            <p:ph type="sldNum" sz="quarter" idx="12"/>
          </p:nvPr>
        </p:nvSpPr>
        <p:spPr/>
        <p:txBody>
          <a:bodyPr/>
          <a:lstStyle/>
          <a:p>
            <a:fld id="{09D8A2C3-584B-BA48-94D2-B8BDBBCAD084}" type="slidenum">
              <a:rPr lang="en-US" smtClean="0"/>
              <a:pPr/>
              <a:t>23</a:t>
            </a:fld>
            <a:endParaRPr lang="en-US"/>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103" y="1486582"/>
            <a:ext cx="8055724" cy="40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72839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Audience Response System</a:t>
            </a:r>
          </a:p>
        </p:txBody>
      </p:sp>
      <p:sp>
        <p:nvSpPr>
          <p:cNvPr id="3" name="Date Placeholder 2"/>
          <p:cNvSpPr>
            <a:spLocks noGrp="1"/>
          </p:cNvSpPr>
          <p:nvPr>
            <p:ph type="dt" sz="half" idx="10"/>
          </p:nvPr>
        </p:nvSpPr>
        <p:spPr/>
        <p:txBody>
          <a:bodyPr/>
          <a:lstStyle/>
          <a:p>
            <a:fld id="{920E684B-C663-F64A-A835-28F35CD59499}" type="datetime1">
              <a:rPr lang="en-US" smtClean="0"/>
              <a:pPr/>
              <a:t>2/21/2018</a:t>
            </a:fld>
            <a:endParaRPr lang="en-US" dirty="0"/>
          </a:p>
        </p:txBody>
      </p:sp>
      <p:sp>
        <p:nvSpPr>
          <p:cNvPr id="4" name="Slide Number Placeholder 3"/>
          <p:cNvSpPr>
            <a:spLocks noGrp="1"/>
          </p:cNvSpPr>
          <p:nvPr>
            <p:ph type="sldNum" sz="quarter" idx="12"/>
          </p:nvPr>
        </p:nvSpPr>
        <p:spPr/>
        <p:txBody>
          <a:bodyPr/>
          <a:lstStyle/>
          <a:p>
            <a:fld id="{09D8A2C3-584B-BA48-94D2-B8BDBBCAD084}" type="slidenum">
              <a:rPr lang="en-US" smtClean="0"/>
              <a:pPr/>
              <a:t>24</a:t>
            </a:fld>
            <a:endParaRPr lang="en-US"/>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018" y="1226636"/>
            <a:ext cx="3654483" cy="255029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82333" y="3947924"/>
            <a:ext cx="3778283" cy="2518856"/>
          </a:xfrm>
          <a:prstGeom prst="rect">
            <a:avLst/>
          </a:prstGeom>
        </p:spPr>
      </p:pic>
      <p:pic>
        <p:nvPicPr>
          <p:cNvPr id="819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7980" y="1226635"/>
            <a:ext cx="3683763" cy="2550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2835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296439" y="6466780"/>
            <a:ext cx="831559" cy="365125"/>
          </a:xfrm>
        </p:spPr>
        <p:txBody>
          <a:bodyPr/>
          <a:lstStyle/>
          <a:p>
            <a:fld id="{920E684B-C663-F64A-A835-28F35CD59499}" type="datetime1">
              <a:rPr lang="en-US" smtClean="0"/>
              <a:pPr/>
              <a:t>2/21/2018</a:t>
            </a:fld>
            <a:endParaRPr lang="en-US" dirty="0"/>
          </a:p>
        </p:txBody>
      </p:sp>
      <p:sp>
        <p:nvSpPr>
          <p:cNvPr id="5" name="Slide Number Placeholder 4"/>
          <p:cNvSpPr>
            <a:spLocks noGrp="1"/>
          </p:cNvSpPr>
          <p:nvPr>
            <p:ph type="sldNum" sz="quarter" idx="12"/>
          </p:nvPr>
        </p:nvSpPr>
        <p:spPr/>
        <p:txBody>
          <a:bodyPr/>
          <a:lstStyle/>
          <a:p>
            <a:fld id="{09D8A2C3-584B-BA48-94D2-B8BDBBCAD084}" type="slidenum">
              <a:rPr lang="en-US" smtClean="0"/>
              <a:pPr/>
              <a:t>25</a:t>
            </a:fld>
            <a:endParaRPr lang="en-US"/>
          </a:p>
        </p:txBody>
      </p:sp>
      <p:sp>
        <p:nvSpPr>
          <p:cNvPr id="6" name="Content Placeholder 5"/>
          <p:cNvSpPr>
            <a:spLocks noGrp="1"/>
          </p:cNvSpPr>
          <p:nvPr>
            <p:ph sz="quarter" idx="13"/>
          </p:nvPr>
        </p:nvSpPr>
        <p:spPr>
          <a:xfrm>
            <a:off x="791328" y="1226636"/>
            <a:ext cx="8077498" cy="5457193"/>
          </a:xfrm>
        </p:spPr>
        <p:txBody>
          <a:bodyPr>
            <a:normAutofit fontScale="70000" lnSpcReduction="20000"/>
          </a:bodyPr>
          <a:lstStyle/>
          <a:p>
            <a:pPr>
              <a:spcAft>
                <a:spcPts val="600"/>
              </a:spcAft>
            </a:pPr>
            <a:r>
              <a:rPr lang="en-US" dirty="0"/>
              <a:t>Any existing data or prior feedback?</a:t>
            </a:r>
          </a:p>
          <a:p>
            <a:pPr>
              <a:spcAft>
                <a:spcPts val="600"/>
              </a:spcAft>
            </a:pPr>
            <a:r>
              <a:rPr lang="en-US" dirty="0"/>
              <a:t>Any key performance factors for success?</a:t>
            </a:r>
          </a:p>
          <a:p>
            <a:pPr>
              <a:spcAft>
                <a:spcPts val="600"/>
              </a:spcAft>
            </a:pPr>
            <a:r>
              <a:rPr lang="en-US" dirty="0"/>
              <a:t>Any core issues to resolve?</a:t>
            </a:r>
          </a:p>
          <a:p>
            <a:pPr>
              <a:spcAft>
                <a:spcPts val="600"/>
              </a:spcAft>
            </a:pPr>
            <a:r>
              <a:rPr lang="en-US" dirty="0"/>
              <a:t>Are there any critical behaviors that can be observed/measured?</a:t>
            </a:r>
          </a:p>
          <a:p>
            <a:pPr>
              <a:spcAft>
                <a:spcPts val="600"/>
              </a:spcAft>
            </a:pPr>
            <a:r>
              <a:rPr lang="en-US" dirty="0"/>
              <a:t>Can we tie assessments to other </a:t>
            </a:r>
            <a:r>
              <a:rPr lang="en-US" dirty="0" smtClean="0"/>
              <a:t>“drivers” within </a:t>
            </a:r>
            <a:r>
              <a:rPr lang="en-US" dirty="0"/>
              <a:t>the organization?  </a:t>
            </a:r>
          </a:p>
          <a:p>
            <a:pPr lvl="1">
              <a:spcAft>
                <a:spcPts val="600"/>
              </a:spcAft>
            </a:pPr>
            <a:r>
              <a:rPr lang="en-US" dirty="0"/>
              <a:t>Certifications</a:t>
            </a:r>
          </a:p>
          <a:p>
            <a:pPr lvl="1">
              <a:spcAft>
                <a:spcPts val="600"/>
              </a:spcAft>
            </a:pPr>
            <a:r>
              <a:rPr lang="en-US" dirty="0" smtClean="0"/>
              <a:t>Commissions/bonuses</a:t>
            </a:r>
            <a:endParaRPr lang="en-US" dirty="0"/>
          </a:p>
          <a:p>
            <a:pPr lvl="1">
              <a:spcAft>
                <a:spcPts val="600"/>
              </a:spcAft>
            </a:pPr>
            <a:r>
              <a:rPr lang="en-US" sz="2900" dirty="0"/>
              <a:t>System access</a:t>
            </a:r>
          </a:p>
          <a:p>
            <a:pPr lvl="1">
              <a:spcAft>
                <a:spcPts val="600"/>
              </a:spcAft>
            </a:pPr>
            <a:r>
              <a:rPr lang="en-US" sz="2900" dirty="0"/>
              <a:t>Product access</a:t>
            </a:r>
          </a:p>
          <a:p>
            <a:pPr lvl="1">
              <a:spcAft>
                <a:spcPts val="600"/>
              </a:spcAft>
            </a:pPr>
            <a:r>
              <a:rPr lang="en-US" sz="2900" dirty="0"/>
              <a:t>Restricted area access</a:t>
            </a:r>
          </a:p>
          <a:p>
            <a:pPr>
              <a:spcAft>
                <a:spcPts val="600"/>
              </a:spcAft>
            </a:pPr>
            <a:r>
              <a:rPr lang="en-US" dirty="0"/>
              <a:t>Can we consider creating a structured “sign-off” process?</a:t>
            </a:r>
          </a:p>
        </p:txBody>
      </p:sp>
      <p:sp>
        <p:nvSpPr>
          <p:cNvPr id="4" name="Title 3"/>
          <p:cNvSpPr>
            <a:spLocks noGrp="1"/>
          </p:cNvSpPr>
          <p:nvPr>
            <p:ph type="title"/>
          </p:nvPr>
        </p:nvSpPr>
        <p:spPr/>
        <p:txBody>
          <a:bodyPr/>
          <a:lstStyle/>
          <a:p>
            <a:r>
              <a:rPr lang="en-US" dirty="0"/>
              <a:t>Key Questions Review</a:t>
            </a:r>
          </a:p>
        </p:txBody>
      </p:sp>
    </p:spTree>
    <p:custDataLst>
      <p:tags r:id="rId1"/>
    </p:custDataLst>
    <p:extLst>
      <p:ext uri="{BB962C8B-B14F-4D97-AF65-F5344CB8AC3E}">
        <p14:creationId xmlns:p14="http://schemas.microsoft.com/office/powerpoint/2010/main" val="38065804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296439" y="6466780"/>
            <a:ext cx="831559" cy="365125"/>
          </a:xfrm>
        </p:spPr>
        <p:txBody>
          <a:bodyPr/>
          <a:lstStyle/>
          <a:p>
            <a:fld id="{920E684B-C663-F64A-A835-28F35CD59499}" type="datetime1">
              <a:rPr lang="en-US" smtClean="0"/>
              <a:pPr/>
              <a:t>2/21/2018</a:t>
            </a:fld>
            <a:endParaRPr lang="en-US" dirty="0"/>
          </a:p>
        </p:txBody>
      </p:sp>
      <p:sp>
        <p:nvSpPr>
          <p:cNvPr id="5" name="Slide Number Placeholder 4"/>
          <p:cNvSpPr>
            <a:spLocks noGrp="1"/>
          </p:cNvSpPr>
          <p:nvPr>
            <p:ph type="sldNum" sz="quarter" idx="12"/>
          </p:nvPr>
        </p:nvSpPr>
        <p:spPr/>
        <p:txBody>
          <a:bodyPr/>
          <a:lstStyle/>
          <a:p>
            <a:fld id="{09D8A2C3-584B-BA48-94D2-B8BDBBCAD084}" type="slidenum">
              <a:rPr lang="en-US" smtClean="0"/>
              <a:pPr/>
              <a:t>26</a:t>
            </a:fld>
            <a:endParaRPr lang="en-US"/>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7817" y="1331063"/>
            <a:ext cx="4864196" cy="3466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8"/>
          <p:cNvSpPr>
            <a:spLocks noGrp="1"/>
          </p:cNvSpPr>
          <p:nvPr>
            <p:ph type="title"/>
          </p:nvPr>
        </p:nvSpPr>
        <p:spPr>
          <a:xfrm>
            <a:off x="845760" y="274639"/>
            <a:ext cx="7394713" cy="1090335"/>
          </a:xfrm>
        </p:spPr>
        <p:txBody>
          <a:bodyPr>
            <a:normAutofit/>
          </a:bodyPr>
          <a:lstStyle/>
          <a:p>
            <a:r>
              <a:rPr lang="en-US" dirty="0"/>
              <a:t>Questions/Comments</a:t>
            </a:r>
          </a:p>
        </p:txBody>
      </p:sp>
      <p:sp>
        <p:nvSpPr>
          <p:cNvPr id="2" name="TextBox 1"/>
          <p:cNvSpPr txBox="1"/>
          <p:nvPr/>
        </p:nvSpPr>
        <p:spPr>
          <a:xfrm>
            <a:off x="2882819" y="4992894"/>
            <a:ext cx="4074192" cy="1569660"/>
          </a:xfrm>
          <a:prstGeom prst="rect">
            <a:avLst/>
          </a:prstGeom>
          <a:noFill/>
        </p:spPr>
        <p:txBody>
          <a:bodyPr wrap="none" rtlCol="0">
            <a:spAutoFit/>
          </a:bodyPr>
          <a:lstStyle/>
          <a:p>
            <a:pPr algn="ctr"/>
            <a:r>
              <a:rPr lang="en-US" sz="2400" dirty="0"/>
              <a:t>Contact Information: </a:t>
            </a:r>
          </a:p>
          <a:p>
            <a:pPr algn="ctr"/>
            <a:r>
              <a:rPr lang="en-US" sz="2400" dirty="0"/>
              <a:t>Sue Mehrkens</a:t>
            </a:r>
          </a:p>
          <a:p>
            <a:pPr algn="ctr"/>
            <a:r>
              <a:rPr lang="en-US" sz="2400" dirty="0">
                <a:hlinkClick r:id="rId5"/>
              </a:rPr>
              <a:t>susan.mehrkens@comcast.net</a:t>
            </a:r>
            <a:r>
              <a:rPr lang="en-US" sz="2400" dirty="0"/>
              <a:t> </a:t>
            </a:r>
          </a:p>
          <a:p>
            <a:pPr algn="ctr"/>
            <a:r>
              <a:rPr lang="en-US" sz="2400" dirty="0"/>
              <a:t>612-719-8191 (cell)</a:t>
            </a:r>
          </a:p>
        </p:txBody>
      </p:sp>
    </p:spTree>
    <p:custDataLst>
      <p:tags r:id="rId1"/>
    </p:custDataLst>
    <p:extLst>
      <p:ext uri="{BB962C8B-B14F-4D97-AF65-F5344CB8AC3E}">
        <p14:creationId xmlns:p14="http://schemas.microsoft.com/office/powerpoint/2010/main" val="3982056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Defined</a:t>
            </a:r>
          </a:p>
        </p:txBody>
      </p:sp>
      <p:sp>
        <p:nvSpPr>
          <p:cNvPr id="3" name="Date Placeholder 2"/>
          <p:cNvSpPr>
            <a:spLocks noGrp="1"/>
          </p:cNvSpPr>
          <p:nvPr>
            <p:ph type="dt" sz="half" idx="10"/>
          </p:nvPr>
        </p:nvSpPr>
        <p:spPr/>
        <p:txBody>
          <a:bodyPr/>
          <a:lstStyle/>
          <a:p>
            <a:fld id="{920E684B-C663-F64A-A835-28F35CD59499}" type="datetime1">
              <a:rPr lang="en-US" smtClean="0"/>
              <a:pPr/>
              <a:t>2/21/2018</a:t>
            </a:fld>
            <a:endParaRPr lang="en-US" dirty="0"/>
          </a:p>
        </p:txBody>
      </p:sp>
      <p:sp>
        <p:nvSpPr>
          <p:cNvPr id="4" name="Slide Number Placeholder 3"/>
          <p:cNvSpPr>
            <a:spLocks noGrp="1"/>
          </p:cNvSpPr>
          <p:nvPr>
            <p:ph type="sldNum" sz="quarter" idx="12"/>
          </p:nvPr>
        </p:nvSpPr>
        <p:spPr/>
        <p:txBody>
          <a:bodyPr/>
          <a:lstStyle/>
          <a:p>
            <a:fld id="{09D8A2C3-584B-BA48-94D2-B8BDBBCAD084}" type="slidenum">
              <a:rPr lang="en-US" smtClean="0"/>
              <a:pPr/>
              <a:t>3</a:t>
            </a:fld>
            <a:endParaRPr lang="en-US"/>
          </a:p>
        </p:txBody>
      </p:sp>
      <p:sp>
        <p:nvSpPr>
          <p:cNvPr id="5" name="Content Placeholder 4"/>
          <p:cNvSpPr>
            <a:spLocks noGrp="1"/>
          </p:cNvSpPr>
          <p:nvPr>
            <p:ph sz="quarter" idx="13"/>
          </p:nvPr>
        </p:nvSpPr>
        <p:spPr/>
        <p:txBody>
          <a:bodyPr/>
          <a:lstStyle/>
          <a:p>
            <a:r>
              <a:rPr lang="en-US" dirty="0"/>
              <a:t>In education, the term </a:t>
            </a:r>
            <a:r>
              <a:rPr lang="en-US" b="1" dirty="0"/>
              <a:t>assessment</a:t>
            </a:r>
            <a:r>
              <a:rPr lang="en-US" dirty="0"/>
              <a:t> refers to the wide variety of methods or </a:t>
            </a:r>
            <a:r>
              <a:rPr lang="en-US" b="1" dirty="0"/>
              <a:t>tools</a:t>
            </a:r>
            <a:r>
              <a:rPr lang="en-US" dirty="0"/>
              <a:t> that educators use to evaluate, measure, and document the academic readiness, learning progress, skill acquisition, or educational needs of students.</a:t>
            </a:r>
          </a:p>
        </p:txBody>
      </p:sp>
      <p:pic>
        <p:nvPicPr>
          <p:cNvPr id="7" name="Picture 6"/>
          <p:cNvPicPr>
            <a:picLocks noChangeAspect="1"/>
          </p:cNvPicPr>
          <p:nvPr/>
        </p:nvPicPr>
        <p:blipFill>
          <a:blip r:embed="rId3"/>
          <a:stretch>
            <a:fillRect/>
          </a:stretch>
        </p:blipFill>
        <p:spPr>
          <a:xfrm>
            <a:off x="7455353" y="99342"/>
            <a:ext cx="1556813" cy="1066800"/>
          </a:xfrm>
          <a:prstGeom prst="rect">
            <a:avLst/>
          </a:prstGeom>
        </p:spPr>
      </p:pic>
      <p:sp>
        <p:nvSpPr>
          <p:cNvPr id="8" name="Content Placeholder 4"/>
          <p:cNvSpPr txBox="1">
            <a:spLocks/>
          </p:cNvSpPr>
          <p:nvPr/>
        </p:nvSpPr>
        <p:spPr>
          <a:xfrm>
            <a:off x="813102" y="1216469"/>
            <a:ext cx="8058756" cy="5140788"/>
          </a:xfrm>
          <a:prstGeom prst="rect">
            <a:avLst/>
          </a:prstGeom>
          <a:solidFill>
            <a:schemeClr val="bg1"/>
          </a:solidFill>
        </p:spPr>
        <p:txBody>
          <a:bodyPr vert="horz" lIns="91440" tIns="45720" rIns="91440" bIns="45720" rtlCol="0">
            <a:normAutofit/>
          </a:bodyPr>
          <a:lstStyle>
            <a:lvl1pPr marL="342900" indent="-342900" algn="l" defTabSz="457200" rtl="0" eaLnBrk="1" latinLnBrk="0" hangingPunct="1">
              <a:lnSpc>
                <a:spcPts val="3600"/>
              </a:lnSpc>
              <a:spcBef>
                <a:spcPts val="400"/>
              </a:spcBef>
              <a:spcAft>
                <a:spcPts val="400"/>
              </a:spcAft>
              <a:buClr>
                <a:schemeClr val="accent4">
                  <a:lumMod val="75000"/>
                </a:schemeClr>
              </a:buClr>
              <a:buFont typeface="Arial"/>
              <a:buChar char="•"/>
              <a:defRPr sz="3200" kern="1200">
                <a:solidFill>
                  <a:schemeClr val="tx1"/>
                </a:solidFill>
                <a:latin typeface="+mn-lt"/>
                <a:ea typeface="+mn-ea"/>
                <a:cs typeface="Arial"/>
              </a:defRPr>
            </a:lvl1pPr>
            <a:lvl2pPr marL="742950" indent="-285750" algn="l" defTabSz="457200" rtl="0" eaLnBrk="1" latinLnBrk="0" hangingPunct="1">
              <a:spcBef>
                <a:spcPts val="0"/>
              </a:spcBef>
              <a:buClr>
                <a:schemeClr val="tx1">
                  <a:lumMod val="50000"/>
                  <a:lumOff val="50000"/>
                </a:schemeClr>
              </a:buClr>
              <a:buFont typeface="Arial"/>
              <a:buChar char="–"/>
              <a:defRPr sz="2800" kern="1200">
                <a:solidFill>
                  <a:schemeClr val="accent4">
                    <a:lumMod val="75000"/>
                  </a:schemeClr>
                </a:solidFill>
                <a:latin typeface="+mn-lt"/>
                <a:ea typeface="+mn-ea"/>
                <a:cs typeface="Arial"/>
              </a:defRPr>
            </a:lvl2pPr>
            <a:lvl3pPr marL="1143000" indent="-228600" algn="l" defTabSz="457200" rtl="0" eaLnBrk="1" latinLnBrk="0" hangingPunct="1">
              <a:spcBef>
                <a:spcPts val="300"/>
              </a:spcBef>
              <a:buClr>
                <a:schemeClr val="tx2">
                  <a:lumMod val="75000"/>
                </a:schemeClr>
              </a:buClr>
              <a:buFont typeface="Arial"/>
              <a:buChar char="•"/>
              <a:defRPr sz="2400" kern="1200">
                <a:solidFill>
                  <a:schemeClr val="tx1">
                    <a:lumMod val="50000"/>
                    <a:lumOff val="50000"/>
                  </a:schemeClr>
                </a:solidFill>
                <a:latin typeface="+mn-lt"/>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In </a:t>
            </a:r>
            <a:r>
              <a:rPr lang="en-US" dirty="0">
                <a:solidFill>
                  <a:srgbClr val="C00000"/>
                </a:solidFill>
              </a:rPr>
              <a:t>L&amp;D</a:t>
            </a:r>
            <a:r>
              <a:rPr lang="en-US" dirty="0"/>
              <a:t>, the term </a:t>
            </a:r>
            <a:r>
              <a:rPr lang="en-US" b="1" dirty="0"/>
              <a:t>assessment</a:t>
            </a:r>
            <a:r>
              <a:rPr lang="en-US" dirty="0"/>
              <a:t> refers to the wide variety of methods or </a:t>
            </a:r>
            <a:r>
              <a:rPr lang="en-US" b="1" dirty="0"/>
              <a:t>tools</a:t>
            </a:r>
            <a:r>
              <a:rPr lang="en-US" dirty="0"/>
              <a:t> that </a:t>
            </a:r>
            <a:r>
              <a:rPr lang="en-US" dirty="0">
                <a:solidFill>
                  <a:srgbClr val="C00000"/>
                </a:solidFill>
              </a:rPr>
              <a:t>training professionals</a:t>
            </a:r>
            <a:r>
              <a:rPr lang="en-US" dirty="0"/>
              <a:t> use to evaluate, measure, and document the academic readiness, learning progress, skill acquisition, or educational needs of </a:t>
            </a:r>
            <a:r>
              <a:rPr lang="en-US" dirty="0">
                <a:solidFill>
                  <a:srgbClr val="C00000"/>
                </a:solidFill>
              </a:rPr>
              <a:t>employees</a:t>
            </a:r>
            <a:r>
              <a:rPr lang="en-US" dirty="0"/>
              <a:t>.</a:t>
            </a:r>
          </a:p>
        </p:txBody>
      </p:sp>
    </p:spTree>
    <p:extLst>
      <p:ext uri="{BB962C8B-B14F-4D97-AF65-F5344CB8AC3E}">
        <p14:creationId xmlns:p14="http://schemas.microsoft.com/office/powerpoint/2010/main" val="818039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Formative vs. Summative</a:t>
            </a:r>
          </a:p>
        </p:txBody>
      </p:sp>
      <p:sp>
        <p:nvSpPr>
          <p:cNvPr id="3" name="Date Placeholder 2"/>
          <p:cNvSpPr>
            <a:spLocks noGrp="1"/>
          </p:cNvSpPr>
          <p:nvPr>
            <p:ph type="dt" sz="half" idx="10"/>
          </p:nvPr>
        </p:nvSpPr>
        <p:spPr/>
        <p:txBody>
          <a:bodyPr/>
          <a:lstStyle/>
          <a:p>
            <a:fld id="{920E684B-C663-F64A-A835-28F35CD59499}" type="datetime1">
              <a:rPr lang="en-US" smtClean="0"/>
              <a:pPr/>
              <a:t>2/21/2018</a:t>
            </a:fld>
            <a:endParaRPr lang="en-US" dirty="0"/>
          </a:p>
        </p:txBody>
      </p:sp>
      <p:sp>
        <p:nvSpPr>
          <p:cNvPr id="4" name="Slide Number Placeholder 3"/>
          <p:cNvSpPr>
            <a:spLocks noGrp="1"/>
          </p:cNvSpPr>
          <p:nvPr>
            <p:ph type="sldNum" sz="quarter" idx="12"/>
          </p:nvPr>
        </p:nvSpPr>
        <p:spPr/>
        <p:txBody>
          <a:bodyPr/>
          <a:lstStyle/>
          <a:p>
            <a:fld id="{09D8A2C3-584B-BA48-94D2-B8BDBBCAD084}" type="slidenum">
              <a:rPr lang="en-US" smtClean="0"/>
              <a:pPr/>
              <a:t>4</a:t>
            </a:fld>
            <a:endParaRPr lang="en-US"/>
          </a:p>
        </p:txBody>
      </p:sp>
      <p:graphicFrame>
        <p:nvGraphicFramePr>
          <p:cNvPr id="6" name="Content Placeholder 5"/>
          <p:cNvGraphicFramePr>
            <a:graphicFrameLocks noGrp="1"/>
          </p:cNvGraphicFramePr>
          <p:nvPr>
            <p:ph sz="quarter" idx="13"/>
            <p:extLst>
              <p:ext uri="{D42A27DB-BD31-4B8C-83A1-F6EECF244321}">
                <p14:modId xmlns:p14="http://schemas.microsoft.com/office/powerpoint/2010/main" val="2187728186"/>
              </p:ext>
            </p:extLst>
          </p:nvPr>
        </p:nvGraphicFramePr>
        <p:xfrm>
          <a:off x="812800" y="1216025"/>
          <a:ext cx="8059738" cy="3840480"/>
        </p:xfrm>
        <a:graphic>
          <a:graphicData uri="http://schemas.openxmlformats.org/drawingml/2006/table">
            <a:tbl>
              <a:tblPr firstRow="1" bandRow="1">
                <a:tableStyleId>{5C22544A-7EE6-4342-B048-85BDC9FD1C3A}</a:tableStyleId>
              </a:tblPr>
              <a:tblGrid>
                <a:gridCol w="4029869">
                  <a:extLst>
                    <a:ext uri="{9D8B030D-6E8A-4147-A177-3AD203B41FA5}">
                      <a16:colId xmlns="" xmlns:a16="http://schemas.microsoft.com/office/drawing/2014/main" val="360846025"/>
                    </a:ext>
                  </a:extLst>
                </a:gridCol>
                <a:gridCol w="4029869">
                  <a:extLst>
                    <a:ext uri="{9D8B030D-6E8A-4147-A177-3AD203B41FA5}">
                      <a16:colId xmlns="" xmlns:a16="http://schemas.microsoft.com/office/drawing/2014/main" val="293162746"/>
                    </a:ext>
                  </a:extLst>
                </a:gridCol>
              </a:tblGrid>
              <a:tr h="370840">
                <a:tc>
                  <a:txBody>
                    <a:bodyPr/>
                    <a:lstStyle/>
                    <a:p>
                      <a:r>
                        <a:rPr lang="en-US" sz="2000" dirty="0"/>
                        <a:t>Formative Assessment</a:t>
                      </a:r>
                    </a:p>
                  </a:txBody>
                  <a:tcPr/>
                </a:tc>
                <a:tc>
                  <a:txBody>
                    <a:bodyPr/>
                    <a:lstStyle/>
                    <a:p>
                      <a:r>
                        <a:rPr lang="en-US" sz="2000" dirty="0"/>
                        <a:t>Summative Assessment</a:t>
                      </a:r>
                    </a:p>
                  </a:txBody>
                  <a:tcPr/>
                </a:tc>
                <a:extLst>
                  <a:ext uri="{0D108BD9-81ED-4DB2-BD59-A6C34878D82A}">
                    <a16:rowId xmlns="" xmlns:a16="http://schemas.microsoft.com/office/drawing/2014/main" val="2465598098"/>
                  </a:ext>
                </a:extLst>
              </a:tr>
              <a:tr h="370840">
                <a:tc>
                  <a:txBody>
                    <a:bodyPr/>
                    <a:lstStyle/>
                    <a:p>
                      <a:pPr marL="285750" indent="-285750">
                        <a:buFont typeface="Arial" panose="020B0604020202020204" pitchFamily="34" charset="0"/>
                        <a:buChar char="•"/>
                      </a:pPr>
                      <a:r>
                        <a:rPr lang="en-US" sz="2000" dirty="0">
                          <a:latin typeface="+mn-lt"/>
                        </a:rPr>
                        <a:t>Provides intermittent</a:t>
                      </a:r>
                      <a:r>
                        <a:rPr lang="en-US" sz="2000" baseline="0" dirty="0">
                          <a:latin typeface="+mn-lt"/>
                        </a:rPr>
                        <a:t> feedback which influences learning.</a:t>
                      </a:r>
                    </a:p>
                    <a:p>
                      <a:pPr marL="285750" indent="-285750">
                        <a:buFont typeface="Arial" panose="020B0604020202020204" pitchFamily="34" charset="0"/>
                        <a:buChar char="•"/>
                      </a:pPr>
                      <a:r>
                        <a:rPr lang="en-US" sz="2000" baseline="0" dirty="0">
                          <a:latin typeface="+mn-lt"/>
                        </a:rPr>
                        <a:t>Effective feedback includes what he/she did well and what he/she needs improvement on. </a:t>
                      </a:r>
                    </a:p>
                    <a:p>
                      <a:pPr marL="285750" indent="-285750">
                        <a:buFont typeface="Arial" panose="020B0604020202020204" pitchFamily="34" charset="0"/>
                        <a:buChar char="•"/>
                      </a:pPr>
                      <a:r>
                        <a:rPr lang="en-US" sz="2000" baseline="0" dirty="0">
                          <a:latin typeface="+mn-lt"/>
                        </a:rPr>
                        <a:t>Usually does </a:t>
                      </a:r>
                      <a:r>
                        <a:rPr lang="en-US" sz="2000" u="sng" baseline="0" dirty="0">
                          <a:latin typeface="+mn-lt"/>
                        </a:rPr>
                        <a:t>not</a:t>
                      </a:r>
                      <a:r>
                        <a:rPr lang="en-US" sz="2000" baseline="0" dirty="0">
                          <a:latin typeface="+mn-lt"/>
                        </a:rPr>
                        <a:t> impact the final score/grade. </a:t>
                      </a:r>
                      <a:endParaRPr lang="en-US" sz="2000" dirty="0">
                        <a:latin typeface="+mn-lt"/>
                      </a:endParaRPr>
                    </a:p>
                  </a:txBody>
                  <a:tcPr/>
                </a:tc>
                <a:tc>
                  <a:txBody>
                    <a:bodyPr/>
                    <a:lstStyle/>
                    <a:p>
                      <a:pPr marL="285750" indent="-285750">
                        <a:buFont typeface="Arial" panose="020B0604020202020204" pitchFamily="34" charset="0"/>
                        <a:buChar char="•"/>
                      </a:pPr>
                      <a:r>
                        <a:rPr lang="en-US" sz="2000" dirty="0">
                          <a:solidFill>
                            <a:srgbClr val="000000"/>
                          </a:solidFill>
                          <a:latin typeface="+mn-lt"/>
                        </a:rPr>
                        <a:t>Used to quantify achievement in</a:t>
                      </a:r>
                      <a:r>
                        <a:rPr lang="en-US" sz="2000" baseline="0" dirty="0">
                          <a:solidFill>
                            <a:srgbClr val="000000"/>
                          </a:solidFill>
                          <a:latin typeface="+mn-lt"/>
                        </a:rPr>
                        <a:t> relation to the </a:t>
                      </a:r>
                      <a:r>
                        <a:rPr lang="en-US" sz="2000" dirty="0">
                          <a:latin typeface="+mn-lt"/>
                        </a:rPr>
                        <a:t>learning</a:t>
                      </a:r>
                      <a:r>
                        <a:rPr lang="en-US" sz="2000" baseline="0" dirty="0">
                          <a:latin typeface="+mn-lt"/>
                        </a:rPr>
                        <a:t> objectives.</a:t>
                      </a:r>
                    </a:p>
                    <a:p>
                      <a:pPr marL="285750" indent="-285750">
                        <a:buFont typeface="Arial" panose="020B0604020202020204" pitchFamily="34" charset="0"/>
                        <a:buChar char="•"/>
                      </a:pPr>
                      <a:r>
                        <a:rPr lang="en-US" sz="2000" baseline="0" dirty="0">
                          <a:latin typeface="+mn-lt"/>
                        </a:rPr>
                        <a:t>Typically used at the end of a module, session or course. </a:t>
                      </a:r>
                    </a:p>
                    <a:p>
                      <a:pPr marL="285750" indent="-285750">
                        <a:buFont typeface="Arial" panose="020B0604020202020204" pitchFamily="34" charset="0"/>
                        <a:buChar char="•"/>
                      </a:pPr>
                      <a:r>
                        <a:rPr lang="en-US" sz="2000" baseline="0" dirty="0">
                          <a:latin typeface="+mn-lt"/>
                        </a:rPr>
                        <a:t>Can serve as a “gate” or “hurdle” before moving on.</a:t>
                      </a:r>
                    </a:p>
                    <a:p>
                      <a:pPr marL="742950" lvl="1" indent="-285750">
                        <a:buFont typeface="Arial" panose="020B0604020202020204" pitchFamily="34" charset="0"/>
                        <a:buChar char="•"/>
                      </a:pPr>
                      <a:r>
                        <a:rPr lang="en-US" sz="2000" baseline="0" dirty="0">
                          <a:latin typeface="+mn-lt"/>
                        </a:rPr>
                        <a:t>Test validity and reliability are very important. </a:t>
                      </a:r>
                    </a:p>
                    <a:p>
                      <a:pPr marL="285750" indent="-285750">
                        <a:buFont typeface="Arial" panose="020B0604020202020204" pitchFamily="34" charset="0"/>
                        <a:buChar char="•"/>
                      </a:pPr>
                      <a:r>
                        <a:rPr lang="en-US" sz="2000" baseline="0" dirty="0">
                          <a:latin typeface="+mn-lt"/>
                        </a:rPr>
                        <a:t>Usually impacts the final score/grade so has more diagnostic value.  </a:t>
                      </a:r>
                      <a:endParaRPr lang="en-US" sz="2000" dirty="0">
                        <a:latin typeface="+mn-lt"/>
                      </a:endParaRPr>
                    </a:p>
                  </a:txBody>
                  <a:tcPr/>
                </a:tc>
                <a:extLst>
                  <a:ext uri="{0D108BD9-81ED-4DB2-BD59-A6C34878D82A}">
                    <a16:rowId xmlns="" xmlns:a16="http://schemas.microsoft.com/office/drawing/2014/main" val="1849159150"/>
                  </a:ext>
                </a:extLst>
              </a:tr>
            </a:tbl>
          </a:graphicData>
        </a:graphic>
      </p:graphicFrame>
      <p:pic>
        <p:nvPicPr>
          <p:cNvPr id="8" name="Picture 7"/>
          <p:cNvPicPr>
            <a:picLocks noChangeAspect="1"/>
          </p:cNvPicPr>
          <p:nvPr/>
        </p:nvPicPr>
        <p:blipFill>
          <a:blip r:embed="rId3"/>
          <a:stretch>
            <a:fillRect/>
          </a:stretch>
        </p:blipFill>
        <p:spPr>
          <a:xfrm>
            <a:off x="812800" y="4509417"/>
            <a:ext cx="4016073" cy="2262576"/>
          </a:xfrm>
          <a:prstGeom prst="rect">
            <a:avLst/>
          </a:prstGeom>
        </p:spPr>
      </p:pic>
      <p:pic>
        <p:nvPicPr>
          <p:cNvPr id="9" name="Picture 8"/>
          <p:cNvPicPr>
            <a:picLocks noChangeAspect="1"/>
          </p:cNvPicPr>
          <p:nvPr/>
        </p:nvPicPr>
        <p:blipFill>
          <a:blip r:embed="rId4"/>
          <a:stretch>
            <a:fillRect/>
          </a:stretch>
        </p:blipFill>
        <p:spPr>
          <a:xfrm>
            <a:off x="5836293" y="5056505"/>
            <a:ext cx="2028825" cy="1524000"/>
          </a:xfrm>
          <a:prstGeom prst="rect">
            <a:avLst/>
          </a:prstGeom>
        </p:spPr>
      </p:pic>
    </p:spTree>
    <p:extLst>
      <p:ext uri="{BB962C8B-B14F-4D97-AF65-F5344CB8AC3E}">
        <p14:creationId xmlns:p14="http://schemas.microsoft.com/office/powerpoint/2010/main" val="61339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 dirty="0"/>
              <a:t>The Power of Formative Assessments</a:t>
            </a:r>
            <a:endParaRPr lang="en-US" dirty="0"/>
          </a:p>
        </p:txBody>
      </p:sp>
      <p:sp>
        <p:nvSpPr>
          <p:cNvPr id="3" name="Date Placeholder 2"/>
          <p:cNvSpPr>
            <a:spLocks noGrp="1"/>
          </p:cNvSpPr>
          <p:nvPr>
            <p:ph type="dt" sz="half" idx="10"/>
          </p:nvPr>
        </p:nvSpPr>
        <p:spPr/>
        <p:txBody>
          <a:bodyPr/>
          <a:lstStyle/>
          <a:p>
            <a:fld id="{920E684B-C663-F64A-A835-28F35CD59499}" type="datetime1">
              <a:rPr lang="en-US" smtClean="0"/>
              <a:pPr/>
              <a:t>2/21/2018</a:t>
            </a:fld>
            <a:endParaRPr lang="en-US" dirty="0"/>
          </a:p>
        </p:txBody>
      </p:sp>
      <p:sp>
        <p:nvSpPr>
          <p:cNvPr id="4" name="Slide Number Placeholder 3"/>
          <p:cNvSpPr>
            <a:spLocks noGrp="1"/>
          </p:cNvSpPr>
          <p:nvPr>
            <p:ph type="sldNum" sz="quarter" idx="12"/>
          </p:nvPr>
        </p:nvSpPr>
        <p:spPr/>
        <p:txBody>
          <a:bodyPr/>
          <a:lstStyle/>
          <a:p>
            <a:fld id="{09D8A2C3-584B-BA48-94D2-B8BDBBCAD084}" type="slidenum">
              <a:rPr lang="en-US" smtClean="0"/>
              <a:pPr/>
              <a:t>5</a:t>
            </a:fld>
            <a:endParaRPr lang="en-US"/>
          </a:p>
        </p:txBody>
      </p:sp>
      <p:sp>
        <p:nvSpPr>
          <p:cNvPr id="5" name="Content Placeholder 4"/>
          <p:cNvSpPr>
            <a:spLocks noGrp="1"/>
          </p:cNvSpPr>
          <p:nvPr>
            <p:ph sz="quarter" idx="13"/>
          </p:nvPr>
        </p:nvSpPr>
        <p:spPr/>
        <p:txBody>
          <a:bodyPr/>
          <a:lstStyle/>
          <a:p>
            <a:pPr marL="0" lvl="0" indent="0" algn="ctr">
              <a:spcBef>
                <a:spcPts val="0"/>
              </a:spcBef>
              <a:spcAft>
                <a:spcPts val="0"/>
              </a:spcAft>
              <a:buNone/>
            </a:pPr>
            <a:r>
              <a:rPr lang="en-US" i="1" dirty="0">
                <a:solidFill>
                  <a:srgbClr val="000000"/>
                </a:solidFill>
                <a:highlight>
                  <a:srgbClr val="FFFFFF"/>
                </a:highlight>
                <a:latin typeface="Roboto"/>
                <a:ea typeface="Roboto"/>
                <a:cs typeface="Roboto"/>
                <a:sym typeface="Roboto"/>
              </a:rPr>
              <a:t>There is strong evidence and consensus that the formative assessment process used by teachers and students during instruction has very powerful and positive effects on student achievement. On the other hand, there is little evidence that externally imposed high-stake tests have improved school quality or reduced achievement score gaps.</a:t>
            </a:r>
          </a:p>
          <a:p>
            <a:pPr marL="0" lvl="0" indent="0" algn="r">
              <a:spcBef>
                <a:spcPts val="1600"/>
              </a:spcBef>
              <a:spcAft>
                <a:spcPts val="1600"/>
              </a:spcAft>
              <a:buNone/>
            </a:pPr>
            <a:r>
              <a:rPr lang="en-US" sz="2800" dirty="0">
                <a:solidFill>
                  <a:srgbClr val="000000"/>
                </a:solidFill>
                <a:highlight>
                  <a:srgbClr val="FFFFFF"/>
                </a:highlight>
                <a:latin typeface="Roboto"/>
                <a:ea typeface="Roboto"/>
                <a:cs typeface="Roboto"/>
                <a:sym typeface="Roboto"/>
              </a:rPr>
              <a:t>~ Amy </a:t>
            </a:r>
            <a:r>
              <a:rPr lang="en-US" sz="2800" dirty="0" err="1" smtClean="0">
                <a:solidFill>
                  <a:srgbClr val="000000"/>
                </a:solidFill>
                <a:highlight>
                  <a:srgbClr val="FFFFFF"/>
                </a:highlight>
                <a:latin typeface="Roboto"/>
                <a:ea typeface="Roboto"/>
                <a:cs typeface="Roboto"/>
                <a:sym typeface="Roboto"/>
              </a:rPr>
              <a:t>Hamborg</a:t>
            </a:r>
            <a:endParaRPr lang="en-US" sz="2800" dirty="0">
              <a:solidFill>
                <a:srgbClr val="000000"/>
              </a:solidFill>
              <a:highlight>
                <a:srgbClr val="FFFFFF"/>
              </a:highlight>
              <a:latin typeface="Roboto"/>
              <a:ea typeface="Roboto"/>
              <a:cs typeface="Roboto"/>
              <a:sym typeface="Roboto"/>
            </a:endParaRPr>
          </a:p>
        </p:txBody>
      </p:sp>
    </p:spTree>
    <p:extLst>
      <p:ext uri="{BB962C8B-B14F-4D97-AF65-F5344CB8AC3E}">
        <p14:creationId xmlns:p14="http://schemas.microsoft.com/office/powerpoint/2010/main" val="11592299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smtClean="0"/>
              <a:t>K-12 Assessment </a:t>
            </a:r>
            <a:r>
              <a:rPr lang="en" dirty="0"/>
              <a:t>Tools</a:t>
            </a:r>
            <a:endParaRPr lang="en-US" dirty="0"/>
          </a:p>
        </p:txBody>
      </p:sp>
      <p:sp>
        <p:nvSpPr>
          <p:cNvPr id="3" name="Date Placeholder 2"/>
          <p:cNvSpPr>
            <a:spLocks noGrp="1"/>
          </p:cNvSpPr>
          <p:nvPr>
            <p:ph type="dt" sz="half" idx="10"/>
          </p:nvPr>
        </p:nvSpPr>
        <p:spPr/>
        <p:txBody>
          <a:bodyPr/>
          <a:lstStyle/>
          <a:p>
            <a:fld id="{920E684B-C663-F64A-A835-28F35CD59499}" type="datetime1">
              <a:rPr lang="en-US" smtClean="0"/>
              <a:pPr/>
              <a:t>2/21/2018</a:t>
            </a:fld>
            <a:endParaRPr lang="en-US" dirty="0"/>
          </a:p>
        </p:txBody>
      </p:sp>
      <p:sp>
        <p:nvSpPr>
          <p:cNvPr id="4" name="Slide Number Placeholder 3"/>
          <p:cNvSpPr>
            <a:spLocks noGrp="1"/>
          </p:cNvSpPr>
          <p:nvPr>
            <p:ph type="sldNum" sz="quarter" idx="12"/>
          </p:nvPr>
        </p:nvSpPr>
        <p:spPr/>
        <p:txBody>
          <a:bodyPr/>
          <a:lstStyle/>
          <a:p>
            <a:fld id="{09D8A2C3-584B-BA48-94D2-B8BDBBCAD084}" type="slidenum">
              <a:rPr lang="en-US" smtClean="0"/>
              <a:pPr/>
              <a:t>6</a:t>
            </a:fld>
            <a:endParaRPr lang="en-US"/>
          </a:p>
        </p:txBody>
      </p:sp>
      <p:sp>
        <p:nvSpPr>
          <p:cNvPr id="5" name="Content Placeholder 4"/>
          <p:cNvSpPr>
            <a:spLocks noGrp="1"/>
          </p:cNvSpPr>
          <p:nvPr>
            <p:ph sz="quarter" idx="13"/>
          </p:nvPr>
        </p:nvSpPr>
        <p:spPr>
          <a:xfrm>
            <a:off x="813101" y="1216469"/>
            <a:ext cx="8058756" cy="4906035"/>
          </a:xfrm>
        </p:spPr>
        <p:txBody>
          <a:bodyPr>
            <a:normAutofit fontScale="25000" lnSpcReduction="20000"/>
          </a:bodyPr>
          <a:lstStyle/>
          <a:p>
            <a:pPr>
              <a:lnSpc>
                <a:spcPct val="120000"/>
              </a:lnSpc>
              <a:spcAft>
                <a:spcPts val="0"/>
              </a:spcAft>
            </a:pPr>
            <a:r>
              <a:rPr lang="en-US" sz="9600" b="1" u="sng" dirty="0">
                <a:solidFill>
                  <a:schemeClr val="hlink"/>
                </a:solidFill>
                <a:hlinkClick r:id="rId3"/>
              </a:rPr>
              <a:t>Socrative</a:t>
            </a:r>
            <a:r>
              <a:rPr lang="en-US" sz="9600" b="1" dirty="0"/>
              <a:t> </a:t>
            </a:r>
            <a:r>
              <a:rPr lang="en-US" sz="9600" dirty="0">
                <a:solidFill>
                  <a:srgbClr val="111111"/>
                </a:solidFill>
                <a:latin typeface="Arial"/>
                <a:ea typeface="Arial"/>
                <a:sym typeface="Arial"/>
              </a:rPr>
              <a:t>(</a:t>
            </a:r>
            <a:r>
              <a:rPr lang="en-US" sz="9600" u="sng" dirty="0" smtClean="0">
                <a:solidFill>
                  <a:schemeClr val="accent5"/>
                </a:solidFill>
                <a:latin typeface="Arial"/>
                <a:ea typeface="Arial"/>
                <a:sym typeface="Arial"/>
                <a:hlinkClick r:id="rId4"/>
              </a:rPr>
              <a:t>www.masteryconnect.com/socrative</a:t>
            </a:r>
            <a:r>
              <a:rPr lang="en-US" sz="9600" dirty="0" smtClean="0">
                <a:solidFill>
                  <a:srgbClr val="111111"/>
                </a:solidFill>
                <a:latin typeface="Arial"/>
                <a:ea typeface="Arial"/>
                <a:sym typeface="Arial"/>
              </a:rPr>
              <a:t>)</a:t>
            </a:r>
          </a:p>
          <a:p>
            <a:pPr lvl="1">
              <a:lnSpc>
                <a:spcPct val="120000"/>
              </a:lnSpc>
              <a:spcAft>
                <a:spcPts val="0"/>
              </a:spcAft>
            </a:pPr>
            <a:r>
              <a:rPr lang="en-US" sz="7200" dirty="0" smtClean="0">
                <a:sym typeface="Arial"/>
              </a:rPr>
              <a:t>Socrative </a:t>
            </a:r>
            <a:r>
              <a:rPr lang="en-US" sz="7200" dirty="0">
                <a:sym typeface="Arial"/>
              </a:rPr>
              <a:t>is a </a:t>
            </a:r>
            <a:r>
              <a:rPr lang="en-US" sz="7200" i="1" dirty="0">
                <a:sym typeface="Arial"/>
              </a:rPr>
              <a:t>freemium</a:t>
            </a:r>
            <a:r>
              <a:rPr lang="en-US" sz="7200" dirty="0">
                <a:sym typeface="Arial"/>
              </a:rPr>
              <a:t>, instant-response tool which may be used for formative </a:t>
            </a:r>
            <a:r>
              <a:rPr lang="en-US" sz="7200" dirty="0" smtClean="0">
                <a:sym typeface="Arial"/>
              </a:rPr>
              <a:t>assessments.</a:t>
            </a:r>
            <a:endParaRPr lang="en-US" sz="7200" dirty="0"/>
          </a:p>
          <a:p>
            <a:pPr lvl="1">
              <a:lnSpc>
                <a:spcPct val="120000"/>
              </a:lnSpc>
              <a:spcAft>
                <a:spcPts val="0"/>
              </a:spcAft>
            </a:pPr>
            <a:r>
              <a:rPr lang="en-US" sz="7200" dirty="0" smtClean="0">
                <a:sym typeface="Arial"/>
              </a:rPr>
              <a:t>Teachers </a:t>
            </a:r>
            <a:r>
              <a:rPr lang="en-US" sz="7200" dirty="0">
                <a:sym typeface="Arial"/>
              </a:rPr>
              <a:t>can easily create quizzes, on-the-fly questions, an assessment game and exit tickets (checking for understanding before children leave the </a:t>
            </a:r>
            <a:r>
              <a:rPr lang="en-US" sz="7200" dirty="0" smtClean="0">
                <a:sym typeface="Arial"/>
              </a:rPr>
              <a:t>classroom).</a:t>
            </a:r>
            <a:endParaRPr lang="en-US" sz="7200" dirty="0">
              <a:sym typeface="Arial"/>
            </a:endParaRPr>
          </a:p>
          <a:p>
            <a:pPr lvl="1">
              <a:lnSpc>
                <a:spcPct val="120000"/>
              </a:lnSpc>
              <a:spcAft>
                <a:spcPts val="0"/>
              </a:spcAft>
            </a:pPr>
            <a:r>
              <a:rPr lang="en-US" sz="7200" dirty="0" smtClean="0">
                <a:sym typeface="Arial"/>
              </a:rPr>
              <a:t>Socrative </a:t>
            </a:r>
            <a:r>
              <a:rPr lang="en-US" sz="7200" dirty="0">
                <a:sym typeface="Arial"/>
              </a:rPr>
              <a:t>supports short answer, multiple choice and true/false questions from any device.  </a:t>
            </a:r>
            <a:endParaRPr lang="en-US" sz="7200" dirty="0">
              <a:sym typeface="Arial"/>
            </a:endParaRPr>
          </a:p>
          <a:p>
            <a:pPr lvl="1">
              <a:lnSpc>
                <a:spcPct val="120000"/>
              </a:lnSpc>
              <a:spcAft>
                <a:spcPts val="0"/>
              </a:spcAft>
            </a:pPr>
            <a:r>
              <a:rPr lang="en-US" sz="7200" dirty="0" smtClean="0">
                <a:sym typeface="Arial"/>
              </a:rPr>
              <a:t>Socrative </a:t>
            </a:r>
            <a:r>
              <a:rPr lang="en-US" sz="7200" dirty="0">
                <a:sym typeface="Arial"/>
              </a:rPr>
              <a:t>Free classroom is </a:t>
            </a:r>
            <a:r>
              <a:rPr lang="en-US" sz="7200" dirty="0" smtClean="0">
                <a:sym typeface="Arial"/>
              </a:rPr>
              <a:t>50</a:t>
            </a:r>
            <a:r>
              <a:rPr lang="en-US" sz="7200" dirty="0">
                <a:sym typeface="Arial"/>
              </a:rPr>
              <a:t> </a:t>
            </a:r>
            <a:r>
              <a:rPr lang="en-US" sz="7200" dirty="0" smtClean="0">
                <a:sym typeface="Arial"/>
              </a:rPr>
              <a:t>students.</a:t>
            </a:r>
            <a:endParaRPr lang="en-US" sz="7200" dirty="0">
              <a:sym typeface="Arial"/>
            </a:endParaRPr>
          </a:p>
          <a:p>
            <a:pPr lvl="2">
              <a:lnSpc>
                <a:spcPct val="120000"/>
              </a:lnSpc>
            </a:pPr>
            <a:r>
              <a:rPr lang="en-US" sz="6000" dirty="0" smtClean="0">
                <a:sym typeface="Arial"/>
              </a:rPr>
              <a:t>Class </a:t>
            </a:r>
            <a:r>
              <a:rPr lang="en-US" sz="6000" dirty="0">
                <a:sym typeface="Arial"/>
              </a:rPr>
              <a:t>sizes </a:t>
            </a:r>
            <a:r>
              <a:rPr lang="en-US" sz="6000" dirty="0">
                <a:sym typeface="Arial"/>
              </a:rPr>
              <a:t>&gt;</a:t>
            </a:r>
            <a:r>
              <a:rPr lang="en-US" sz="6000" dirty="0" smtClean="0">
                <a:sym typeface="Arial"/>
              </a:rPr>
              <a:t>50 </a:t>
            </a:r>
            <a:r>
              <a:rPr lang="en-US" sz="6000" dirty="0">
                <a:sym typeface="Arial"/>
              </a:rPr>
              <a:t>requires the Socrative PRO classroom </a:t>
            </a:r>
            <a:r>
              <a:rPr lang="en-US" sz="6000" dirty="0" smtClean="0">
                <a:sym typeface="Arial"/>
              </a:rPr>
              <a:t>version.   </a:t>
            </a:r>
            <a:endParaRPr lang="en-US" sz="6000" dirty="0">
              <a:sym typeface="Arial"/>
            </a:endParaRPr>
          </a:p>
          <a:p>
            <a:pPr>
              <a:lnSpc>
                <a:spcPct val="120000"/>
              </a:lnSpc>
              <a:spcBef>
                <a:spcPts val="1600"/>
              </a:spcBef>
              <a:spcAft>
                <a:spcPts val="0"/>
              </a:spcAft>
            </a:pPr>
            <a:r>
              <a:rPr lang="en-US" sz="9600" b="1" u="sng" dirty="0" smtClean="0">
                <a:solidFill>
                  <a:schemeClr val="hlink"/>
                </a:solidFill>
                <a:sym typeface="Arial"/>
                <a:hlinkClick r:id="rId5"/>
              </a:rPr>
              <a:t>Formative</a:t>
            </a:r>
            <a:r>
              <a:rPr lang="en-US" sz="9600" b="1" u="sng" dirty="0" smtClean="0">
                <a:solidFill>
                  <a:schemeClr val="hlink"/>
                </a:solidFill>
                <a:sym typeface="Arial"/>
              </a:rPr>
              <a:t> </a:t>
            </a:r>
            <a:r>
              <a:rPr lang="en-US" sz="9600" dirty="0">
                <a:solidFill>
                  <a:srgbClr val="111111"/>
                </a:solidFill>
                <a:highlight>
                  <a:srgbClr val="F4F4F4"/>
                </a:highlight>
                <a:latin typeface="Arial"/>
                <a:ea typeface="Arial"/>
                <a:sym typeface="Arial"/>
              </a:rPr>
              <a:t> (</a:t>
            </a:r>
            <a:r>
              <a:rPr lang="en-US" sz="9600" u="sng" dirty="0" smtClean="0">
                <a:solidFill>
                  <a:schemeClr val="hlink"/>
                </a:solidFill>
                <a:highlight>
                  <a:srgbClr val="F4F4F4"/>
                </a:highlight>
                <a:latin typeface="Arial"/>
                <a:ea typeface="Arial"/>
                <a:sym typeface="Arial"/>
                <a:hlinkClick r:id="rId6"/>
              </a:rPr>
              <a:t>www.goformative.com</a:t>
            </a:r>
            <a:r>
              <a:rPr lang="en-US" sz="9600" dirty="0" smtClean="0">
                <a:highlight>
                  <a:srgbClr val="F4F4F4"/>
                </a:highlight>
                <a:latin typeface="Arial"/>
                <a:ea typeface="Arial"/>
                <a:sym typeface="Arial"/>
              </a:rPr>
              <a:t>)</a:t>
            </a:r>
            <a:endParaRPr lang="en-US" sz="9600" dirty="0" smtClean="0">
              <a:latin typeface="Arial"/>
              <a:sym typeface="Arial"/>
            </a:endParaRPr>
          </a:p>
          <a:p>
            <a:pPr lvl="1">
              <a:lnSpc>
                <a:spcPct val="120000"/>
              </a:lnSpc>
            </a:pPr>
            <a:r>
              <a:rPr lang="en-US" sz="7200" dirty="0">
                <a:sym typeface="Arial"/>
              </a:rPr>
              <a:t>Formative </a:t>
            </a:r>
            <a:r>
              <a:rPr lang="en-US" sz="7200" dirty="0">
                <a:sym typeface="Arial"/>
              </a:rPr>
              <a:t>is an assessment tool where students can type, draw, or submit images to demonstrate their </a:t>
            </a:r>
            <a:r>
              <a:rPr lang="en-US" sz="7200" dirty="0">
                <a:sym typeface="Arial"/>
              </a:rPr>
              <a:t>understanding.</a:t>
            </a:r>
          </a:p>
          <a:p>
            <a:pPr lvl="1">
              <a:lnSpc>
                <a:spcPct val="120000"/>
              </a:lnSpc>
            </a:pPr>
            <a:r>
              <a:rPr lang="en-US" sz="7200" dirty="0">
                <a:sym typeface="Arial"/>
              </a:rPr>
              <a:t>Teachers </a:t>
            </a:r>
            <a:r>
              <a:rPr lang="en-US" sz="7200" dirty="0">
                <a:sym typeface="Arial"/>
              </a:rPr>
              <a:t>can see what students know or are thinking on any topic or subject in </a:t>
            </a:r>
            <a:r>
              <a:rPr lang="en-US" sz="7200" i="1" dirty="0">
                <a:sym typeface="Arial"/>
              </a:rPr>
              <a:t>real</a:t>
            </a:r>
            <a:r>
              <a:rPr lang="en-US" sz="7200" dirty="0">
                <a:sym typeface="Arial"/>
              </a:rPr>
              <a:t> </a:t>
            </a:r>
            <a:r>
              <a:rPr lang="en-US" sz="7200" dirty="0">
                <a:sym typeface="Arial"/>
              </a:rPr>
              <a:t>time.</a:t>
            </a:r>
            <a:endParaRPr lang="en-US" sz="7200" dirty="0">
              <a:sym typeface="Arial"/>
            </a:endParaRPr>
          </a:p>
          <a:p>
            <a:pPr lvl="1">
              <a:lnSpc>
                <a:spcPct val="120000"/>
              </a:lnSpc>
            </a:pPr>
            <a:r>
              <a:rPr lang="en-US" sz="7200" dirty="0">
                <a:sym typeface="Arial"/>
              </a:rPr>
              <a:t>Teachers </a:t>
            </a:r>
            <a:r>
              <a:rPr lang="en-US" sz="7200" dirty="0">
                <a:sym typeface="Arial"/>
              </a:rPr>
              <a:t>may create their own assessments or borrow from a shared </a:t>
            </a:r>
            <a:r>
              <a:rPr lang="en-US" sz="7200" dirty="0" smtClean="0">
                <a:sym typeface="Arial"/>
              </a:rPr>
              <a:t>library.</a:t>
            </a:r>
            <a:endParaRPr lang="en-US" sz="7200" dirty="0">
              <a:sym typeface="Arial"/>
            </a:endParaRPr>
          </a:p>
          <a:p>
            <a:pPr lvl="1">
              <a:lnSpc>
                <a:spcPct val="120000"/>
              </a:lnSpc>
            </a:pPr>
            <a:r>
              <a:rPr lang="en-US" sz="7200" dirty="0" smtClean="0">
                <a:solidFill>
                  <a:schemeClr val="accent4">
                    <a:lumMod val="75000"/>
                  </a:schemeClr>
                </a:solidFill>
                <a:sym typeface="Arial"/>
              </a:rPr>
              <a:t>Assessments </a:t>
            </a:r>
            <a:r>
              <a:rPr lang="en-US" sz="7200" dirty="0">
                <a:solidFill>
                  <a:schemeClr val="accent4">
                    <a:lumMod val="75000"/>
                  </a:schemeClr>
                </a:solidFill>
                <a:sym typeface="Arial"/>
              </a:rPr>
              <a:t>can be set up for </a:t>
            </a:r>
            <a:r>
              <a:rPr lang="en-US" sz="7200" dirty="0" smtClean="0">
                <a:solidFill>
                  <a:schemeClr val="accent4">
                    <a:lumMod val="75000"/>
                  </a:schemeClr>
                </a:solidFill>
                <a:sym typeface="Arial"/>
              </a:rPr>
              <a:t>auto grading </a:t>
            </a:r>
            <a:r>
              <a:rPr lang="en-US" sz="7200" dirty="0">
                <a:solidFill>
                  <a:schemeClr val="accent4">
                    <a:lumMod val="75000"/>
                  </a:schemeClr>
                </a:solidFill>
                <a:sym typeface="Arial"/>
              </a:rPr>
              <a:t>and teachers can provide direct student feedback to any question. </a:t>
            </a:r>
            <a:br>
              <a:rPr lang="en-US" sz="7200" dirty="0">
                <a:solidFill>
                  <a:schemeClr val="accent4">
                    <a:lumMod val="75000"/>
                  </a:schemeClr>
                </a:solidFill>
                <a:sym typeface="Arial"/>
              </a:rPr>
            </a:br>
            <a:r>
              <a:rPr lang="en-US" sz="2400" dirty="0">
                <a:solidFill>
                  <a:srgbClr val="111111"/>
                </a:solidFill>
                <a:highlight>
                  <a:srgbClr val="F4F4F4"/>
                </a:highlight>
                <a:latin typeface="Arial"/>
                <a:ea typeface="Arial"/>
                <a:sym typeface="Arial"/>
              </a:rPr>
              <a:t>	</a:t>
            </a:r>
          </a:p>
        </p:txBody>
      </p:sp>
    </p:spTree>
    <p:extLst>
      <p:ext uri="{BB962C8B-B14F-4D97-AF65-F5344CB8AC3E}">
        <p14:creationId xmlns:p14="http://schemas.microsoft.com/office/powerpoint/2010/main" val="18356909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a:t>K-12 Assessment Tools</a:t>
            </a:r>
            <a:endParaRPr lang="en-US" dirty="0"/>
          </a:p>
        </p:txBody>
      </p:sp>
      <p:sp>
        <p:nvSpPr>
          <p:cNvPr id="3" name="Date Placeholder 2"/>
          <p:cNvSpPr>
            <a:spLocks noGrp="1"/>
          </p:cNvSpPr>
          <p:nvPr>
            <p:ph type="dt" sz="half" idx="10"/>
          </p:nvPr>
        </p:nvSpPr>
        <p:spPr/>
        <p:txBody>
          <a:bodyPr/>
          <a:lstStyle/>
          <a:p>
            <a:fld id="{920E684B-C663-F64A-A835-28F35CD59499}" type="datetime1">
              <a:rPr lang="en-US" smtClean="0"/>
              <a:pPr/>
              <a:t>2/21/2018</a:t>
            </a:fld>
            <a:endParaRPr lang="en-US" dirty="0"/>
          </a:p>
        </p:txBody>
      </p:sp>
      <p:sp>
        <p:nvSpPr>
          <p:cNvPr id="4" name="Slide Number Placeholder 3"/>
          <p:cNvSpPr>
            <a:spLocks noGrp="1"/>
          </p:cNvSpPr>
          <p:nvPr>
            <p:ph type="sldNum" sz="quarter" idx="12"/>
          </p:nvPr>
        </p:nvSpPr>
        <p:spPr/>
        <p:txBody>
          <a:bodyPr/>
          <a:lstStyle/>
          <a:p>
            <a:fld id="{09D8A2C3-584B-BA48-94D2-B8BDBBCAD084}" type="slidenum">
              <a:rPr lang="en-US" smtClean="0"/>
              <a:pPr/>
              <a:t>7</a:t>
            </a:fld>
            <a:endParaRPr lang="en-US"/>
          </a:p>
        </p:txBody>
      </p:sp>
      <p:sp>
        <p:nvSpPr>
          <p:cNvPr id="5" name="Content Placeholder 4"/>
          <p:cNvSpPr>
            <a:spLocks noGrp="1"/>
          </p:cNvSpPr>
          <p:nvPr>
            <p:ph sz="quarter" idx="13"/>
          </p:nvPr>
        </p:nvSpPr>
        <p:spPr/>
        <p:txBody>
          <a:bodyPr>
            <a:normAutofit/>
          </a:bodyPr>
          <a:lstStyle/>
          <a:p>
            <a:pPr>
              <a:lnSpc>
                <a:spcPct val="120000"/>
              </a:lnSpc>
              <a:spcAft>
                <a:spcPts val="0"/>
              </a:spcAft>
              <a:buFont typeface="Arial" panose="020B0604020202020204" pitchFamily="34" charset="0"/>
              <a:buChar char="•"/>
            </a:pPr>
            <a:r>
              <a:rPr lang="en-US" sz="2400" b="1" u="sng" dirty="0" err="1" smtClean="0">
                <a:solidFill>
                  <a:schemeClr val="hlink"/>
                </a:solidFill>
                <a:hlinkClick r:id="rId3"/>
              </a:rPr>
              <a:t>Kaizena</a:t>
            </a:r>
            <a:r>
              <a:rPr lang="en-US" sz="2400" b="1" u="sng" dirty="0">
                <a:solidFill>
                  <a:schemeClr val="hlink"/>
                </a:solidFill>
              </a:rPr>
              <a:t> </a:t>
            </a:r>
            <a:r>
              <a:rPr lang="en-US" sz="2400" dirty="0" smtClean="0"/>
              <a:t>(</a:t>
            </a:r>
            <a:r>
              <a:rPr lang="en-US" sz="2400" dirty="0" smtClean="0">
                <a:hlinkClick r:id="rId4"/>
              </a:rPr>
              <a:t>www.Kaizena.com</a:t>
            </a:r>
            <a:r>
              <a:rPr lang="en-US" sz="2400" dirty="0"/>
              <a:t>)</a:t>
            </a:r>
            <a:endParaRPr lang="en-US" sz="2400" b="1" dirty="0" smtClean="0">
              <a:solidFill>
                <a:srgbClr val="000000"/>
              </a:solidFill>
            </a:endParaRPr>
          </a:p>
          <a:p>
            <a:pPr lvl="1">
              <a:lnSpc>
                <a:spcPct val="110000"/>
              </a:lnSpc>
            </a:pPr>
            <a:r>
              <a:rPr lang="en-US" sz="1800" dirty="0"/>
              <a:t>Provides feedback on student </a:t>
            </a:r>
            <a:r>
              <a:rPr lang="en-US" sz="1800" dirty="0" smtClean="0"/>
              <a:t>writing.</a:t>
            </a:r>
            <a:endParaRPr lang="en-US" sz="1800" dirty="0"/>
          </a:p>
          <a:p>
            <a:pPr lvl="1">
              <a:lnSpc>
                <a:spcPct val="110000"/>
              </a:lnSpc>
            </a:pPr>
            <a:r>
              <a:rPr lang="en-US" sz="1800" dirty="0" smtClean="0"/>
              <a:t>Allows teacher </a:t>
            </a:r>
            <a:r>
              <a:rPr lang="en-US" sz="1800" dirty="0"/>
              <a:t>to view a </a:t>
            </a:r>
            <a:r>
              <a:rPr lang="en-US" sz="1800" dirty="0" smtClean="0"/>
              <a:t>student’s document </a:t>
            </a:r>
            <a:r>
              <a:rPr lang="en-US" sz="1800" dirty="0"/>
              <a:t>and leave </a:t>
            </a:r>
            <a:r>
              <a:rPr lang="en-US" sz="1800" dirty="0" smtClean="0"/>
              <a:t>feedback.</a:t>
            </a:r>
            <a:endParaRPr lang="en-US" sz="1800" dirty="0"/>
          </a:p>
          <a:p>
            <a:pPr lvl="1">
              <a:lnSpc>
                <a:spcPct val="110000"/>
              </a:lnSpc>
            </a:pPr>
            <a:r>
              <a:rPr lang="en-US" sz="1800" dirty="0" smtClean="0"/>
              <a:t>Will </a:t>
            </a:r>
            <a:r>
              <a:rPr lang="en-US" sz="1800" dirty="0"/>
              <a:t>alert teacher when students respond to your </a:t>
            </a:r>
            <a:r>
              <a:rPr lang="en-US" sz="1800" dirty="0" smtClean="0"/>
              <a:t>comments.</a:t>
            </a:r>
          </a:p>
          <a:p>
            <a:pPr>
              <a:lnSpc>
                <a:spcPct val="100000"/>
              </a:lnSpc>
              <a:spcBef>
                <a:spcPts val="1600"/>
              </a:spcBef>
              <a:spcAft>
                <a:spcPts val="0"/>
              </a:spcAft>
            </a:pPr>
            <a:r>
              <a:rPr lang="en-US" sz="2400" b="1" u="sng" dirty="0" smtClean="0">
                <a:solidFill>
                  <a:schemeClr val="hlink"/>
                </a:solidFill>
                <a:hlinkClick r:id="rId5"/>
              </a:rPr>
              <a:t>Google </a:t>
            </a:r>
            <a:r>
              <a:rPr lang="en-US" sz="2400" b="1" u="sng" dirty="0">
                <a:solidFill>
                  <a:schemeClr val="hlink"/>
                </a:solidFill>
                <a:hlinkClick r:id="rId5"/>
              </a:rPr>
              <a:t>Forms for </a:t>
            </a:r>
            <a:r>
              <a:rPr lang="en-US" sz="2400" b="1" u="sng" dirty="0" smtClean="0">
                <a:solidFill>
                  <a:schemeClr val="hlink"/>
                </a:solidFill>
                <a:hlinkClick r:id="rId5"/>
              </a:rPr>
              <a:t>Assessment</a:t>
            </a:r>
            <a:endParaRPr lang="en-US" sz="2400" b="1" dirty="0" smtClean="0">
              <a:solidFill>
                <a:srgbClr val="000000"/>
              </a:solidFill>
            </a:endParaRPr>
          </a:p>
          <a:p>
            <a:pPr lvl="1">
              <a:lnSpc>
                <a:spcPct val="110000"/>
              </a:lnSpc>
            </a:pPr>
            <a:r>
              <a:rPr lang="en-US" sz="1800" dirty="0"/>
              <a:t>Allows </a:t>
            </a:r>
            <a:r>
              <a:rPr lang="en-US" sz="1800" dirty="0" smtClean="0"/>
              <a:t>students to </a:t>
            </a:r>
            <a:r>
              <a:rPr lang="en-US" sz="1800" dirty="0"/>
              <a:t>create powerful, </a:t>
            </a:r>
            <a:r>
              <a:rPr lang="en-US" sz="1800" dirty="0" smtClean="0"/>
              <a:t>clean-looking online information and gather data online.</a:t>
            </a:r>
            <a:endParaRPr lang="en-US" sz="1800" dirty="0"/>
          </a:p>
          <a:p>
            <a:pPr lvl="1">
              <a:lnSpc>
                <a:spcPct val="110000"/>
              </a:lnSpc>
            </a:pPr>
            <a:r>
              <a:rPr lang="en-US" sz="1800" dirty="0"/>
              <a:t>Part </a:t>
            </a:r>
            <a:r>
              <a:rPr lang="en-US" sz="1800" dirty="0"/>
              <a:t>of the </a:t>
            </a:r>
            <a:r>
              <a:rPr lang="en-US" sz="1800" dirty="0" smtClean="0"/>
              <a:t>G-Suite.</a:t>
            </a:r>
          </a:p>
          <a:p>
            <a:pPr>
              <a:lnSpc>
                <a:spcPct val="100000"/>
              </a:lnSpc>
              <a:spcBef>
                <a:spcPts val="1600"/>
              </a:spcBef>
              <a:spcAft>
                <a:spcPts val="0"/>
              </a:spcAft>
            </a:pPr>
            <a:r>
              <a:rPr lang="en-US" sz="2400" b="1" u="sng" dirty="0" err="1" smtClean="0">
                <a:solidFill>
                  <a:schemeClr val="hlink"/>
                </a:solidFill>
                <a:hlinkClick r:id="rId6"/>
              </a:rPr>
              <a:t>Flubaroo</a:t>
            </a:r>
            <a:endParaRPr lang="en-US" sz="2400" b="1" dirty="0" smtClean="0">
              <a:solidFill>
                <a:srgbClr val="000000"/>
              </a:solidFill>
            </a:endParaRPr>
          </a:p>
          <a:p>
            <a:pPr lvl="1">
              <a:lnSpc>
                <a:spcPct val="110000"/>
              </a:lnSpc>
            </a:pPr>
            <a:r>
              <a:rPr lang="en-US" sz="1800" dirty="0" smtClean="0"/>
              <a:t>A </a:t>
            </a:r>
            <a:r>
              <a:rPr lang="en-US" sz="1800" dirty="0"/>
              <a:t>free add-on to </a:t>
            </a:r>
            <a:r>
              <a:rPr lang="en-US" sz="1800" dirty="0" smtClean="0"/>
              <a:t>Google </a:t>
            </a:r>
            <a:r>
              <a:rPr lang="en-US" sz="1800" dirty="0"/>
              <a:t>Forms/Sheets which lets </a:t>
            </a:r>
            <a:r>
              <a:rPr lang="en-US" sz="1800" dirty="0" smtClean="0"/>
              <a:t>teachers grade </a:t>
            </a:r>
            <a:r>
              <a:rPr lang="en-US" sz="1800" dirty="0"/>
              <a:t>and analyze student performance on multiple choice and </a:t>
            </a:r>
            <a:r>
              <a:rPr lang="en-US" sz="1800" dirty="0" smtClean="0"/>
              <a:t>fill-in assignments.</a:t>
            </a:r>
            <a:endParaRPr lang="en-US" sz="1800" dirty="0"/>
          </a:p>
        </p:txBody>
      </p:sp>
    </p:spTree>
    <p:extLst>
      <p:ext uri="{BB962C8B-B14F-4D97-AF65-F5344CB8AC3E}">
        <p14:creationId xmlns:p14="http://schemas.microsoft.com/office/powerpoint/2010/main" val="34163690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ADDIE Model</a:t>
            </a:r>
          </a:p>
        </p:txBody>
      </p:sp>
      <p:sp>
        <p:nvSpPr>
          <p:cNvPr id="3" name="Date Placeholder 2"/>
          <p:cNvSpPr>
            <a:spLocks noGrp="1"/>
          </p:cNvSpPr>
          <p:nvPr>
            <p:ph type="dt" sz="half" idx="10"/>
          </p:nvPr>
        </p:nvSpPr>
        <p:spPr>
          <a:xfrm>
            <a:off x="7296439" y="6466780"/>
            <a:ext cx="831559" cy="365125"/>
          </a:xfrm>
        </p:spPr>
        <p:txBody>
          <a:bodyPr/>
          <a:lstStyle/>
          <a:p>
            <a:fld id="{920E684B-C663-F64A-A835-28F35CD59499}" type="datetime1">
              <a:rPr lang="en-US" smtClean="0"/>
              <a:pPr/>
              <a:t>2/21/2018</a:t>
            </a:fld>
            <a:endParaRPr lang="en-US" dirty="0"/>
          </a:p>
        </p:txBody>
      </p:sp>
      <p:sp>
        <p:nvSpPr>
          <p:cNvPr id="5" name="Slide Number Placeholder 4"/>
          <p:cNvSpPr>
            <a:spLocks noGrp="1"/>
          </p:cNvSpPr>
          <p:nvPr>
            <p:ph type="sldNum" sz="quarter" idx="12"/>
          </p:nvPr>
        </p:nvSpPr>
        <p:spPr/>
        <p:txBody>
          <a:bodyPr/>
          <a:lstStyle/>
          <a:p>
            <a:fld id="{09D8A2C3-584B-BA48-94D2-B8BDBBCAD084}" type="slidenum">
              <a:rPr lang="en-US" smtClean="0"/>
              <a:pPr/>
              <a:t>8</a:t>
            </a:fld>
            <a:endParaRPr lang="en-US"/>
          </a:p>
        </p:txBody>
      </p:sp>
      <p:graphicFrame>
        <p:nvGraphicFramePr>
          <p:cNvPr id="9" name="Content Placeholder 3"/>
          <p:cNvGraphicFramePr>
            <a:graphicFrameLocks/>
          </p:cNvGraphicFramePr>
          <p:nvPr>
            <p:extLst>
              <p:ext uri="{D42A27DB-BD31-4B8C-83A1-F6EECF244321}">
                <p14:modId xmlns:p14="http://schemas.microsoft.com/office/powerpoint/2010/main" val="4138088815"/>
              </p:ext>
            </p:extLst>
          </p:nvPr>
        </p:nvGraphicFramePr>
        <p:xfrm>
          <a:off x="751122"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2218805" y="2862943"/>
            <a:ext cx="1656506" cy="1121228"/>
          </a:xfrm>
          <a:prstGeom prst="rect">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5819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3102" y="274639"/>
            <a:ext cx="8330898" cy="951997"/>
          </a:xfrm>
        </p:spPr>
        <p:txBody>
          <a:bodyPr>
            <a:noAutofit/>
          </a:bodyPr>
          <a:lstStyle/>
          <a:p>
            <a:r>
              <a:rPr lang="en-US" sz="3800" dirty="0"/>
              <a:t>Successive Approximation Model (SAM)</a:t>
            </a:r>
          </a:p>
        </p:txBody>
      </p:sp>
      <p:sp>
        <p:nvSpPr>
          <p:cNvPr id="3" name="Date Placeholder 2"/>
          <p:cNvSpPr>
            <a:spLocks noGrp="1"/>
          </p:cNvSpPr>
          <p:nvPr>
            <p:ph type="dt" sz="half" idx="10"/>
          </p:nvPr>
        </p:nvSpPr>
        <p:spPr>
          <a:xfrm>
            <a:off x="7296439" y="6466780"/>
            <a:ext cx="831559" cy="365125"/>
          </a:xfrm>
        </p:spPr>
        <p:txBody>
          <a:bodyPr/>
          <a:lstStyle/>
          <a:p>
            <a:fld id="{920E684B-C663-F64A-A835-28F35CD59499}" type="datetime1">
              <a:rPr lang="en-US" smtClean="0"/>
              <a:pPr/>
              <a:t>2/21/2018</a:t>
            </a:fld>
            <a:endParaRPr lang="en-US" dirty="0"/>
          </a:p>
        </p:txBody>
      </p:sp>
      <p:sp>
        <p:nvSpPr>
          <p:cNvPr id="5" name="Slide Number Placeholder 4"/>
          <p:cNvSpPr>
            <a:spLocks noGrp="1"/>
          </p:cNvSpPr>
          <p:nvPr>
            <p:ph type="sldNum" sz="quarter" idx="12"/>
          </p:nvPr>
        </p:nvSpPr>
        <p:spPr/>
        <p:txBody>
          <a:bodyPr/>
          <a:lstStyle/>
          <a:p>
            <a:fld id="{09D8A2C3-584B-BA48-94D2-B8BDBBCAD084}" type="slidenum">
              <a:rPr lang="en-US" smtClean="0"/>
              <a:pPr/>
              <a:t>9</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062" y="2043113"/>
            <a:ext cx="7886700" cy="2771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6834341" y="3058886"/>
            <a:ext cx="1362594" cy="740227"/>
          </a:xfrm>
          <a:prstGeom prst="rect">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1049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3"/>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VIPER">
      <a:dk1>
        <a:sysClr val="windowText" lastClr="000000"/>
      </a:dk1>
      <a:lt1>
        <a:srgbClr val="FFFFFF"/>
      </a:lt1>
      <a:dk2>
        <a:srgbClr val="113CAE"/>
      </a:dk2>
      <a:lt2>
        <a:srgbClr val="FFFFFF"/>
      </a:lt2>
      <a:accent1>
        <a:srgbClr val="000060"/>
      </a:accent1>
      <a:accent2>
        <a:srgbClr val="C84D4D"/>
      </a:accent2>
      <a:accent3>
        <a:srgbClr val="9BBB59"/>
      </a:accent3>
      <a:accent4>
        <a:srgbClr val="CFA555"/>
      </a:accent4>
      <a:accent5>
        <a:srgbClr val="008000"/>
      </a:accent5>
      <a:accent6>
        <a:srgbClr val="F79646"/>
      </a:accent6>
      <a:hlink>
        <a:srgbClr val="0000FF"/>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11144</TotalTime>
  <Words>2018</Words>
  <Application>Microsoft Office PowerPoint</Application>
  <PresentationFormat>On-screen Show (4:3)</PresentationFormat>
  <Paragraphs>378</Paragraphs>
  <Slides>26</Slides>
  <Notes>26</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Office Theme</vt:lpstr>
      <vt:lpstr>Custom Design</vt:lpstr>
      <vt:lpstr>Assessment Tools  for K-12 and Corporate L&amp;D</vt:lpstr>
      <vt:lpstr>Topics</vt:lpstr>
      <vt:lpstr>Assessment Defined</vt:lpstr>
      <vt:lpstr>Formative vs. Summative</vt:lpstr>
      <vt:lpstr>The Power of Formative Assessments</vt:lpstr>
      <vt:lpstr>K-12 Assessment Tools</vt:lpstr>
      <vt:lpstr>K-12 Assessment Tools</vt:lpstr>
      <vt:lpstr>ADDIE Model</vt:lpstr>
      <vt:lpstr>Successive Approximation Model (SAM)</vt:lpstr>
      <vt:lpstr>Kirkpatrick’s Levels of Evaluation</vt:lpstr>
      <vt:lpstr>Gagne's Nine Levels of Learning</vt:lpstr>
      <vt:lpstr>PowerPoint Presentation</vt:lpstr>
      <vt:lpstr>Overall Assessment Tasks</vt:lpstr>
      <vt:lpstr>Manage Data</vt:lpstr>
      <vt:lpstr>Assessment Best Practices</vt:lpstr>
      <vt:lpstr>Writing Standards   (1 of 3)</vt:lpstr>
      <vt:lpstr>Writing Standards   (2 of 3)</vt:lpstr>
      <vt:lpstr>Writing Standards   (3 of 3)</vt:lpstr>
      <vt:lpstr>Graphics Standards</vt:lpstr>
      <vt:lpstr>Assessment Matrix   (1 of 3)</vt:lpstr>
      <vt:lpstr>Assessment Matrix   (2 of 3)</vt:lpstr>
      <vt:lpstr>Assessment Matrix   (3 of 3)</vt:lpstr>
      <vt:lpstr>Online Quiz Creator</vt:lpstr>
      <vt:lpstr>Audience Response System</vt:lpstr>
      <vt:lpstr>Key Questions Review</vt:lpstr>
      <vt:lpstr>Questions/Comments</vt:lpstr>
    </vt:vector>
  </TitlesOfParts>
  <Company>UCSD SOM MEDED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Helene</dc:creator>
  <cp:lastModifiedBy>Susan Mehrkens</cp:lastModifiedBy>
  <cp:revision>269</cp:revision>
  <cp:lastPrinted>2018-02-12T22:50:30Z</cp:lastPrinted>
  <dcterms:created xsi:type="dcterms:W3CDTF">2010-03-25T02:50:17Z</dcterms:created>
  <dcterms:modified xsi:type="dcterms:W3CDTF">2018-02-22T03:34:41Z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1462FE05-2811-459A-A6B7-390CB49F5B1F</vt:lpwstr>
  </property>
  <property fmtid="{D5CDD505-2E9C-101B-9397-08002B2CF9AE}" pid="3" name="ArticulatePath">
    <vt:lpwstr>vDEMPS vision</vt:lpwstr>
  </property>
  <property fmtid="{D5CDD505-2E9C-101B-9397-08002B2CF9AE}" pid="4" name="TitusGUID">
    <vt:lpwstr>1b4ef3b5-5d9a-42ae-96cb-c4deddf5a641</vt:lpwstr>
  </property>
  <property fmtid="{D5CDD505-2E9C-101B-9397-08002B2CF9AE}" pid="5" name="Classification">
    <vt:lpwstr>MedtronicControlled</vt:lpwstr>
  </property>
</Properties>
</file>